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8" r:id="rId2"/>
    <p:sldId id="314" r:id="rId3"/>
    <p:sldId id="309" r:id="rId4"/>
    <p:sldId id="310" r:id="rId5"/>
    <p:sldId id="311" r:id="rId6"/>
    <p:sldId id="313" r:id="rId7"/>
    <p:sldId id="282" r:id="rId8"/>
    <p:sldId id="284" r:id="rId9"/>
    <p:sldId id="315" r:id="rId10"/>
    <p:sldId id="283" r:id="rId11"/>
    <p:sldId id="317" r:id="rId12"/>
    <p:sldId id="316" r:id="rId13"/>
    <p:sldId id="285" r:id="rId14"/>
    <p:sldId id="286" r:id="rId15"/>
    <p:sldId id="287" r:id="rId16"/>
    <p:sldId id="288" r:id="rId17"/>
    <p:sldId id="260" r:id="rId18"/>
    <p:sldId id="261" r:id="rId19"/>
    <p:sldId id="289" r:id="rId20"/>
    <p:sldId id="256" r:id="rId21"/>
    <p:sldId id="257" r:id="rId22"/>
    <p:sldId id="258" r:id="rId23"/>
    <p:sldId id="259" r:id="rId24"/>
    <p:sldId id="262" r:id="rId25"/>
    <p:sldId id="263" r:id="rId26"/>
    <p:sldId id="302" r:id="rId27"/>
    <p:sldId id="301" r:id="rId28"/>
    <p:sldId id="303" r:id="rId29"/>
    <p:sldId id="304" r:id="rId30"/>
    <p:sldId id="305" r:id="rId31"/>
    <p:sldId id="306" r:id="rId32"/>
    <p:sldId id="307" r:id="rId33"/>
    <p:sldId id="308" r:id="rId34"/>
    <p:sldId id="293" r:id="rId35"/>
    <p:sldId id="294" r:id="rId36"/>
    <p:sldId id="295" r:id="rId37"/>
    <p:sldId id="296" r:id="rId38"/>
    <p:sldId id="297" r:id="rId39"/>
    <p:sldId id="298" r:id="rId40"/>
    <p:sldId id="299" r:id="rId41"/>
    <p:sldId id="300" r:id="rId42"/>
    <p:sldId id="264" r:id="rId43"/>
    <p:sldId id="265" r:id="rId44"/>
    <p:sldId id="266" r:id="rId45"/>
    <p:sldId id="267" r:id="rId46"/>
    <p:sldId id="268" r:id="rId47"/>
    <p:sldId id="269" r:id="rId48"/>
    <p:sldId id="270" r:id="rId49"/>
    <p:sldId id="271" r:id="rId50"/>
    <p:sldId id="272" r:id="rId51"/>
    <p:sldId id="274" r:id="rId52"/>
    <p:sldId id="273" r:id="rId53"/>
    <p:sldId id="275" r:id="rId54"/>
    <p:sldId id="276" r:id="rId55"/>
    <p:sldId id="277" r:id="rId56"/>
    <p:sldId id="290" r:id="rId57"/>
    <p:sldId id="291" r:id="rId58"/>
    <p:sldId id="292" r:id="rId5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varScale="1">
        <p:scale>
          <a:sx n="74" d="100"/>
          <a:sy n="74" d="100"/>
        </p:scale>
        <p:origin x="129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63.wmf"/><Relationship Id="rId2" Type="http://schemas.openxmlformats.org/officeDocument/2006/relationships/image" Target="../media/image62.wmf"/><Relationship Id="rId1" Type="http://schemas.openxmlformats.org/officeDocument/2006/relationships/image" Target="../media/image6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7EFAD2F2-B3AC-4640-9349-1B2C8F1EEEBA}" type="datetimeFigureOut">
              <a:rPr lang="es-ES" smtClean="0"/>
              <a:t>14/04/2020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F962FA9-0285-4B0C-9C99-E15F36F2138E}" type="slidenum">
              <a:rPr lang="es-ES" smtClean="0"/>
              <a:t>‹Nº›</a:t>
            </a:fld>
            <a:endParaRPr lang="es-E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s-ES" smtClean="0"/>
              <a:t>Haga clic para modificar el estilo de título del patrón</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7EFAD2F2-B3AC-4640-9349-1B2C8F1EEEBA}" type="datetimeFigureOut">
              <a:rPr lang="es-ES" smtClean="0"/>
              <a:t>14/04/2020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F962FA9-0285-4B0C-9C99-E15F36F2138E}" type="slidenum">
              <a:rPr lang="es-ES" smtClean="0"/>
              <a:t>‹Nº›</a:t>
            </a:fld>
            <a:endParaRPr lang="es-E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EFAD2F2-B3AC-4640-9349-1B2C8F1EEEBA}" type="datetimeFigureOut">
              <a:rPr lang="es-ES" smtClean="0"/>
              <a:t>14/04/2020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F962FA9-0285-4B0C-9C99-E15F36F2138E}" type="slidenum">
              <a:rPr lang="es-ES" smtClean="0"/>
              <a:t>‹Nº›</a:t>
            </a:fld>
            <a:endParaRPr lang="es-E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EFAD2F2-B3AC-4640-9349-1B2C8F1EEEBA}" type="datetimeFigureOut">
              <a:rPr lang="es-ES" smtClean="0"/>
              <a:t>14/04/2020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F962FA9-0285-4B0C-9C99-E15F36F2138E}" type="slidenum">
              <a:rPr lang="es-ES" smtClean="0"/>
              <a:t>‹Nº›</a:t>
            </a:fld>
            <a:endParaRPr lang="es-ES"/>
          </a:p>
        </p:txBody>
      </p:sp>
      <p:sp>
        <p:nvSpPr>
          <p:cNvPr id="8" name="Title 7"/>
          <p:cNvSpPr>
            <a:spLocks noGrp="1"/>
          </p:cNvSpPr>
          <p:nvPr>
            <p:ph type="title"/>
          </p:nvPr>
        </p:nvSpPr>
        <p:spPr/>
        <p:txBody>
          <a:bodyPr/>
          <a:lstStyle/>
          <a:p>
            <a:r>
              <a:rPr lang="es-ES" smtClean="0"/>
              <a:t>Haga clic para modificar el estilo de título del patrón</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7EFAD2F2-B3AC-4640-9349-1B2C8F1EEEBA}" type="datetimeFigureOut">
              <a:rPr lang="es-ES" smtClean="0"/>
              <a:t>14/04/2020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F962FA9-0285-4B0C-9C99-E15F36F2138E}" type="slidenum">
              <a:rPr lang="es-ES" smtClean="0"/>
              <a:t>‹Nº›</a:t>
            </a:fld>
            <a:endParaRPr lang="es-E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EFAD2F2-B3AC-4640-9349-1B2C8F1EEEBA}" type="datetimeFigureOut">
              <a:rPr lang="es-ES" smtClean="0"/>
              <a:t>14/04/2020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BF962FA9-0285-4B0C-9C99-E15F36F2138E}" type="slidenum">
              <a:rPr lang="es-ES" smtClean="0"/>
              <a:t>‹Nº›</a:t>
            </a:fld>
            <a:endParaRPr lang="es-ES"/>
          </a:p>
        </p:txBody>
      </p:sp>
      <p:sp>
        <p:nvSpPr>
          <p:cNvPr id="8" name="Title 7"/>
          <p:cNvSpPr>
            <a:spLocks noGrp="1"/>
          </p:cNvSpPr>
          <p:nvPr>
            <p:ph type="title"/>
          </p:nvPr>
        </p:nvSpPr>
        <p:spPr/>
        <p:txBody>
          <a:bodyPr/>
          <a:lstStyle/>
          <a:p>
            <a:r>
              <a:rPr lang="es-ES" smtClean="0"/>
              <a:t>Haga clic para modificar el estilo de título del patrón</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s-ES" smtClean="0"/>
              <a:t>Haga clic para modificar el estilo de texto del patrón</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7EFAD2F2-B3AC-4640-9349-1B2C8F1EEEBA}" type="datetimeFigureOut">
              <a:rPr lang="es-ES" smtClean="0"/>
              <a:t>14/04/2020</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BF962FA9-0285-4B0C-9C99-E15F36F2138E}" type="slidenum">
              <a:rPr lang="es-ES" smtClean="0"/>
              <a:t>‹Nº›</a:t>
            </a:fld>
            <a:endParaRPr lang="es-ES"/>
          </a:p>
        </p:txBody>
      </p:sp>
      <p:sp>
        <p:nvSpPr>
          <p:cNvPr id="10" name="Title 9"/>
          <p:cNvSpPr>
            <a:spLocks noGrp="1"/>
          </p:cNvSpPr>
          <p:nvPr>
            <p:ph type="title"/>
          </p:nvPr>
        </p:nvSpPr>
        <p:spPr/>
        <p:txBody>
          <a:bodyPr/>
          <a:lstStyle/>
          <a:p>
            <a:r>
              <a:rPr lang="es-ES" smtClean="0"/>
              <a:t>Haga clic para modificar el estilo de título del patrón</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7EFAD2F2-B3AC-4640-9349-1B2C8F1EEEBA}" type="datetimeFigureOut">
              <a:rPr lang="es-ES" smtClean="0"/>
              <a:t>14/04/2020</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BF962FA9-0285-4B0C-9C99-E15F36F2138E}" type="slidenum">
              <a:rPr lang="es-ES" smtClean="0"/>
              <a:t>‹Nº›</a:t>
            </a:fld>
            <a:endParaRPr lang="es-E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FAD2F2-B3AC-4640-9349-1B2C8F1EEEBA}" type="datetimeFigureOut">
              <a:rPr lang="es-ES" smtClean="0"/>
              <a:t>14/04/2020</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BF962FA9-0285-4B0C-9C99-E15F36F2138E}" type="slidenum">
              <a:rPr lang="es-ES" smtClean="0"/>
              <a:t>‹Nº›</a:t>
            </a:fld>
            <a:endParaRPr lang="es-E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7EFAD2F2-B3AC-4640-9349-1B2C8F1EEEBA}" type="datetimeFigureOut">
              <a:rPr lang="es-ES" smtClean="0"/>
              <a:t>14/04/2020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BF962FA9-0285-4B0C-9C99-E15F36F2138E}" type="slidenum">
              <a:rPr lang="es-ES" smtClean="0"/>
              <a:t>‹Nº›</a:t>
            </a:fld>
            <a:endParaRPr lang="es-E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7EFAD2F2-B3AC-4640-9349-1B2C8F1EEEBA}" type="datetimeFigureOut">
              <a:rPr lang="es-ES" smtClean="0"/>
              <a:t>14/04/2020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BF962FA9-0285-4B0C-9C99-E15F36F2138E}" type="slidenum">
              <a:rPr lang="es-ES" smtClean="0"/>
              <a:t>‹Nº›</a:t>
            </a:fld>
            <a:endParaRPr lang="es-E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s-ES" smtClean="0"/>
              <a:t>Haga clic para modificar el estilo de título del patrón</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7EFAD2F2-B3AC-4640-9349-1B2C8F1EEEBA}" type="datetimeFigureOut">
              <a:rPr lang="es-ES" smtClean="0"/>
              <a:t>14/04/2020</a:t>
            </a:fld>
            <a:endParaRPr lang="es-E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s-E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F962FA9-0285-4B0C-9C99-E15F36F2138E}"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21.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emf"/><Relationship Id="rId11" Type="http://schemas.openxmlformats.org/officeDocument/2006/relationships/image" Target="../media/image251.png"/><Relationship Id="rId5" Type="http://schemas.openxmlformats.org/officeDocument/2006/relationships/image" Target="../media/image29.png"/><Relationship Id="rId10" Type="http://schemas.openxmlformats.org/officeDocument/2006/relationships/image" Target="../media/image241.png"/><Relationship Id="rId4" Type="http://schemas.openxmlformats.org/officeDocument/2006/relationships/image" Target="../media/image28.png"/><Relationship Id="rId9" Type="http://schemas.openxmlformats.org/officeDocument/2006/relationships/image" Target="../media/image231.png"/></Relationships>
</file>

<file path=ppt/slides/_rels/slide14.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1.png"/><Relationship Id="rId4" Type="http://schemas.openxmlformats.org/officeDocument/2006/relationships/image" Target="../media/image281.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341.png"/><Relationship Id="rId4" Type="http://schemas.openxmlformats.org/officeDocument/2006/relationships/image" Target="../media/image36.emf"/></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120.png"/></Relationships>
</file>

<file path=ppt/slides/_rels/slide1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7.xml"/><Relationship Id="rId4" Type="http://schemas.openxmlformats.org/officeDocument/2006/relationships/image" Target="../media/image126.png"/></Relationships>
</file>

<file path=ppt/slides/_rels/slide20.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image" Target="../media/image14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20.png"/><Relationship Id="rId2" Type="http://schemas.openxmlformats.org/officeDocument/2006/relationships/image" Target="../media/image310.png"/><Relationship Id="rId1" Type="http://schemas.openxmlformats.org/officeDocument/2006/relationships/slideLayout" Target="../slideLayouts/slideLayout7.xml"/><Relationship Id="rId4" Type="http://schemas.openxmlformats.org/officeDocument/2006/relationships/image" Target="../media/image510.png"/></Relationships>
</file>

<file path=ppt/slides/_rels/slide2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1.png"/><Relationship Id="rId1" Type="http://schemas.openxmlformats.org/officeDocument/2006/relationships/slideLayout" Target="../slideLayouts/slideLayout7.xml"/><Relationship Id="rId5" Type="http://schemas.openxmlformats.org/officeDocument/2006/relationships/image" Target="../media/image90.png"/><Relationship Id="rId4" Type="http://schemas.openxmlformats.org/officeDocument/2006/relationships/image" Target="../media/image80.png"/></Relationships>
</file>

<file path=ppt/slides/_rels/slide23.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emf"/><Relationship Id="rId1" Type="http://schemas.openxmlformats.org/officeDocument/2006/relationships/slideLayout" Target="../slideLayouts/slideLayout7.xml"/><Relationship Id="rId4" Type="http://schemas.openxmlformats.org/officeDocument/2006/relationships/image" Target="../media/image50.emf"/></Relationships>
</file>

<file path=ppt/slides/_rels/slide24.xml.rels><?xml version="1.0" encoding="UTF-8" standalone="yes"?>
<Relationships xmlns="http://schemas.openxmlformats.org/package/2006/relationships"><Relationship Id="rId8" Type="http://schemas.openxmlformats.org/officeDocument/2006/relationships/image" Target="../media/image200.png"/><Relationship Id="rId3" Type="http://schemas.openxmlformats.org/officeDocument/2006/relationships/image" Target="../media/image150.png"/><Relationship Id="rId7" Type="http://schemas.openxmlformats.org/officeDocument/2006/relationships/image" Target="../media/image190.png"/><Relationship Id="rId12" Type="http://schemas.openxmlformats.org/officeDocument/2006/relationships/image" Target="../media/image240.png"/><Relationship Id="rId2" Type="http://schemas.openxmlformats.org/officeDocument/2006/relationships/image" Target="../media/image51.emf"/><Relationship Id="rId1" Type="http://schemas.openxmlformats.org/officeDocument/2006/relationships/slideLayout" Target="../slideLayouts/slideLayout7.xml"/><Relationship Id="rId6" Type="http://schemas.openxmlformats.org/officeDocument/2006/relationships/image" Target="../media/image180.png"/><Relationship Id="rId11" Type="http://schemas.openxmlformats.org/officeDocument/2006/relationships/image" Target="../media/image230.png"/><Relationship Id="rId5" Type="http://schemas.openxmlformats.org/officeDocument/2006/relationships/image" Target="../media/image170.png"/><Relationship Id="rId10" Type="http://schemas.openxmlformats.org/officeDocument/2006/relationships/image" Target="../media/image220.png"/><Relationship Id="rId4" Type="http://schemas.openxmlformats.org/officeDocument/2006/relationships/image" Target="../media/image160.png"/><Relationship Id="rId9" Type="http://schemas.openxmlformats.org/officeDocument/2006/relationships/image" Target="../media/image211.png"/></Relationships>
</file>

<file path=ppt/slides/_rels/slide25.xml.rels><?xml version="1.0" encoding="UTF-8" standalone="yes"?>
<Relationships xmlns="http://schemas.openxmlformats.org/package/2006/relationships"><Relationship Id="rId3" Type="http://schemas.openxmlformats.org/officeDocument/2006/relationships/image" Target="../media/image260.png"/><Relationship Id="rId7" Type="http://schemas.openxmlformats.org/officeDocument/2006/relationships/image" Target="../media/image300.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290.png"/><Relationship Id="rId5" Type="http://schemas.openxmlformats.org/officeDocument/2006/relationships/image" Target="../media/image280.png"/><Relationship Id="rId4" Type="http://schemas.openxmlformats.org/officeDocument/2006/relationships/image" Target="../media/image27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image" Target="../media/image14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image" Target="../media/image14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www.youtube.com/watch?v=kWY4YAJcnx4" TargetMode="External"/><Relationship Id="rId2" Type="http://schemas.openxmlformats.org/officeDocument/2006/relationships/hyperlink" Target="https://www.youtube.com/watch?v=RTzaE3lhA9E" TargetMode="External"/><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3.jpe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4.jpe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image" Target="../media/image63.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62.wmf"/><Relationship Id="rId5" Type="http://schemas.openxmlformats.org/officeDocument/2006/relationships/oleObject" Target="../embeddings/oleObject2.bin"/><Relationship Id="rId4" Type="http://schemas.openxmlformats.org/officeDocument/2006/relationships/image" Target="../media/image61.wmf"/></Relationships>
</file>

<file path=ppt/slides/_rels/slide3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3" Type="http://schemas.openxmlformats.org/officeDocument/2006/relationships/image" Target="../media/image89.png"/><Relationship Id="rId18" Type="http://schemas.openxmlformats.org/officeDocument/2006/relationships/image" Target="../media/image95.png"/><Relationship Id="rId21" Type="http://schemas.openxmlformats.org/officeDocument/2006/relationships/image" Target="../media/image98.png"/><Relationship Id="rId17" Type="http://schemas.openxmlformats.org/officeDocument/2006/relationships/image" Target="../media/image94.png"/><Relationship Id="rId12" Type="http://schemas.openxmlformats.org/officeDocument/2006/relationships/image" Target="../media/image88.png"/><Relationship Id="rId16" Type="http://schemas.openxmlformats.org/officeDocument/2006/relationships/image" Target="../media/image93.png"/><Relationship Id="rId20" Type="http://schemas.openxmlformats.org/officeDocument/2006/relationships/image" Target="../media/image97.png"/><Relationship Id="rId1" Type="http://schemas.openxmlformats.org/officeDocument/2006/relationships/slideLayout" Target="../slideLayouts/slideLayout7.xml"/><Relationship Id="rId11" Type="http://schemas.openxmlformats.org/officeDocument/2006/relationships/image" Target="../media/image87.png"/><Relationship Id="rId15" Type="http://schemas.openxmlformats.org/officeDocument/2006/relationships/image" Target="../media/image92.png"/><Relationship Id="rId10" Type="http://schemas.openxmlformats.org/officeDocument/2006/relationships/image" Target="../media/image86.png"/><Relationship Id="rId19" Type="http://schemas.openxmlformats.org/officeDocument/2006/relationships/image" Target="../media/image96.png"/><Relationship Id="rId9" Type="http://schemas.openxmlformats.org/officeDocument/2006/relationships/image" Target="../media/image85.png"/><Relationship Id="rId14" Type="http://schemas.openxmlformats.org/officeDocument/2006/relationships/image" Target="../media/image91.png"/><Relationship Id="rId22" Type="http://schemas.openxmlformats.org/officeDocument/2006/relationships/image" Target="../media/image99.png"/></Relationships>
</file>

<file path=ppt/slides/_rels/slide4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11.png"/><Relationship Id="rId2" Type="http://schemas.openxmlformats.org/officeDocument/2006/relationships/image" Target="../media/image250.png"/><Relationship Id="rId1" Type="http://schemas.openxmlformats.org/officeDocument/2006/relationships/slideLayout" Target="../slideLayouts/slideLayout7.xml"/><Relationship Id="rId5" Type="http://schemas.openxmlformats.org/officeDocument/2006/relationships/image" Target="../media/image330.png"/><Relationship Id="rId4" Type="http://schemas.openxmlformats.org/officeDocument/2006/relationships/image" Target="../media/image32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https://www.walter-fendt.de/html5/phes/acceleration_es.htm" TargetMode="External"/><Relationship Id="rId2" Type="http://schemas.openxmlformats.org/officeDocument/2006/relationships/image" Target="../media/image67.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40.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07.png"/><Relationship Id="rId13" Type="http://schemas.openxmlformats.org/officeDocument/2006/relationships/image" Target="../media/image113.png"/><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7.xml"/><Relationship Id="rId11" Type="http://schemas.openxmlformats.org/officeDocument/2006/relationships/image" Target="../media/image111.png"/><Relationship Id="rId10" Type="http://schemas.openxmlformats.org/officeDocument/2006/relationships/image" Target="../media/image109.png"/><Relationship Id="rId4" Type="http://schemas.openxmlformats.org/officeDocument/2006/relationships/image" Target="../media/image103.png"/></Relationships>
</file>

<file path=ppt/slides/_rels/slide50.xml.rels><?xml version="1.0" encoding="UTF-8" standalone="yes"?>
<Relationships xmlns="http://schemas.openxmlformats.org/package/2006/relationships"><Relationship Id="rId3" Type="http://schemas.openxmlformats.org/officeDocument/2006/relationships/image" Target="../media/image380.png"/><Relationship Id="rId2" Type="http://schemas.openxmlformats.org/officeDocument/2006/relationships/image" Target="../media/image370.png"/><Relationship Id="rId1" Type="http://schemas.openxmlformats.org/officeDocument/2006/relationships/slideLayout" Target="../slideLayouts/slideLayout7.xml"/><Relationship Id="rId4" Type="http://schemas.openxmlformats.org/officeDocument/2006/relationships/hyperlink" Target="https://www.walter-fendt.de/html5/phes/acceleration_es.htm"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400.png"/><Relationship Id="rId2" Type="http://schemas.openxmlformats.org/officeDocument/2006/relationships/image" Target="../media/image390.png"/><Relationship Id="rId1" Type="http://schemas.openxmlformats.org/officeDocument/2006/relationships/slideLayout" Target="../slideLayouts/slideLayout7.xml"/><Relationship Id="rId4" Type="http://schemas.openxmlformats.org/officeDocument/2006/relationships/image" Target="../media/image410.png"/></Relationships>
</file>

<file path=ppt/slides/_rels/slide52.xml.rels><?xml version="1.0" encoding="UTF-8" standalone="yes"?>
<Relationships xmlns="http://schemas.openxmlformats.org/package/2006/relationships"><Relationship Id="rId3" Type="http://schemas.openxmlformats.org/officeDocument/2006/relationships/image" Target="../media/image430.png"/><Relationship Id="rId2" Type="http://schemas.openxmlformats.org/officeDocument/2006/relationships/image" Target="../media/image70.jpeg"/><Relationship Id="rId1" Type="http://schemas.openxmlformats.org/officeDocument/2006/relationships/slideLayout" Target="../slideLayouts/slideLayout7.xml"/><Relationship Id="rId6" Type="http://schemas.openxmlformats.org/officeDocument/2006/relationships/image" Target="../media/image460.png"/><Relationship Id="rId5" Type="http://schemas.openxmlformats.org/officeDocument/2006/relationships/image" Target="../media/image450.png"/><Relationship Id="rId4" Type="http://schemas.openxmlformats.org/officeDocument/2006/relationships/image" Target="../media/image440.png"/></Relationships>
</file>

<file path=ppt/slides/_rels/slide53.xml.rels><?xml version="1.0" encoding="UTF-8" standalone="yes"?>
<Relationships xmlns="http://schemas.openxmlformats.org/package/2006/relationships"><Relationship Id="rId3" Type="http://schemas.openxmlformats.org/officeDocument/2006/relationships/image" Target="../media/image480.png"/><Relationship Id="rId2" Type="http://schemas.openxmlformats.org/officeDocument/2006/relationships/image" Target="../media/image470.png"/><Relationship Id="rId1" Type="http://schemas.openxmlformats.org/officeDocument/2006/relationships/slideLayout" Target="../slideLayouts/slideLayout7.xml"/><Relationship Id="rId5" Type="http://schemas.openxmlformats.org/officeDocument/2006/relationships/image" Target="../media/image500.png"/><Relationship Id="rId4" Type="http://schemas.openxmlformats.org/officeDocument/2006/relationships/image" Target="../media/image490.png"/></Relationships>
</file>

<file path=ppt/slides/_rels/slide54.xml.rels><?xml version="1.0" encoding="UTF-8" standalone="yes"?>
<Relationships xmlns="http://schemas.openxmlformats.org/package/2006/relationships"><Relationship Id="rId8" Type="http://schemas.openxmlformats.org/officeDocument/2006/relationships/image" Target="../media/image570.png"/><Relationship Id="rId3" Type="http://schemas.openxmlformats.org/officeDocument/2006/relationships/image" Target="../media/image520.png"/><Relationship Id="rId7" Type="http://schemas.openxmlformats.org/officeDocument/2006/relationships/image" Target="../media/image560.png"/><Relationship Id="rId2" Type="http://schemas.openxmlformats.org/officeDocument/2006/relationships/image" Target="../media/image511.png"/><Relationship Id="rId1" Type="http://schemas.openxmlformats.org/officeDocument/2006/relationships/slideLayout" Target="../slideLayouts/slideLayout7.xml"/><Relationship Id="rId6" Type="http://schemas.openxmlformats.org/officeDocument/2006/relationships/image" Target="../media/image550.png"/><Relationship Id="rId5" Type="http://schemas.openxmlformats.org/officeDocument/2006/relationships/image" Target="../media/image540.png"/><Relationship Id="rId4" Type="http://schemas.openxmlformats.org/officeDocument/2006/relationships/image" Target="../media/image530.png"/><Relationship Id="rId9" Type="http://schemas.openxmlformats.org/officeDocument/2006/relationships/image" Target="../media/image580.png"/></Relationships>
</file>

<file path=ppt/slides/_rels/slide55.xml.rels><?xml version="1.0" encoding="UTF-8" standalone="yes"?>
<Relationships xmlns="http://schemas.openxmlformats.org/package/2006/relationships"><Relationship Id="rId3" Type="http://schemas.openxmlformats.org/officeDocument/2006/relationships/image" Target="../media/image600.png"/><Relationship Id="rId2" Type="http://schemas.openxmlformats.org/officeDocument/2006/relationships/image" Target="../media/image590.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hyperlink" Target="https://es.wikipedia.org/wiki/Fotograf%C3%ADa_estrobosc%C3%B3pica" TargetMode="Externa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8" Type="http://schemas.openxmlformats.org/officeDocument/2006/relationships/image" Target="../media/image720.png"/><Relationship Id="rId3" Type="http://schemas.openxmlformats.org/officeDocument/2006/relationships/image" Target="../media/image75.png"/><Relationship Id="rId7" Type="http://schemas.openxmlformats.org/officeDocument/2006/relationships/image" Target="../media/image710.png"/><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690.png"/><Relationship Id="rId5" Type="http://schemas.openxmlformats.org/officeDocument/2006/relationships/image" Target="../media/image680.png"/><Relationship Id="rId10" Type="http://schemas.openxmlformats.org/officeDocument/2006/relationships/image" Target="../media/image740.png"/><Relationship Id="rId4" Type="http://schemas.openxmlformats.org/officeDocument/2006/relationships/image" Target="../media/image76.png"/><Relationship Id="rId9" Type="http://schemas.openxmlformats.org/officeDocument/2006/relationships/image" Target="../media/image73.png"/></Relationships>
</file>

<file path=ppt/slides/_rels/slide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5.png"/><Relationship Id="rId7" Type="http://schemas.openxmlformats.org/officeDocument/2006/relationships/image" Target="../media/image119.png"/><Relationship Id="rId2" Type="http://schemas.openxmlformats.org/officeDocument/2006/relationships/image" Target="../media/image114.png"/><Relationship Id="rId1" Type="http://schemas.openxmlformats.org/officeDocument/2006/relationships/slideLayout" Target="../slideLayouts/slideLayout7.xml"/><Relationship Id="rId6" Type="http://schemas.openxmlformats.org/officeDocument/2006/relationships/image" Target="../media/image118.png"/><Relationship Id="rId10" Type="http://schemas.openxmlformats.org/officeDocument/2006/relationships/image" Target="../media/image123.png"/><Relationship Id="rId9" Type="http://schemas.openxmlformats.org/officeDocument/2006/relationships/image" Target="../media/image12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27.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hyperlink" Target="https://www.youtube.com/watch?v=8zVW0U2jn8U" TargetMode="Externa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29.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1.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2.png"/><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899592" y="775737"/>
            <a:ext cx="1571264" cy="646331"/>
          </a:xfrm>
          <a:prstGeom prst="rect">
            <a:avLst/>
          </a:prstGeom>
          <a:noFill/>
        </p:spPr>
        <p:txBody>
          <a:bodyPr wrap="none" rtlCol="0">
            <a:spAutoFit/>
          </a:bodyPr>
          <a:lstStyle/>
          <a:p>
            <a:r>
              <a:rPr lang="es-ES_tradnl" sz="3600" dirty="0" smtClean="0"/>
              <a:t>Fuerza</a:t>
            </a:r>
            <a:endParaRPr lang="es-AR" sz="3600" dirty="0"/>
          </a:p>
        </p:txBody>
      </p:sp>
      <p:sp>
        <p:nvSpPr>
          <p:cNvPr id="3" name="2 CuadroTexto"/>
          <p:cNvSpPr txBox="1"/>
          <p:nvPr/>
        </p:nvSpPr>
        <p:spPr>
          <a:xfrm>
            <a:off x="5076056" y="837292"/>
            <a:ext cx="3295646" cy="523220"/>
          </a:xfrm>
          <a:prstGeom prst="rect">
            <a:avLst/>
          </a:prstGeom>
          <a:noFill/>
        </p:spPr>
        <p:txBody>
          <a:bodyPr wrap="none" rtlCol="0">
            <a:spAutoFit/>
          </a:bodyPr>
          <a:lstStyle/>
          <a:p>
            <a:r>
              <a:rPr lang="es-ES_tradnl" sz="2800" dirty="0" smtClean="0"/>
              <a:t>Tipo de interacción</a:t>
            </a:r>
            <a:endParaRPr lang="es-AR" sz="2800" dirty="0"/>
          </a:p>
        </p:txBody>
      </p:sp>
      <p:sp>
        <p:nvSpPr>
          <p:cNvPr id="4" name="3 CuadroTexto"/>
          <p:cNvSpPr txBox="1"/>
          <p:nvPr/>
        </p:nvSpPr>
        <p:spPr>
          <a:xfrm>
            <a:off x="1227532" y="1835532"/>
            <a:ext cx="2106667" cy="369332"/>
          </a:xfrm>
          <a:prstGeom prst="rect">
            <a:avLst/>
          </a:prstGeom>
          <a:noFill/>
        </p:spPr>
        <p:txBody>
          <a:bodyPr wrap="none" rtlCol="0">
            <a:spAutoFit/>
          </a:bodyPr>
          <a:lstStyle/>
          <a:p>
            <a:r>
              <a:rPr lang="es-ES_tradnl" dirty="0" smtClean="0"/>
              <a:t>Magnitud vectorial</a:t>
            </a:r>
            <a:endParaRPr lang="es-AR" dirty="0"/>
          </a:p>
        </p:txBody>
      </p:sp>
      <p:sp>
        <p:nvSpPr>
          <p:cNvPr id="5" name="4 CuadroTexto"/>
          <p:cNvSpPr txBox="1"/>
          <p:nvPr/>
        </p:nvSpPr>
        <p:spPr>
          <a:xfrm>
            <a:off x="4263171" y="1835532"/>
            <a:ext cx="3745192" cy="369332"/>
          </a:xfrm>
          <a:prstGeom prst="rect">
            <a:avLst/>
          </a:prstGeom>
          <a:noFill/>
        </p:spPr>
        <p:txBody>
          <a:bodyPr wrap="none" rtlCol="0">
            <a:spAutoFit/>
          </a:bodyPr>
          <a:lstStyle/>
          <a:p>
            <a:r>
              <a:rPr lang="es-ES_tradnl" dirty="0" smtClean="0"/>
              <a:t>Representamos mediante vectores</a:t>
            </a:r>
            <a:endParaRPr lang="es-AR" dirty="0"/>
          </a:p>
        </p:txBody>
      </p:sp>
      <p:sp>
        <p:nvSpPr>
          <p:cNvPr id="6" name="5 CuadroTexto"/>
          <p:cNvSpPr txBox="1"/>
          <p:nvPr/>
        </p:nvSpPr>
        <p:spPr>
          <a:xfrm>
            <a:off x="5214848" y="2812648"/>
            <a:ext cx="2222083" cy="1477328"/>
          </a:xfrm>
          <a:prstGeom prst="rect">
            <a:avLst/>
          </a:prstGeom>
          <a:noFill/>
        </p:spPr>
        <p:txBody>
          <a:bodyPr wrap="none" rtlCol="0">
            <a:spAutoFit/>
          </a:bodyPr>
          <a:lstStyle/>
          <a:p>
            <a:r>
              <a:rPr lang="es-ES_tradnl" dirty="0" smtClean="0"/>
              <a:t>Características</a:t>
            </a:r>
          </a:p>
          <a:p>
            <a:r>
              <a:rPr lang="es-ES_tradnl" dirty="0" smtClean="0"/>
              <a:t>Punto de aplicación</a:t>
            </a:r>
          </a:p>
          <a:p>
            <a:r>
              <a:rPr lang="es-ES_tradnl" dirty="0" smtClean="0"/>
              <a:t>Dirección</a:t>
            </a:r>
          </a:p>
          <a:p>
            <a:r>
              <a:rPr lang="es-ES_tradnl" dirty="0" smtClean="0"/>
              <a:t>Sentido</a:t>
            </a:r>
          </a:p>
          <a:p>
            <a:r>
              <a:rPr lang="es-ES_tradnl" dirty="0" smtClean="0"/>
              <a:t>Módulo</a:t>
            </a:r>
            <a:endParaRPr lang="es-AR"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7808" y="2636912"/>
            <a:ext cx="2438400"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28152" r="-1"/>
          <a:stretch/>
        </p:blipFill>
        <p:spPr bwMode="auto">
          <a:xfrm>
            <a:off x="1771426" y="4706300"/>
            <a:ext cx="1943548" cy="1685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11 Conector recto de flecha"/>
          <p:cNvCxnSpPr/>
          <p:nvPr/>
        </p:nvCxnSpPr>
        <p:spPr>
          <a:xfrm flipH="1">
            <a:off x="899592" y="5543886"/>
            <a:ext cx="1341366" cy="0"/>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16 CuadroTexto"/>
              <p:cNvSpPr txBox="1"/>
              <p:nvPr/>
            </p:nvSpPr>
            <p:spPr>
              <a:xfrm>
                <a:off x="459696" y="4365104"/>
                <a:ext cx="879792" cy="102419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s-ES" sz="5400" i="1" smtClean="0">
                              <a:latin typeface="Cambria Math" panose="02040503050406030204" pitchFamily="18" charset="0"/>
                            </a:rPr>
                          </m:ctrlPr>
                        </m:accPr>
                        <m:e>
                          <m:r>
                            <a:rPr lang="es-ES_tradnl" sz="5400" b="0" i="1" smtClean="0">
                              <a:latin typeface="Cambria Math"/>
                            </a:rPr>
                            <m:t>𝐹</m:t>
                          </m:r>
                        </m:e>
                      </m:acc>
                    </m:oMath>
                  </m:oMathPara>
                </a14:m>
                <a:endParaRPr lang="es-ES" dirty="0"/>
              </a:p>
            </p:txBody>
          </p:sp>
        </mc:Choice>
        <mc:Fallback xmlns="">
          <p:sp>
            <p:nvSpPr>
              <p:cNvPr id="17" name="16 CuadroTexto"/>
              <p:cNvSpPr txBox="1">
                <a:spLocks noRot="1" noChangeAspect="1" noMove="1" noResize="1" noEditPoints="1" noAdjustHandles="1" noChangeArrowheads="1" noChangeShapeType="1" noTextEdit="1"/>
              </p:cNvSpPr>
              <p:nvPr/>
            </p:nvSpPr>
            <p:spPr>
              <a:xfrm>
                <a:off x="459696" y="4365104"/>
                <a:ext cx="879792" cy="1024191"/>
              </a:xfrm>
              <a:prstGeom prst="rect">
                <a:avLst/>
              </a:prstGeom>
              <a:blipFill rotWithShape="1">
                <a:blip r:embed="rId4"/>
                <a:stretch>
                  <a:fillRect/>
                </a:stretch>
              </a:blipFill>
            </p:spPr>
            <p:txBody>
              <a:bodyPr/>
              <a:lstStyle/>
              <a:p>
                <a:r>
                  <a:rPr lang="es-AR">
                    <a:noFill/>
                  </a:rPr>
                  <a:t> </a:t>
                </a:r>
              </a:p>
            </p:txBody>
          </p:sp>
        </mc:Fallback>
      </mc:AlternateContent>
      <p:sp>
        <p:nvSpPr>
          <p:cNvPr id="14" name="13 CuadroTexto"/>
          <p:cNvSpPr txBox="1"/>
          <p:nvPr/>
        </p:nvSpPr>
        <p:spPr>
          <a:xfrm>
            <a:off x="4755359" y="4821232"/>
            <a:ext cx="835485" cy="369332"/>
          </a:xfrm>
          <a:prstGeom prst="rect">
            <a:avLst/>
          </a:prstGeom>
          <a:noFill/>
        </p:spPr>
        <p:txBody>
          <a:bodyPr wrap="none" rtlCol="0">
            <a:spAutoFit/>
          </a:bodyPr>
          <a:lstStyle/>
          <a:p>
            <a:r>
              <a:rPr lang="es-ES_tradnl" dirty="0" smtClean="0"/>
              <a:t>D.C.L.</a:t>
            </a:r>
            <a:endParaRPr lang="es-AR" dirty="0"/>
          </a:p>
        </p:txBody>
      </p:sp>
      <p:sp>
        <p:nvSpPr>
          <p:cNvPr id="15" name="14 Flecha derecha"/>
          <p:cNvSpPr/>
          <p:nvPr/>
        </p:nvSpPr>
        <p:spPr>
          <a:xfrm>
            <a:off x="3923928" y="5301208"/>
            <a:ext cx="180020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1541" y="5357174"/>
            <a:ext cx="1536700" cy="38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8" name="17 Conector recto"/>
          <p:cNvCxnSpPr/>
          <p:nvPr/>
        </p:nvCxnSpPr>
        <p:spPr>
          <a:xfrm flipV="1">
            <a:off x="5945645" y="5543886"/>
            <a:ext cx="2802819" cy="5376"/>
          </a:xfrm>
          <a:prstGeom prst="line">
            <a:avLst/>
          </a:prstGeom>
          <a:ln>
            <a:prstDash val="dash"/>
            <a:headEnd type="none"/>
            <a:tailEnd type="arrow"/>
          </a:ln>
        </p:spPr>
        <p:style>
          <a:lnRef idx="1">
            <a:schemeClr val="dk1"/>
          </a:lnRef>
          <a:fillRef idx="0">
            <a:schemeClr val="dk1"/>
          </a:fillRef>
          <a:effectRef idx="0">
            <a:schemeClr val="dk1"/>
          </a:effectRef>
          <a:fontRef idx="minor">
            <a:schemeClr val="tx1"/>
          </a:fontRef>
        </p:style>
      </p:cxnSp>
      <p:cxnSp>
        <p:nvCxnSpPr>
          <p:cNvPr id="20" name="19 Conector recto"/>
          <p:cNvCxnSpPr/>
          <p:nvPr/>
        </p:nvCxnSpPr>
        <p:spPr>
          <a:xfrm>
            <a:off x="7818241" y="4465712"/>
            <a:ext cx="0" cy="2203648"/>
          </a:xfrm>
          <a:prstGeom prst="line">
            <a:avLst/>
          </a:prstGeom>
          <a:ln>
            <a:prstDash val="dash"/>
            <a:headEnd type="arrow"/>
            <a:tailEnd type="none"/>
          </a:ln>
        </p:spPr>
        <p:style>
          <a:lnRef idx="1">
            <a:schemeClr val="accent1"/>
          </a:lnRef>
          <a:fillRef idx="0">
            <a:schemeClr val="accent1"/>
          </a:fillRef>
          <a:effectRef idx="0">
            <a:schemeClr val="accent1"/>
          </a:effectRef>
          <a:fontRef idx="minor">
            <a:schemeClr val="tx1"/>
          </a:fontRef>
        </p:style>
      </p:cxnSp>
      <p:sp>
        <p:nvSpPr>
          <p:cNvPr id="22" name="21 CuadroTexto"/>
          <p:cNvSpPr txBox="1"/>
          <p:nvPr/>
        </p:nvSpPr>
        <p:spPr>
          <a:xfrm>
            <a:off x="8598423" y="5587916"/>
            <a:ext cx="300082" cy="369332"/>
          </a:xfrm>
          <a:prstGeom prst="rect">
            <a:avLst/>
          </a:prstGeom>
          <a:noFill/>
        </p:spPr>
        <p:txBody>
          <a:bodyPr wrap="none" rtlCol="0">
            <a:spAutoFit/>
          </a:bodyPr>
          <a:lstStyle/>
          <a:p>
            <a:r>
              <a:rPr lang="es-ES_tradnl" dirty="0" smtClean="0"/>
              <a:t>x</a:t>
            </a:r>
            <a:endParaRPr lang="es-AR" dirty="0"/>
          </a:p>
        </p:txBody>
      </p:sp>
      <p:sp>
        <p:nvSpPr>
          <p:cNvPr id="23" name="22 CuadroTexto"/>
          <p:cNvSpPr txBox="1"/>
          <p:nvPr/>
        </p:nvSpPr>
        <p:spPr>
          <a:xfrm>
            <a:off x="7436931" y="4476020"/>
            <a:ext cx="298480" cy="369332"/>
          </a:xfrm>
          <a:prstGeom prst="rect">
            <a:avLst/>
          </a:prstGeom>
          <a:noFill/>
        </p:spPr>
        <p:txBody>
          <a:bodyPr wrap="none" rtlCol="0">
            <a:spAutoFit/>
          </a:bodyPr>
          <a:lstStyle/>
          <a:p>
            <a:r>
              <a:rPr lang="es-ES_tradnl" dirty="0" smtClean="0"/>
              <a:t>y</a:t>
            </a:r>
            <a:endParaRPr lang="es-AR" dirty="0"/>
          </a:p>
        </p:txBody>
      </p:sp>
      <p:cxnSp>
        <p:nvCxnSpPr>
          <p:cNvPr id="25" name="24 Conector recto de flecha"/>
          <p:cNvCxnSpPr/>
          <p:nvPr/>
        </p:nvCxnSpPr>
        <p:spPr>
          <a:xfrm>
            <a:off x="2627784" y="1098902"/>
            <a:ext cx="254531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26 Conector recto de flecha"/>
          <p:cNvCxnSpPr>
            <a:stCxn id="2" idx="2"/>
            <a:endCxn id="4" idx="0"/>
          </p:cNvCxnSpPr>
          <p:nvPr/>
        </p:nvCxnSpPr>
        <p:spPr>
          <a:xfrm>
            <a:off x="1685224" y="1422068"/>
            <a:ext cx="595642" cy="4134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28 Conector recto de flecha"/>
          <p:cNvCxnSpPr>
            <a:stCxn id="4" idx="3"/>
            <a:endCxn id="5" idx="1"/>
          </p:cNvCxnSpPr>
          <p:nvPr/>
        </p:nvCxnSpPr>
        <p:spPr>
          <a:xfrm>
            <a:off x="3334199" y="2020198"/>
            <a:ext cx="92897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30 Conector recto de flecha"/>
          <p:cNvCxnSpPr>
            <a:stCxn id="5" idx="2"/>
            <a:endCxn id="6" idx="0"/>
          </p:cNvCxnSpPr>
          <p:nvPr/>
        </p:nvCxnSpPr>
        <p:spPr>
          <a:xfrm>
            <a:off x="6135767" y="2204864"/>
            <a:ext cx="190123" cy="6077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32" name="1031 CuadroTexto"/>
              <p:cNvSpPr txBox="1"/>
              <p:nvPr/>
            </p:nvSpPr>
            <p:spPr>
              <a:xfrm>
                <a:off x="6632302" y="5026692"/>
                <a:ext cx="477247" cy="50642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AR" sz="2400" i="1" smtClean="0">
                              <a:latin typeface="Cambria Math" panose="02040503050406030204" pitchFamily="18" charset="0"/>
                            </a:rPr>
                          </m:ctrlPr>
                        </m:accPr>
                        <m:e>
                          <m:r>
                            <a:rPr lang="es-ES_tradnl" sz="2400" b="0" i="1" smtClean="0">
                              <a:latin typeface="Cambria Math"/>
                            </a:rPr>
                            <m:t>𝐹</m:t>
                          </m:r>
                        </m:e>
                      </m:acc>
                    </m:oMath>
                  </m:oMathPara>
                </a14:m>
                <a:endParaRPr lang="es-AR" sz="2400" dirty="0"/>
              </a:p>
            </p:txBody>
          </p:sp>
        </mc:Choice>
        <mc:Fallback xmlns="">
          <p:sp>
            <p:nvSpPr>
              <p:cNvPr id="1032" name="1031 CuadroTexto"/>
              <p:cNvSpPr txBox="1">
                <a:spLocks noRot="1" noChangeAspect="1" noMove="1" noResize="1" noEditPoints="1" noAdjustHandles="1" noChangeArrowheads="1" noChangeShapeType="1" noTextEdit="1"/>
              </p:cNvSpPr>
              <p:nvPr/>
            </p:nvSpPr>
            <p:spPr>
              <a:xfrm>
                <a:off x="6632302" y="5026692"/>
                <a:ext cx="477247" cy="506421"/>
              </a:xfrm>
              <a:prstGeom prst="rect">
                <a:avLst/>
              </a:prstGeom>
              <a:blipFill rotWithShape="1">
                <a:blip r:embed="rId6"/>
                <a:stretch>
                  <a:fillRect/>
                </a:stretch>
              </a:blipFill>
            </p:spPr>
            <p:txBody>
              <a:bodyPr/>
              <a:lstStyle/>
              <a:p>
                <a:r>
                  <a:rPr lang="es-AR">
                    <a:noFill/>
                  </a:rPr>
                  <a:t> </a:t>
                </a:r>
              </a:p>
            </p:txBody>
          </p:sp>
        </mc:Fallback>
      </mc:AlternateContent>
    </p:spTree>
    <p:extLst>
      <p:ext uri="{BB962C8B-B14F-4D97-AF65-F5344CB8AC3E}">
        <p14:creationId xmlns:p14="http://schemas.microsoft.com/office/powerpoint/2010/main" val="2108566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ipe(down)">
                                      <p:cBhvr>
                                        <p:cTn id="21" dur="500"/>
                                        <p:tgtEl>
                                          <p:spTgt spid="27"/>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wipe(down)">
                                      <p:cBhvr>
                                        <p:cTn id="30" dur="500"/>
                                        <p:tgtEl>
                                          <p:spTgt spid="29"/>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ppt_x"/>
                                          </p:val>
                                        </p:tav>
                                        <p:tav tm="100000">
                                          <p:val>
                                            <p:strVal val="#ppt_x"/>
                                          </p:val>
                                        </p:tav>
                                      </p:tavLst>
                                    </p:anim>
                                    <p:anim calcmode="lin" valueType="num">
                                      <p:cBhvr additive="base">
                                        <p:cTn id="3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wipe(down)">
                                      <p:cBhvr>
                                        <p:cTn id="41" dur="500"/>
                                        <p:tgtEl>
                                          <p:spTgt spid="31"/>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6"/>
                                        </p:tgtEl>
                                        <p:attrNameLst>
                                          <p:attrName>style.visibility</p:attrName>
                                        </p:attrNameLst>
                                      </p:cBhvr>
                                      <p:to>
                                        <p:strVal val="visible"/>
                                      </p:to>
                                    </p:set>
                                    <p:anim calcmode="lin" valueType="num">
                                      <p:cBhvr additive="base">
                                        <p:cTn id="46" dur="500" fill="hold"/>
                                        <p:tgtEl>
                                          <p:spTgt spid="6"/>
                                        </p:tgtEl>
                                        <p:attrNameLst>
                                          <p:attrName>ppt_x</p:attrName>
                                        </p:attrNameLst>
                                      </p:cBhvr>
                                      <p:tavLst>
                                        <p:tav tm="0">
                                          <p:val>
                                            <p:strVal val="#ppt_x"/>
                                          </p:val>
                                        </p:tav>
                                        <p:tav tm="100000">
                                          <p:val>
                                            <p:strVal val="#ppt_x"/>
                                          </p:val>
                                        </p:tav>
                                      </p:tavLst>
                                    </p:anim>
                                    <p:anim calcmode="lin" valueType="num">
                                      <p:cBhvr additive="base">
                                        <p:cTn id="4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027"/>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6" presetClass="entr" presetSubtype="16" fill="hold" nodeType="clickEffect">
                                  <p:stCondLst>
                                    <p:cond delay="0"/>
                                  </p:stCondLst>
                                  <p:childTnLst>
                                    <p:set>
                                      <p:cBhvr>
                                        <p:cTn id="55" dur="1" fill="hold">
                                          <p:stCondLst>
                                            <p:cond delay="0"/>
                                          </p:stCondLst>
                                        </p:cTn>
                                        <p:tgtEl>
                                          <p:spTgt spid="1028"/>
                                        </p:tgtEl>
                                        <p:attrNameLst>
                                          <p:attrName>style.visibility</p:attrName>
                                        </p:attrNameLst>
                                      </p:cBhvr>
                                      <p:to>
                                        <p:strVal val="visible"/>
                                      </p:to>
                                    </p:set>
                                    <p:animEffect transition="in" filter="circle(in)">
                                      <p:cBhvr>
                                        <p:cTn id="56" dur="2000"/>
                                        <p:tgtEl>
                                          <p:spTgt spid="1028"/>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2"/>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7"/>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4"/>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15"/>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circle(in)">
                                      <p:cBhvr>
                                        <p:cTn id="77" dur="2000"/>
                                        <p:tgtEl>
                                          <p:spTgt spid="18"/>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22"/>
                                        </p:tgtEl>
                                        <p:attrNameLst>
                                          <p:attrName>style.visibility</p:attrName>
                                        </p:attrNameLst>
                                      </p:cBhvr>
                                      <p:to>
                                        <p:strVal val="visible"/>
                                      </p:to>
                                    </p:set>
                                    <p:animEffect transition="in" filter="wipe(down)">
                                      <p:cBhvr>
                                        <p:cTn id="82" dur="500"/>
                                        <p:tgtEl>
                                          <p:spTgt spid="22"/>
                                        </p:tgtEl>
                                      </p:cBhvr>
                                    </p:animEffect>
                                  </p:childTnLst>
                                </p:cTn>
                              </p:par>
                            </p:childTnLst>
                          </p:cTn>
                        </p:par>
                      </p:childTnLst>
                    </p:cTn>
                  </p:par>
                  <p:par>
                    <p:cTn id="83" fill="hold">
                      <p:stCondLst>
                        <p:cond delay="indefinite"/>
                      </p:stCondLst>
                      <p:childTnLst>
                        <p:par>
                          <p:cTn id="84" fill="hold">
                            <p:stCondLst>
                              <p:cond delay="0"/>
                            </p:stCondLst>
                            <p:childTnLst>
                              <p:par>
                                <p:cTn id="85" presetID="6" presetClass="entr" presetSubtype="16" fill="hold" nodeType="clickEffect">
                                  <p:stCondLst>
                                    <p:cond delay="0"/>
                                  </p:stCondLst>
                                  <p:childTnLst>
                                    <p:set>
                                      <p:cBhvr>
                                        <p:cTn id="86" dur="1" fill="hold">
                                          <p:stCondLst>
                                            <p:cond delay="0"/>
                                          </p:stCondLst>
                                        </p:cTn>
                                        <p:tgtEl>
                                          <p:spTgt spid="20"/>
                                        </p:tgtEl>
                                        <p:attrNameLst>
                                          <p:attrName>style.visibility</p:attrName>
                                        </p:attrNameLst>
                                      </p:cBhvr>
                                      <p:to>
                                        <p:strVal val="visible"/>
                                      </p:to>
                                    </p:set>
                                    <p:animEffect transition="in" filter="circle(in)">
                                      <p:cBhvr>
                                        <p:cTn id="87" dur="2000"/>
                                        <p:tgtEl>
                                          <p:spTgt spid="20"/>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23"/>
                                        </p:tgtEl>
                                        <p:attrNameLst>
                                          <p:attrName>style.visibility</p:attrName>
                                        </p:attrNameLst>
                                      </p:cBhvr>
                                      <p:to>
                                        <p:strVal val="visible"/>
                                      </p:to>
                                    </p:set>
                                    <p:animEffect transition="in" filter="wipe(down)">
                                      <p:cBhvr>
                                        <p:cTn id="92" dur="500"/>
                                        <p:tgtEl>
                                          <p:spTgt spid="23"/>
                                        </p:tgtEl>
                                      </p:cBhvr>
                                    </p:animEffec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1029"/>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22" presetClass="entr" presetSubtype="4" fill="hold" grpId="0" nodeType="clickEffect">
                                  <p:stCondLst>
                                    <p:cond delay="0"/>
                                  </p:stCondLst>
                                  <p:childTnLst>
                                    <p:set>
                                      <p:cBhvr>
                                        <p:cTn id="100" dur="1" fill="hold">
                                          <p:stCondLst>
                                            <p:cond delay="0"/>
                                          </p:stCondLst>
                                        </p:cTn>
                                        <p:tgtEl>
                                          <p:spTgt spid="1032"/>
                                        </p:tgtEl>
                                        <p:attrNameLst>
                                          <p:attrName>style.visibility</p:attrName>
                                        </p:attrNameLst>
                                      </p:cBhvr>
                                      <p:to>
                                        <p:strVal val="visible"/>
                                      </p:to>
                                    </p:set>
                                    <p:animEffect transition="in" filter="wipe(down)">
                                      <p:cBhvr>
                                        <p:cTn id="101"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17" grpId="0"/>
      <p:bldP spid="14" grpId="0"/>
      <p:bldP spid="15" grpId="0" animBg="1"/>
      <p:bldP spid="22" grpId="0"/>
      <p:bldP spid="23" grpId="0"/>
      <p:bldP spid="103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843808" y="260648"/>
            <a:ext cx="3622274" cy="523220"/>
          </a:xfrm>
          <a:prstGeom prst="rect">
            <a:avLst/>
          </a:prstGeom>
          <a:noFill/>
        </p:spPr>
        <p:txBody>
          <a:bodyPr wrap="none" rtlCol="0">
            <a:spAutoFit/>
          </a:bodyPr>
          <a:lstStyle/>
          <a:p>
            <a:r>
              <a:rPr lang="es-ES_tradnl" sz="2800" b="1" dirty="0" smtClean="0"/>
              <a:t>Fuerzas importantes</a:t>
            </a:r>
            <a:endParaRPr lang="es-AR" sz="2800" b="1" dirty="0"/>
          </a:p>
        </p:txBody>
      </p:sp>
      <mc:AlternateContent xmlns:mc="http://schemas.openxmlformats.org/markup-compatibility/2006" xmlns:a14="http://schemas.microsoft.com/office/drawing/2010/main">
        <mc:Choice Requires="a14">
          <p:sp>
            <p:nvSpPr>
              <p:cNvPr id="3" name="2 CuadroTexto"/>
              <p:cNvSpPr txBox="1"/>
              <p:nvPr/>
            </p:nvSpPr>
            <p:spPr>
              <a:xfrm>
                <a:off x="1175466" y="819173"/>
                <a:ext cx="3479479" cy="5994333"/>
              </a:xfrm>
              <a:prstGeom prst="rect">
                <a:avLst/>
              </a:prstGeom>
              <a:noFill/>
            </p:spPr>
            <p:txBody>
              <a:bodyPr wrap="none" rtlCol="0">
                <a:spAutoFit/>
              </a:bodyPr>
              <a:lstStyle/>
              <a:p>
                <a:r>
                  <a:rPr lang="es-ES_tradnl" sz="3200" dirty="0" smtClean="0"/>
                  <a:t>Peso </a:t>
                </a:r>
                <a14:m>
                  <m:oMath xmlns:m="http://schemas.openxmlformats.org/officeDocument/2006/math">
                    <m:acc>
                      <m:accPr>
                        <m:chr m:val="⃗"/>
                        <m:ctrlPr>
                          <a:rPr lang="es-ES_tradnl" sz="3200" i="1" smtClean="0">
                            <a:latin typeface="Cambria Math" panose="02040503050406030204" pitchFamily="18" charset="0"/>
                          </a:rPr>
                        </m:ctrlPr>
                      </m:accPr>
                      <m:e>
                        <m:r>
                          <a:rPr lang="es-ES" sz="3200" b="0" i="1" smtClean="0">
                            <a:latin typeface="Cambria Math" panose="02040503050406030204" pitchFamily="18" charset="0"/>
                          </a:rPr>
                          <m:t>(</m:t>
                        </m:r>
                        <m:r>
                          <a:rPr lang="es-ES" sz="3200" b="0" i="1" smtClean="0">
                            <a:latin typeface="Cambria Math" panose="02040503050406030204" pitchFamily="18" charset="0"/>
                          </a:rPr>
                          <m:t>𝑃</m:t>
                        </m:r>
                      </m:e>
                    </m:acc>
                    <m:r>
                      <a:rPr lang="es-ES" sz="3200" b="0" i="1" smtClean="0">
                        <a:latin typeface="Cambria Math" panose="02040503050406030204" pitchFamily="18" charset="0"/>
                      </a:rPr>
                      <m:t>)</m:t>
                    </m:r>
                  </m:oMath>
                </a14:m>
                <a:endParaRPr lang="es-ES_tradnl" sz="3200" dirty="0" smtClean="0"/>
              </a:p>
              <a:p>
                <a:endParaRPr lang="es-ES_tradnl" sz="3200" dirty="0" smtClean="0"/>
              </a:p>
              <a:p>
                <a:r>
                  <a:rPr lang="es-ES_tradnl" sz="3200" dirty="0" smtClean="0"/>
                  <a:t>Normal </a:t>
                </a:r>
                <a14:m>
                  <m:oMath xmlns:m="http://schemas.openxmlformats.org/officeDocument/2006/math">
                    <m:r>
                      <a:rPr lang="es-ES" sz="3200" b="0" i="1" smtClean="0">
                        <a:latin typeface="Cambria Math" panose="02040503050406030204" pitchFamily="18" charset="0"/>
                      </a:rPr>
                      <m:t>(</m:t>
                    </m:r>
                    <m:acc>
                      <m:accPr>
                        <m:chr m:val="⃗"/>
                        <m:ctrlPr>
                          <a:rPr lang="es-ES" sz="3200" b="0" i="1" smtClean="0">
                            <a:latin typeface="Cambria Math" panose="02040503050406030204" pitchFamily="18" charset="0"/>
                          </a:rPr>
                        </m:ctrlPr>
                      </m:accPr>
                      <m:e>
                        <m:r>
                          <a:rPr lang="es-ES" sz="3200" b="0" i="1" smtClean="0">
                            <a:latin typeface="Cambria Math" panose="02040503050406030204" pitchFamily="18" charset="0"/>
                          </a:rPr>
                          <m:t>𝑁</m:t>
                        </m:r>
                        <m:r>
                          <a:rPr lang="es-ES" sz="3200" b="0" i="1" smtClean="0">
                            <a:latin typeface="Cambria Math" panose="02040503050406030204" pitchFamily="18" charset="0"/>
                          </a:rPr>
                          <m:t>)</m:t>
                        </m:r>
                      </m:e>
                    </m:acc>
                  </m:oMath>
                </a14:m>
                <a:endParaRPr lang="es-ES_tradnl" sz="3200" dirty="0" smtClean="0"/>
              </a:p>
              <a:p>
                <a:endParaRPr lang="es-ES_tradnl" sz="3200" dirty="0" smtClean="0"/>
              </a:p>
              <a:p>
                <a:r>
                  <a:rPr lang="es-ES_tradnl" sz="3200" dirty="0" smtClean="0"/>
                  <a:t>Tensión </a:t>
                </a:r>
                <a14:m>
                  <m:oMath xmlns:m="http://schemas.openxmlformats.org/officeDocument/2006/math">
                    <m:r>
                      <a:rPr lang="es-ES" sz="3200" b="0" i="1" smtClean="0">
                        <a:latin typeface="Cambria Math" panose="02040503050406030204" pitchFamily="18" charset="0"/>
                      </a:rPr>
                      <m:t>(</m:t>
                    </m:r>
                    <m:acc>
                      <m:accPr>
                        <m:chr m:val="⃗"/>
                        <m:ctrlPr>
                          <a:rPr lang="es-ES" sz="3200" b="0" i="1" smtClean="0">
                            <a:latin typeface="Cambria Math" panose="02040503050406030204" pitchFamily="18" charset="0"/>
                          </a:rPr>
                        </m:ctrlPr>
                      </m:accPr>
                      <m:e>
                        <m:r>
                          <a:rPr lang="es-ES" sz="3200" b="0" i="1" smtClean="0">
                            <a:latin typeface="Cambria Math" panose="02040503050406030204" pitchFamily="18" charset="0"/>
                          </a:rPr>
                          <m:t>𝑇</m:t>
                        </m:r>
                        <m:r>
                          <a:rPr lang="es-ES" sz="3200" b="0" i="1" smtClean="0">
                            <a:latin typeface="Cambria Math" panose="02040503050406030204" pitchFamily="18" charset="0"/>
                          </a:rPr>
                          <m:t>)</m:t>
                        </m:r>
                      </m:e>
                    </m:acc>
                  </m:oMath>
                </a14:m>
                <a:endParaRPr lang="es-ES_tradnl" sz="3200" dirty="0" smtClean="0"/>
              </a:p>
              <a:p>
                <a:endParaRPr lang="es-ES_tradnl" sz="3200" dirty="0" smtClean="0"/>
              </a:p>
              <a:p>
                <a:r>
                  <a:rPr lang="es-ES_tradnl" sz="3200" dirty="0" smtClean="0"/>
                  <a:t>Rozamiento </a:t>
                </a:r>
                <a14:m>
                  <m:oMath xmlns:m="http://schemas.openxmlformats.org/officeDocument/2006/math">
                    <m:r>
                      <a:rPr lang="es-ES" sz="3200" b="0" i="1" smtClean="0">
                        <a:latin typeface="Cambria Math" panose="02040503050406030204" pitchFamily="18" charset="0"/>
                      </a:rPr>
                      <m:t>(</m:t>
                    </m:r>
                    <m:acc>
                      <m:accPr>
                        <m:chr m:val="⃗"/>
                        <m:ctrlPr>
                          <a:rPr lang="es-ES" sz="3200" b="0" i="1" smtClean="0">
                            <a:latin typeface="Cambria Math" panose="02040503050406030204" pitchFamily="18" charset="0"/>
                          </a:rPr>
                        </m:ctrlPr>
                      </m:accPr>
                      <m:e>
                        <m:sSub>
                          <m:sSubPr>
                            <m:ctrlPr>
                              <a:rPr lang="es-ES" sz="3200" b="0" i="1" smtClean="0">
                                <a:latin typeface="Cambria Math" panose="02040503050406030204" pitchFamily="18" charset="0"/>
                              </a:rPr>
                            </m:ctrlPr>
                          </m:sSubPr>
                          <m:e>
                            <m:r>
                              <a:rPr lang="es-ES" sz="3200" b="0" i="1" smtClean="0">
                                <a:latin typeface="Cambria Math" panose="02040503050406030204" pitchFamily="18" charset="0"/>
                              </a:rPr>
                              <m:t>𝐹</m:t>
                            </m:r>
                          </m:e>
                          <m:sub>
                            <m:r>
                              <a:rPr lang="es-ES" sz="3200" b="0" i="1" smtClean="0">
                                <a:latin typeface="Cambria Math" panose="02040503050406030204" pitchFamily="18" charset="0"/>
                              </a:rPr>
                              <m:t>𝑟𝑜𝑧</m:t>
                            </m:r>
                          </m:sub>
                        </m:sSub>
                        <m:r>
                          <a:rPr lang="es-ES" sz="3200" b="0" i="1" smtClean="0">
                            <a:latin typeface="Cambria Math" panose="02040503050406030204" pitchFamily="18" charset="0"/>
                          </a:rPr>
                          <m:t>)</m:t>
                        </m:r>
                      </m:e>
                    </m:acc>
                  </m:oMath>
                </a14:m>
                <a:endParaRPr lang="es-ES_tradnl" sz="3200" dirty="0" smtClean="0"/>
              </a:p>
              <a:p>
                <a:endParaRPr lang="es-ES_tradnl" sz="3200" dirty="0" smtClean="0"/>
              </a:p>
              <a:p>
                <a:r>
                  <a:rPr lang="es-ES_tradnl" sz="3200" dirty="0" smtClean="0"/>
                  <a:t>Elástica (</a:t>
                </a:r>
                <a14:m>
                  <m:oMath xmlns:m="http://schemas.openxmlformats.org/officeDocument/2006/math">
                    <m:acc>
                      <m:accPr>
                        <m:chr m:val="⃗"/>
                        <m:ctrlPr>
                          <a:rPr lang="es-ES_tradnl" sz="3200" i="1" smtClean="0">
                            <a:latin typeface="Cambria Math" panose="02040503050406030204" pitchFamily="18" charset="0"/>
                          </a:rPr>
                        </m:ctrlPr>
                      </m:accPr>
                      <m:e>
                        <m:r>
                          <a:rPr lang="es-ES" sz="3200" b="0" i="1" smtClean="0">
                            <a:latin typeface="Cambria Math" panose="02040503050406030204" pitchFamily="18" charset="0"/>
                          </a:rPr>
                          <m:t>𝐸</m:t>
                        </m:r>
                        <m:r>
                          <a:rPr lang="es-ES" sz="3200" b="0" i="1" smtClean="0">
                            <a:latin typeface="Cambria Math" panose="02040503050406030204" pitchFamily="18" charset="0"/>
                          </a:rPr>
                          <m:t>)</m:t>
                        </m:r>
                      </m:e>
                    </m:acc>
                  </m:oMath>
                </a14:m>
                <a:endParaRPr lang="es-AR" sz="3200" dirty="0" smtClean="0"/>
              </a:p>
              <a:p>
                <a:endParaRPr lang="es-AR" sz="3200" dirty="0"/>
              </a:p>
              <a:p>
                <a:r>
                  <a:rPr lang="es-AR" sz="3200" dirty="0" smtClean="0"/>
                  <a:t>Empuje (</a:t>
                </a:r>
                <a14:m>
                  <m:oMath xmlns:m="http://schemas.openxmlformats.org/officeDocument/2006/math">
                    <m:acc>
                      <m:accPr>
                        <m:chr m:val="⃗"/>
                        <m:ctrlPr>
                          <a:rPr lang="es-AR" sz="3200" i="1" smtClean="0">
                            <a:latin typeface="Cambria Math" panose="02040503050406030204" pitchFamily="18" charset="0"/>
                          </a:rPr>
                        </m:ctrlPr>
                      </m:accPr>
                      <m:e>
                        <m:r>
                          <a:rPr lang="es-ES" sz="3200" b="0" i="1" smtClean="0">
                            <a:latin typeface="Cambria Math" panose="02040503050406030204" pitchFamily="18" charset="0"/>
                          </a:rPr>
                          <m:t>𝐸</m:t>
                        </m:r>
                        <m:r>
                          <a:rPr lang="es-ES" sz="3200" b="0" i="1" smtClean="0">
                            <a:latin typeface="Cambria Math" panose="02040503050406030204" pitchFamily="18" charset="0"/>
                          </a:rPr>
                          <m:t>)</m:t>
                        </m:r>
                      </m:e>
                    </m:acc>
                  </m:oMath>
                </a14:m>
                <a:endParaRPr lang="es-AR" sz="3200" dirty="0" smtClean="0"/>
              </a:p>
            </p:txBody>
          </p:sp>
        </mc:Choice>
        <mc:Fallback xmlns="">
          <p:sp>
            <p:nvSpPr>
              <p:cNvPr id="3" name="2 CuadroTexto"/>
              <p:cNvSpPr txBox="1">
                <a:spLocks noRot="1" noChangeAspect="1" noMove="1" noResize="1" noEditPoints="1" noAdjustHandles="1" noChangeArrowheads="1" noChangeShapeType="1" noTextEdit="1"/>
              </p:cNvSpPr>
              <p:nvPr/>
            </p:nvSpPr>
            <p:spPr>
              <a:xfrm>
                <a:off x="1175466" y="819173"/>
                <a:ext cx="3479479" cy="5994333"/>
              </a:xfrm>
              <a:prstGeom prst="rect">
                <a:avLst/>
              </a:prstGeom>
              <a:blipFill rotWithShape="0">
                <a:blip r:embed="rId2"/>
                <a:stretch>
                  <a:fillRect l="-4553" t="-102" b="-1829"/>
                </a:stretch>
              </a:blipFill>
            </p:spPr>
            <p:txBody>
              <a:bodyPr/>
              <a:lstStyle/>
              <a:p>
                <a:r>
                  <a:rPr lang="es-ES">
                    <a:noFill/>
                  </a:rPr>
                  <a:t> </a:t>
                </a:r>
              </a:p>
            </p:txBody>
          </p:sp>
        </mc:Fallback>
      </mc:AlternateContent>
    </p:spTree>
    <p:extLst>
      <p:ext uri="{BB962C8B-B14F-4D97-AF65-F5344CB8AC3E}">
        <p14:creationId xmlns:p14="http://schemas.microsoft.com/office/powerpoint/2010/main" val="551590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467544" y="908720"/>
            <a:ext cx="8064896" cy="3046988"/>
          </a:xfrm>
          <a:prstGeom prst="rect">
            <a:avLst/>
          </a:prstGeom>
          <a:noFill/>
        </p:spPr>
        <p:txBody>
          <a:bodyPr wrap="square" rtlCol="0">
            <a:spAutoFit/>
          </a:bodyPr>
          <a:lstStyle/>
          <a:p>
            <a:pPr algn="ctr"/>
            <a:r>
              <a:rPr lang="es-ES" sz="4800" b="1" dirty="0" smtClean="0"/>
              <a:t>CONSIDERACIONES IMPORTANTES PARA CADA UNA DE LAS FUERZAS IMPORTANTES</a:t>
            </a:r>
            <a:endParaRPr lang="es-ES" sz="4800" b="1" dirty="0"/>
          </a:p>
        </p:txBody>
      </p:sp>
      <p:sp>
        <p:nvSpPr>
          <p:cNvPr id="3" name="Flecha abajo 2"/>
          <p:cNvSpPr/>
          <p:nvPr/>
        </p:nvSpPr>
        <p:spPr>
          <a:xfrm>
            <a:off x="3707904" y="3955708"/>
            <a:ext cx="1512168" cy="22095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400185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13776" t="22868" r="62600" b="20156"/>
          <a:stretch/>
        </p:blipFill>
        <p:spPr>
          <a:xfrm>
            <a:off x="467544" y="620688"/>
            <a:ext cx="8280920" cy="5796644"/>
          </a:xfrm>
          <a:prstGeom prst="rect">
            <a:avLst/>
          </a:prstGeom>
        </p:spPr>
      </p:pic>
    </p:spTree>
    <p:extLst>
      <p:ext uri="{BB962C8B-B14F-4D97-AF65-F5344CB8AC3E}">
        <p14:creationId xmlns:p14="http://schemas.microsoft.com/office/powerpoint/2010/main" val="25351397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166115" y="375047"/>
            <a:ext cx="1827744" cy="923330"/>
          </a:xfrm>
          <a:prstGeom prst="rect">
            <a:avLst/>
          </a:prstGeom>
          <a:noFill/>
        </p:spPr>
        <p:txBody>
          <a:bodyPr wrap="none" rtlCol="0">
            <a:spAutoFit/>
          </a:bodyPr>
          <a:lstStyle/>
          <a:p>
            <a:r>
              <a:rPr lang="es-ES_tradnl" sz="5400" b="1" dirty="0" smtClean="0">
                <a:solidFill>
                  <a:srgbClr val="FF0000"/>
                </a:solidFill>
              </a:rPr>
              <a:t>PESO</a:t>
            </a:r>
            <a:endParaRPr lang="es-AR" sz="5400" b="1" dirty="0">
              <a:solidFill>
                <a:srgbClr val="FF0000"/>
              </a:solidFill>
            </a:endParaRPr>
          </a:p>
        </p:txBody>
      </p:sp>
      <p:sp>
        <p:nvSpPr>
          <p:cNvPr id="3" name="AutoShape 2" descr="Resultado de imagen para caracteristicas de la fuerza pes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sp>
        <p:nvSpPr>
          <p:cNvPr id="4" name="AutoShape 4" descr="Resultado de imagen para caracteristicas de la fuerza pes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916832"/>
            <a:ext cx="1758511"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b="20783"/>
          <a:stretch/>
        </p:blipFill>
        <p:spPr bwMode="auto">
          <a:xfrm>
            <a:off x="3419872" y="1918297"/>
            <a:ext cx="1224136" cy="21129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1" y="4437112"/>
            <a:ext cx="7429239" cy="1728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5 Conector recto de flecha"/>
          <p:cNvCxnSpPr/>
          <p:nvPr/>
        </p:nvCxnSpPr>
        <p:spPr>
          <a:xfrm>
            <a:off x="4355976" y="2780928"/>
            <a:ext cx="0" cy="125034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2056"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8952" y="3212976"/>
            <a:ext cx="234327" cy="1008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0032" y="836712"/>
            <a:ext cx="3897880"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8"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8104" y="2178016"/>
            <a:ext cx="280141" cy="1205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9"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96336" y="1553718"/>
            <a:ext cx="280987" cy="120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7" name="6 CuadroTexto"/>
              <p:cNvSpPr txBox="1"/>
              <p:nvPr/>
            </p:nvSpPr>
            <p:spPr>
              <a:xfrm>
                <a:off x="544896" y="3651218"/>
                <a:ext cx="504056" cy="57547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s-AR" sz="2800" i="1" smtClean="0">
                              <a:latin typeface="Cambria Math" panose="02040503050406030204" pitchFamily="18" charset="0"/>
                            </a:rPr>
                          </m:ctrlPr>
                        </m:accPr>
                        <m:e>
                          <m:r>
                            <a:rPr lang="es-ES_tradnl" sz="2800" b="0" i="1" smtClean="0">
                              <a:latin typeface="Cambria Math"/>
                            </a:rPr>
                            <m:t>𝑃</m:t>
                          </m:r>
                        </m:e>
                      </m:acc>
                    </m:oMath>
                  </m:oMathPara>
                </a14:m>
                <a:endParaRPr lang="es-AR" dirty="0"/>
              </a:p>
            </p:txBody>
          </p:sp>
        </mc:Choice>
        <mc:Fallback xmlns="">
          <p:sp>
            <p:nvSpPr>
              <p:cNvPr id="7" name="6 CuadroTexto"/>
              <p:cNvSpPr txBox="1">
                <a:spLocks noRot="1" noChangeAspect="1" noMove="1" noResize="1" noEditPoints="1" noAdjustHandles="1" noChangeArrowheads="1" noChangeShapeType="1" noTextEdit="1"/>
              </p:cNvSpPr>
              <p:nvPr/>
            </p:nvSpPr>
            <p:spPr>
              <a:xfrm>
                <a:off x="544896" y="3651218"/>
                <a:ext cx="504056" cy="575479"/>
              </a:xfrm>
              <a:prstGeom prst="rect">
                <a:avLst/>
              </a:prstGeom>
              <a:blipFill rotWithShape="1">
                <a:blip r:embed="rId8"/>
                <a:stretch>
                  <a:fillRect/>
                </a:stretch>
              </a:blipFill>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15" name="14 CuadroTexto"/>
              <p:cNvSpPr txBox="1"/>
              <p:nvPr/>
            </p:nvSpPr>
            <p:spPr>
              <a:xfrm>
                <a:off x="4499992" y="3363477"/>
                <a:ext cx="504056" cy="57547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s-AR" sz="2800" i="1" smtClean="0">
                              <a:latin typeface="Cambria Math" panose="02040503050406030204" pitchFamily="18" charset="0"/>
                            </a:rPr>
                          </m:ctrlPr>
                        </m:accPr>
                        <m:e>
                          <m:r>
                            <a:rPr lang="es-ES_tradnl" sz="2800" b="0" i="1" smtClean="0">
                              <a:latin typeface="Cambria Math"/>
                            </a:rPr>
                            <m:t>𝑃</m:t>
                          </m:r>
                        </m:e>
                      </m:acc>
                    </m:oMath>
                  </m:oMathPara>
                </a14:m>
                <a:endParaRPr lang="es-AR" dirty="0"/>
              </a:p>
            </p:txBody>
          </p:sp>
        </mc:Choice>
        <mc:Fallback xmlns="">
          <p:sp>
            <p:nvSpPr>
              <p:cNvPr id="15" name="14 CuadroTexto"/>
              <p:cNvSpPr txBox="1">
                <a:spLocks noRot="1" noChangeAspect="1" noMove="1" noResize="1" noEditPoints="1" noAdjustHandles="1" noChangeArrowheads="1" noChangeShapeType="1" noTextEdit="1"/>
              </p:cNvSpPr>
              <p:nvPr/>
            </p:nvSpPr>
            <p:spPr>
              <a:xfrm>
                <a:off x="4499992" y="3363477"/>
                <a:ext cx="504056" cy="575479"/>
              </a:xfrm>
              <a:prstGeom prst="rect">
                <a:avLst/>
              </a:prstGeom>
              <a:blipFill rotWithShape="1">
                <a:blip r:embed="rId9"/>
                <a:stretch>
                  <a:fillRect/>
                </a:stretch>
              </a:blipFill>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16" name="15 CuadroTexto"/>
              <p:cNvSpPr txBox="1"/>
              <p:nvPr/>
            </p:nvSpPr>
            <p:spPr>
              <a:xfrm>
                <a:off x="5788245" y="2925236"/>
                <a:ext cx="504056" cy="57547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s-AR" sz="2800" i="1" smtClean="0">
                              <a:latin typeface="Cambria Math" panose="02040503050406030204" pitchFamily="18" charset="0"/>
                            </a:rPr>
                          </m:ctrlPr>
                        </m:accPr>
                        <m:e>
                          <m:r>
                            <a:rPr lang="es-ES_tradnl" sz="2800" b="0" i="1" smtClean="0">
                              <a:latin typeface="Cambria Math"/>
                            </a:rPr>
                            <m:t>𝑃</m:t>
                          </m:r>
                        </m:e>
                      </m:acc>
                    </m:oMath>
                  </m:oMathPara>
                </a14:m>
                <a:endParaRPr lang="es-AR" dirty="0"/>
              </a:p>
            </p:txBody>
          </p:sp>
        </mc:Choice>
        <mc:Fallback xmlns="">
          <p:sp>
            <p:nvSpPr>
              <p:cNvPr id="16" name="15 CuadroTexto"/>
              <p:cNvSpPr txBox="1">
                <a:spLocks noRot="1" noChangeAspect="1" noMove="1" noResize="1" noEditPoints="1" noAdjustHandles="1" noChangeArrowheads="1" noChangeShapeType="1" noTextEdit="1"/>
              </p:cNvSpPr>
              <p:nvPr/>
            </p:nvSpPr>
            <p:spPr>
              <a:xfrm>
                <a:off x="5788245" y="2925236"/>
                <a:ext cx="504056" cy="575479"/>
              </a:xfrm>
              <a:prstGeom prst="rect">
                <a:avLst/>
              </a:prstGeom>
              <a:blipFill rotWithShape="1">
                <a:blip r:embed="rId10"/>
                <a:stretch>
                  <a:fillRect/>
                </a:stretch>
              </a:blipFill>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17" name="16 CuadroTexto"/>
              <p:cNvSpPr txBox="1"/>
              <p:nvPr/>
            </p:nvSpPr>
            <p:spPr>
              <a:xfrm>
                <a:off x="7824774" y="2397282"/>
                <a:ext cx="504056" cy="57547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s-AR" sz="2800" i="1" smtClean="0">
                              <a:latin typeface="Cambria Math" panose="02040503050406030204" pitchFamily="18" charset="0"/>
                            </a:rPr>
                          </m:ctrlPr>
                        </m:accPr>
                        <m:e>
                          <m:r>
                            <a:rPr lang="es-ES_tradnl" sz="2800" b="0" i="1" smtClean="0">
                              <a:latin typeface="Cambria Math"/>
                            </a:rPr>
                            <m:t>𝑃</m:t>
                          </m:r>
                        </m:e>
                      </m:acc>
                    </m:oMath>
                  </m:oMathPara>
                </a14:m>
                <a:endParaRPr lang="es-AR" dirty="0"/>
              </a:p>
            </p:txBody>
          </p:sp>
        </mc:Choice>
        <mc:Fallback xmlns="">
          <p:sp>
            <p:nvSpPr>
              <p:cNvPr id="17" name="16 CuadroTexto"/>
              <p:cNvSpPr txBox="1">
                <a:spLocks noRot="1" noChangeAspect="1" noMove="1" noResize="1" noEditPoints="1" noAdjustHandles="1" noChangeArrowheads="1" noChangeShapeType="1" noTextEdit="1"/>
              </p:cNvSpPr>
              <p:nvPr/>
            </p:nvSpPr>
            <p:spPr>
              <a:xfrm>
                <a:off x="7824774" y="2397282"/>
                <a:ext cx="504056" cy="575479"/>
              </a:xfrm>
              <a:prstGeom prst="rect">
                <a:avLst/>
              </a:prstGeom>
              <a:blipFill rotWithShape="1">
                <a:blip r:embed="rId11"/>
                <a:stretch>
                  <a:fillRect/>
                </a:stretch>
              </a:blipFill>
            </p:spPr>
            <p:txBody>
              <a:bodyPr/>
              <a:lstStyle/>
              <a:p>
                <a:r>
                  <a:rPr lang="es-AR">
                    <a:noFill/>
                  </a:rPr>
                  <a:t> </a:t>
                </a:r>
              </a:p>
            </p:txBody>
          </p:sp>
        </mc:Fallback>
      </mc:AlternateContent>
    </p:spTree>
    <p:extLst>
      <p:ext uri="{BB962C8B-B14F-4D97-AF65-F5344CB8AC3E}">
        <p14:creationId xmlns:p14="http://schemas.microsoft.com/office/powerpoint/2010/main" val="3887647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6"/>
                                        </p:tgtEl>
                                        <p:attrNameLst>
                                          <p:attrName>style.visibility</p:attrName>
                                        </p:attrNameLst>
                                      </p:cBhvr>
                                      <p:to>
                                        <p:strVal val="visible"/>
                                      </p:to>
                                    </p:set>
                                    <p:anim calcmode="lin" valueType="num">
                                      <p:cBhvr additive="base">
                                        <p:cTn id="7" dur="500" fill="hold"/>
                                        <p:tgtEl>
                                          <p:spTgt spid="2056"/>
                                        </p:tgtEl>
                                        <p:attrNameLst>
                                          <p:attrName>ppt_x</p:attrName>
                                        </p:attrNameLst>
                                      </p:cBhvr>
                                      <p:tavLst>
                                        <p:tav tm="0">
                                          <p:val>
                                            <p:strVal val="#ppt_x"/>
                                          </p:val>
                                        </p:tav>
                                        <p:tav tm="100000">
                                          <p:val>
                                            <p:strVal val="#ppt_x"/>
                                          </p:val>
                                        </p:tav>
                                      </p:tavLst>
                                    </p:anim>
                                    <p:anim calcmode="lin" valueType="num">
                                      <p:cBhvr additive="base">
                                        <p:cTn id="8" dur="500" fill="hold"/>
                                        <p:tgtEl>
                                          <p:spTgt spid="205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058"/>
                                        </p:tgtEl>
                                        <p:attrNameLst>
                                          <p:attrName>style.visibility</p:attrName>
                                        </p:attrNameLst>
                                      </p:cBhvr>
                                      <p:to>
                                        <p:strVal val="visible"/>
                                      </p:to>
                                    </p:set>
                                    <p:anim calcmode="lin" valueType="num">
                                      <p:cBhvr additive="base">
                                        <p:cTn id="31" dur="500" fill="hold"/>
                                        <p:tgtEl>
                                          <p:spTgt spid="2058"/>
                                        </p:tgtEl>
                                        <p:attrNameLst>
                                          <p:attrName>ppt_x</p:attrName>
                                        </p:attrNameLst>
                                      </p:cBhvr>
                                      <p:tavLst>
                                        <p:tav tm="0">
                                          <p:val>
                                            <p:strVal val="#ppt_x"/>
                                          </p:val>
                                        </p:tav>
                                        <p:tav tm="100000">
                                          <p:val>
                                            <p:strVal val="#ppt_x"/>
                                          </p:val>
                                        </p:tav>
                                      </p:tavLst>
                                    </p:anim>
                                    <p:anim calcmode="lin" valueType="num">
                                      <p:cBhvr additive="base">
                                        <p:cTn id="32" dur="500" fill="hold"/>
                                        <p:tgtEl>
                                          <p:spTgt spid="205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059"/>
                                        </p:tgtEl>
                                        <p:attrNameLst>
                                          <p:attrName>style.visibility</p:attrName>
                                        </p:attrNameLst>
                                      </p:cBhvr>
                                      <p:to>
                                        <p:strVal val="visible"/>
                                      </p:to>
                                    </p:set>
                                    <p:anim calcmode="lin" valueType="num">
                                      <p:cBhvr additive="base">
                                        <p:cTn id="43" dur="500" fill="hold"/>
                                        <p:tgtEl>
                                          <p:spTgt spid="2059"/>
                                        </p:tgtEl>
                                        <p:attrNameLst>
                                          <p:attrName>ppt_x</p:attrName>
                                        </p:attrNameLst>
                                      </p:cBhvr>
                                      <p:tavLst>
                                        <p:tav tm="0">
                                          <p:val>
                                            <p:strVal val="#ppt_x"/>
                                          </p:val>
                                        </p:tav>
                                        <p:tav tm="100000">
                                          <p:val>
                                            <p:strVal val="#ppt_x"/>
                                          </p:val>
                                        </p:tav>
                                      </p:tavLst>
                                    </p:anim>
                                    <p:anim calcmode="lin" valueType="num">
                                      <p:cBhvr additive="base">
                                        <p:cTn id="44" dur="500" fill="hold"/>
                                        <p:tgtEl>
                                          <p:spTgt spid="205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p:bldP spid="16"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467544" y="476672"/>
            <a:ext cx="2880320" cy="923330"/>
          </a:xfrm>
          <a:prstGeom prst="rect">
            <a:avLst/>
          </a:prstGeom>
          <a:noFill/>
        </p:spPr>
        <p:txBody>
          <a:bodyPr wrap="square" rtlCol="0">
            <a:spAutoFit/>
          </a:bodyPr>
          <a:lstStyle/>
          <a:p>
            <a:r>
              <a:rPr lang="es-ES_tradnl" sz="5400" b="1" dirty="0" smtClean="0">
                <a:solidFill>
                  <a:srgbClr val="FF0000"/>
                </a:solidFill>
              </a:rPr>
              <a:t>NORMAL</a:t>
            </a:r>
            <a:endParaRPr lang="es-AR" b="1" dirty="0">
              <a:solidFill>
                <a:srgbClr val="FF0000"/>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013" y="1658596"/>
            <a:ext cx="7858125" cy="319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3645024"/>
            <a:ext cx="1471613" cy="26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3 Conector recto de flecha"/>
          <p:cNvCxnSpPr/>
          <p:nvPr/>
        </p:nvCxnSpPr>
        <p:spPr>
          <a:xfrm flipV="1">
            <a:off x="5292080" y="2060848"/>
            <a:ext cx="0" cy="93610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8" name="7 Conector recto de flecha"/>
          <p:cNvCxnSpPr/>
          <p:nvPr/>
        </p:nvCxnSpPr>
        <p:spPr>
          <a:xfrm flipH="1" flipV="1">
            <a:off x="7092280" y="1844824"/>
            <a:ext cx="331777" cy="56586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11 CuadroTexto"/>
              <p:cNvSpPr txBox="1"/>
              <p:nvPr/>
            </p:nvSpPr>
            <p:spPr>
              <a:xfrm>
                <a:off x="5309104" y="2127754"/>
                <a:ext cx="619464" cy="64466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AR" sz="3200" i="1" smtClean="0">
                              <a:latin typeface="Cambria Math" panose="02040503050406030204" pitchFamily="18" charset="0"/>
                            </a:rPr>
                          </m:ctrlPr>
                        </m:accPr>
                        <m:e>
                          <m:r>
                            <a:rPr lang="es-ES_tradnl" sz="3200" b="0" i="1" smtClean="0">
                              <a:latin typeface="Cambria Math"/>
                            </a:rPr>
                            <m:t>𝑁</m:t>
                          </m:r>
                        </m:e>
                      </m:acc>
                    </m:oMath>
                  </m:oMathPara>
                </a14:m>
                <a:endParaRPr lang="es-AR" sz="3200" dirty="0"/>
              </a:p>
            </p:txBody>
          </p:sp>
        </mc:Choice>
        <mc:Fallback xmlns="">
          <p:sp>
            <p:nvSpPr>
              <p:cNvPr id="12" name="11 CuadroTexto"/>
              <p:cNvSpPr txBox="1">
                <a:spLocks noRot="1" noChangeAspect="1" noMove="1" noResize="1" noEditPoints="1" noAdjustHandles="1" noChangeArrowheads="1" noChangeShapeType="1" noTextEdit="1"/>
              </p:cNvSpPr>
              <p:nvPr/>
            </p:nvSpPr>
            <p:spPr>
              <a:xfrm>
                <a:off x="5309104" y="2127754"/>
                <a:ext cx="619464" cy="644664"/>
              </a:xfrm>
              <a:prstGeom prst="rect">
                <a:avLst/>
              </a:prstGeom>
              <a:blipFill rotWithShape="1">
                <a:blip r:embed="rId4"/>
                <a:stretch>
                  <a:fillRect/>
                </a:stretch>
              </a:blipFill>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16" name="15 CuadroTexto"/>
              <p:cNvSpPr txBox="1"/>
              <p:nvPr/>
            </p:nvSpPr>
            <p:spPr>
              <a:xfrm>
                <a:off x="7258168" y="1522492"/>
                <a:ext cx="619464" cy="64466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AR" sz="3200" i="1" smtClean="0">
                              <a:latin typeface="Cambria Math" panose="02040503050406030204" pitchFamily="18" charset="0"/>
                            </a:rPr>
                          </m:ctrlPr>
                        </m:accPr>
                        <m:e>
                          <m:r>
                            <a:rPr lang="es-ES_tradnl" sz="3200" b="0" i="1" smtClean="0">
                              <a:latin typeface="Cambria Math"/>
                            </a:rPr>
                            <m:t>𝑁</m:t>
                          </m:r>
                        </m:e>
                      </m:acc>
                    </m:oMath>
                  </m:oMathPara>
                </a14:m>
                <a:endParaRPr lang="es-AR" sz="3200" dirty="0"/>
              </a:p>
            </p:txBody>
          </p:sp>
        </mc:Choice>
        <mc:Fallback xmlns="">
          <p:sp>
            <p:nvSpPr>
              <p:cNvPr id="16" name="15 CuadroTexto"/>
              <p:cNvSpPr txBox="1">
                <a:spLocks noRot="1" noChangeAspect="1" noMove="1" noResize="1" noEditPoints="1" noAdjustHandles="1" noChangeArrowheads="1" noChangeShapeType="1" noTextEdit="1"/>
              </p:cNvSpPr>
              <p:nvPr/>
            </p:nvSpPr>
            <p:spPr>
              <a:xfrm>
                <a:off x="7258168" y="1522492"/>
                <a:ext cx="619464" cy="644664"/>
              </a:xfrm>
              <a:prstGeom prst="rect">
                <a:avLst/>
              </a:prstGeom>
              <a:blipFill rotWithShape="1">
                <a:blip r:embed="rId5"/>
                <a:stretch>
                  <a:fillRect/>
                </a:stretch>
              </a:blipFill>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17" name="16 CuadroTexto"/>
              <p:cNvSpPr txBox="1"/>
              <p:nvPr/>
            </p:nvSpPr>
            <p:spPr>
              <a:xfrm>
                <a:off x="5508104" y="3789040"/>
                <a:ext cx="619464" cy="64466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AR" sz="3200" i="1" smtClean="0">
                              <a:latin typeface="Cambria Math" panose="02040503050406030204" pitchFamily="18" charset="0"/>
                            </a:rPr>
                          </m:ctrlPr>
                        </m:accPr>
                        <m:e>
                          <m:r>
                            <a:rPr lang="es-ES_tradnl" sz="3200" b="0" i="1" smtClean="0">
                              <a:latin typeface="Cambria Math"/>
                            </a:rPr>
                            <m:t>𝑁</m:t>
                          </m:r>
                        </m:e>
                      </m:acc>
                    </m:oMath>
                  </m:oMathPara>
                </a14:m>
                <a:endParaRPr lang="es-AR" sz="3200" dirty="0"/>
              </a:p>
            </p:txBody>
          </p:sp>
        </mc:Choice>
        <mc:Fallback xmlns="">
          <p:sp>
            <p:nvSpPr>
              <p:cNvPr id="17" name="16 CuadroTexto"/>
              <p:cNvSpPr txBox="1">
                <a:spLocks noRot="1" noChangeAspect="1" noMove="1" noResize="1" noEditPoints="1" noAdjustHandles="1" noChangeArrowheads="1" noChangeShapeType="1" noTextEdit="1"/>
              </p:cNvSpPr>
              <p:nvPr/>
            </p:nvSpPr>
            <p:spPr>
              <a:xfrm>
                <a:off x="5508104" y="3789040"/>
                <a:ext cx="619464" cy="644664"/>
              </a:xfrm>
              <a:prstGeom prst="rect">
                <a:avLst/>
              </a:prstGeom>
              <a:blipFill rotWithShape="1">
                <a:blip r:embed="rId6"/>
                <a:stretch>
                  <a:fillRect/>
                </a:stretch>
              </a:blipFill>
            </p:spPr>
            <p:txBody>
              <a:bodyPr/>
              <a:lstStyle/>
              <a:p>
                <a:r>
                  <a:rPr lang="es-AR">
                    <a:noFill/>
                  </a:rPr>
                  <a:t> </a:t>
                </a:r>
              </a:p>
            </p:txBody>
          </p:sp>
        </mc:Fallback>
      </mc:AlternateContent>
      <p:cxnSp>
        <p:nvCxnSpPr>
          <p:cNvPr id="18" name="17 Conector recto de flecha"/>
          <p:cNvCxnSpPr/>
          <p:nvPr/>
        </p:nvCxnSpPr>
        <p:spPr>
          <a:xfrm flipH="1">
            <a:off x="5618836" y="4581128"/>
            <a:ext cx="1185412"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5946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83568" y="476672"/>
            <a:ext cx="3024336" cy="923330"/>
          </a:xfrm>
          <a:prstGeom prst="rect">
            <a:avLst/>
          </a:prstGeom>
          <a:noFill/>
        </p:spPr>
        <p:txBody>
          <a:bodyPr wrap="square" rtlCol="0">
            <a:spAutoFit/>
          </a:bodyPr>
          <a:lstStyle/>
          <a:p>
            <a:r>
              <a:rPr lang="es-ES_tradnl" sz="5400" b="1" dirty="0" smtClean="0">
                <a:solidFill>
                  <a:srgbClr val="FF0000"/>
                </a:solidFill>
              </a:rPr>
              <a:t>TENSIÓN</a:t>
            </a:r>
            <a:endParaRPr lang="es-AR" sz="5400" b="1" dirty="0">
              <a:solidFill>
                <a:srgbClr val="FF0000"/>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635467"/>
            <a:ext cx="4104456" cy="15708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3573016"/>
            <a:ext cx="8208912" cy="29790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2279" y="1550124"/>
            <a:ext cx="3856188"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3 Conector recto de flecha"/>
          <p:cNvCxnSpPr/>
          <p:nvPr/>
        </p:nvCxnSpPr>
        <p:spPr>
          <a:xfrm flipH="1" flipV="1">
            <a:off x="1547664" y="2060848"/>
            <a:ext cx="1044116" cy="360039"/>
          </a:xfrm>
          <a:prstGeom prst="straightConnector1">
            <a:avLst/>
          </a:prstGeom>
          <a:ln w="38100">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6" name="5 Conector recto de flecha"/>
          <p:cNvCxnSpPr/>
          <p:nvPr/>
        </p:nvCxnSpPr>
        <p:spPr>
          <a:xfrm flipV="1">
            <a:off x="2591780" y="2060848"/>
            <a:ext cx="972108" cy="360039"/>
          </a:xfrm>
          <a:prstGeom prst="straightConnector1">
            <a:avLst/>
          </a:prstGeom>
          <a:ln w="38100">
            <a:solidFill>
              <a:schemeClr val="accent1">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 name="7 Conector recto de flecha"/>
          <p:cNvCxnSpPr/>
          <p:nvPr/>
        </p:nvCxnSpPr>
        <p:spPr>
          <a:xfrm flipH="1">
            <a:off x="7164288" y="2060848"/>
            <a:ext cx="1080120" cy="180019"/>
          </a:xfrm>
          <a:prstGeom prst="straightConnector1">
            <a:avLst/>
          </a:prstGeom>
          <a:ln w="5715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 name="9 Conector recto de flecha"/>
          <p:cNvCxnSpPr/>
          <p:nvPr/>
        </p:nvCxnSpPr>
        <p:spPr>
          <a:xfrm flipV="1">
            <a:off x="1331640" y="4869160"/>
            <a:ext cx="0" cy="792088"/>
          </a:xfrm>
          <a:prstGeom prst="straightConnector1">
            <a:avLst/>
          </a:prstGeom>
          <a:ln w="38100">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12" name="11 Conector recto de flecha"/>
          <p:cNvCxnSpPr/>
          <p:nvPr/>
        </p:nvCxnSpPr>
        <p:spPr>
          <a:xfrm flipV="1">
            <a:off x="4283968" y="4365104"/>
            <a:ext cx="0" cy="504056"/>
          </a:xfrm>
          <a:prstGeom prst="straightConnector1">
            <a:avLst/>
          </a:prstGeom>
          <a:ln w="38100">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16" name="15 Conector recto de flecha"/>
          <p:cNvCxnSpPr/>
          <p:nvPr/>
        </p:nvCxnSpPr>
        <p:spPr>
          <a:xfrm>
            <a:off x="2483768" y="2420887"/>
            <a:ext cx="0" cy="432049"/>
          </a:xfrm>
          <a:prstGeom prst="straightConnector1">
            <a:avLst/>
          </a:prstGeom>
          <a:ln w="38100">
            <a:solidFill>
              <a:schemeClr val="accent5"/>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16 CuadroTexto"/>
              <p:cNvSpPr txBox="1"/>
              <p:nvPr/>
            </p:nvSpPr>
            <p:spPr>
              <a:xfrm>
                <a:off x="1789324" y="1489187"/>
                <a:ext cx="560795" cy="64466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AR" sz="3200" i="1" smtClean="0">
                              <a:latin typeface="Cambria Math" panose="02040503050406030204" pitchFamily="18" charset="0"/>
                            </a:rPr>
                          </m:ctrlPr>
                        </m:accPr>
                        <m:e>
                          <m:r>
                            <a:rPr lang="es-ES_tradnl" sz="3200" b="0" i="1" smtClean="0">
                              <a:latin typeface="Cambria Math"/>
                            </a:rPr>
                            <m:t>𝑇</m:t>
                          </m:r>
                        </m:e>
                      </m:acc>
                    </m:oMath>
                  </m:oMathPara>
                </a14:m>
                <a:endParaRPr lang="es-AR" sz="3200" dirty="0"/>
              </a:p>
            </p:txBody>
          </p:sp>
        </mc:Choice>
        <mc:Fallback xmlns="">
          <p:sp>
            <p:nvSpPr>
              <p:cNvPr id="17" name="16 CuadroTexto"/>
              <p:cNvSpPr txBox="1">
                <a:spLocks noRot="1" noChangeAspect="1" noMove="1" noResize="1" noEditPoints="1" noAdjustHandles="1" noChangeArrowheads="1" noChangeShapeType="1" noTextEdit="1"/>
              </p:cNvSpPr>
              <p:nvPr/>
            </p:nvSpPr>
            <p:spPr>
              <a:xfrm>
                <a:off x="1789324" y="1489187"/>
                <a:ext cx="560795" cy="644664"/>
              </a:xfrm>
              <a:prstGeom prst="rect">
                <a:avLst/>
              </a:prstGeom>
              <a:blipFill rotWithShape="1">
                <a:blip r:embed="rId5"/>
                <a:stretch>
                  <a:fillRect/>
                </a:stretch>
              </a:blipFill>
            </p:spPr>
            <p:txBody>
              <a:bodyPr/>
              <a:lstStyle/>
              <a:p>
                <a:r>
                  <a:rPr lang="es-AR">
                    <a:noFill/>
                  </a:rPr>
                  <a:t> </a:t>
                </a:r>
              </a:p>
            </p:txBody>
          </p:sp>
        </mc:Fallback>
      </mc:AlternateContent>
      <p:cxnSp>
        <p:nvCxnSpPr>
          <p:cNvPr id="19" name="18 Conector recto de flecha"/>
          <p:cNvCxnSpPr/>
          <p:nvPr/>
        </p:nvCxnSpPr>
        <p:spPr>
          <a:xfrm flipV="1">
            <a:off x="6300192" y="4365104"/>
            <a:ext cx="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038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420888"/>
            <a:ext cx="2438400" cy="1685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6813" y="2276872"/>
            <a:ext cx="3209925" cy="142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4088" y="476672"/>
            <a:ext cx="2876550" cy="1590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4291013"/>
            <a:ext cx="2657475" cy="1724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80594" y="4010025"/>
            <a:ext cx="194310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CuadroTexto"/>
          <p:cNvSpPr txBox="1"/>
          <p:nvPr/>
        </p:nvSpPr>
        <p:spPr>
          <a:xfrm>
            <a:off x="688448" y="675708"/>
            <a:ext cx="4356129" cy="923330"/>
          </a:xfrm>
          <a:prstGeom prst="rect">
            <a:avLst/>
          </a:prstGeom>
          <a:noFill/>
        </p:spPr>
        <p:txBody>
          <a:bodyPr wrap="none" rtlCol="0">
            <a:spAutoFit/>
          </a:bodyPr>
          <a:lstStyle/>
          <a:p>
            <a:r>
              <a:rPr lang="es-ES_tradnl" sz="5400" b="1" dirty="0" smtClean="0">
                <a:solidFill>
                  <a:srgbClr val="FF0000"/>
                </a:solidFill>
              </a:rPr>
              <a:t>ROZAMIENTO</a:t>
            </a:r>
            <a:endParaRPr lang="es-AR" sz="5400" b="1" dirty="0">
              <a:solidFill>
                <a:srgbClr val="FF0000"/>
              </a:solidFill>
            </a:endParaRPr>
          </a:p>
        </p:txBody>
      </p:sp>
      <p:cxnSp>
        <p:nvCxnSpPr>
          <p:cNvPr id="4" name="3 Conector recto de flecha"/>
          <p:cNvCxnSpPr/>
          <p:nvPr/>
        </p:nvCxnSpPr>
        <p:spPr>
          <a:xfrm flipH="1">
            <a:off x="1259632" y="3501008"/>
            <a:ext cx="1368152" cy="0"/>
          </a:xfrm>
          <a:prstGeom prst="straightConnector1">
            <a:avLst/>
          </a:prstGeom>
          <a:ln w="76200">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10" name="9 Conector recto de flecha"/>
          <p:cNvCxnSpPr/>
          <p:nvPr/>
        </p:nvCxnSpPr>
        <p:spPr>
          <a:xfrm flipH="1">
            <a:off x="4360501" y="2932464"/>
            <a:ext cx="1368152" cy="0"/>
          </a:xfrm>
          <a:prstGeom prst="straightConnector1">
            <a:avLst/>
          </a:prstGeom>
          <a:ln w="762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1" name="10 Conector recto de flecha"/>
          <p:cNvCxnSpPr/>
          <p:nvPr/>
        </p:nvCxnSpPr>
        <p:spPr>
          <a:xfrm>
            <a:off x="1777664" y="5301208"/>
            <a:ext cx="1143744" cy="0"/>
          </a:xfrm>
          <a:prstGeom prst="straightConnector1">
            <a:avLst/>
          </a:prstGeom>
          <a:ln w="76200">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13" name="12 Conector recto de flecha"/>
          <p:cNvCxnSpPr/>
          <p:nvPr/>
        </p:nvCxnSpPr>
        <p:spPr>
          <a:xfrm flipV="1">
            <a:off x="6352144" y="3541192"/>
            <a:ext cx="0" cy="749821"/>
          </a:xfrm>
          <a:prstGeom prst="straightConnector1">
            <a:avLst/>
          </a:prstGeom>
          <a:ln w="76200">
            <a:solidFill>
              <a:schemeClr val="accent5"/>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10057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2771800" y="482289"/>
            <a:ext cx="3889013" cy="523220"/>
          </a:xfrm>
          <a:prstGeom prst="rect">
            <a:avLst/>
          </a:prstGeom>
          <a:noFill/>
        </p:spPr>
        <p:txBody>
          <a:bodyPr wrap="none" rtlCol="0">
            <a:spAutoFit/>
          </a:bodyPr>
          <a:lstStyle/>
          <a:p>
            <a:r>
              <a:rPr lang="es-ES" sz="2800" dirty="0" smtClean="0"/>
              <a:t>FUERZA DE ROZAMIENTO</a:t>
            </a:r>
            <a:endParaRPr lang="es-ES" sz="2800" dirty="0"/>
          </a:p>
        </p:txBody>
      </p:sp>
      <p:sp>
        <p:nvSpPr>
          <p:cNvPr id="4" name="3 CuadroTexto"/>
          <p:cNvSpPr txBox="1"/>
          <p:nvPr/>
        </p:nvSpPr>
        <p:spPr>
          <a:xfrm>
            <a:off x="719862" y="1294320"/>
            <a:ext cx="7992888" cy="646331"/>
          </a:xfrm>
          <a:prstGeom prst="rect">
            <a:avLst/>
          </a:prstGeom>
          <a:noFill/>
        </p:spPr>
        <p:txBody>
          <a:bodyPr wrap="square" rtlCol="0">
            <a:spAutoFit/>
          </a:bodyPr>
          <a:lstStyle/>
          <a:p>
            <a:r>
              <a:rPr lang="es-ES" dirty="0" smtClean="0"/>
              <a:t>Fuerza surge de la interacción entre dos cuerpos que están en contacto y que se resiste al movimiento relativo entre ellos. </a:t>
            </a:r>
            <a:endParaRPr lang="es-ES" dirty="0"/>
          </a:p>
        </p:txBody>
      </p:sp>
      <p:sp>
        <p:nvSpPr>
          <p:cNvPr id="5" name="4 CuadroTexto"/>
          <p:cNvSpPr txBox="1"/>
          <p:nvPr/>
        </p:nvSpPr>
        <p:spPr>
          <a:xfrm>
            <a:off x="1115616" y="2276872"/>
            <a:ext cx="2388667" cy="369332"/>
          </a:xfrm>
          <a:prstGeom prst="rect">
            <a:avLst/>
          </a:prstGeom>
          <a:noFill/>
        </p:spPr>
        <p:txBody>
          <a:bodyPr wrap="none" rtlCol="0">
            <a:spAutoFit/>
          </a:bodyPr>
          <a:lstStyle/>
          <a:p>
            <a:r>
              <a:rPr lang="es-ES" dirty="0" smtClean="0"/>
              <a:t>ROZAMIENTO ESTÁTICO</a:t>
            </a:r>
            <a:endParaRPr lang="es-ES" dirty="0"/>
          </a:p>
        </p:txBody>
      </p:sp>
      <p:sp>
        <p:nvSpPr>
          <p:cNvPr id="6" name="5 CuadroTexto"/>
          <p:cNvSpPr txBox="1"/>
          <p:nvPr/>
        </p:nvSpPr>
        <p:spPr>
          <a:xfrm>
            <a:off x="5076056" y="2276872"/>
            <a:ext cx="2407710" cy="369332"/>
          </a:xfrm>
          <a:prstGeom prst="rect">
            <a:avLst/>
          </a:prstGeom>
          <a:noFill/>
        </p:spPr>
        <p:txBody>
          <a:bodyPr wrap="none" rtlCol="0">
            <a:spAutoFit/>
          </a:bodyPr>
          <a:lstStyle/>
          <a:p>
            <a:r>
              <a:rPr lang="es-ES" dirty="0" smtClean="0"/>
              <a:t>ROZAMIENTO CINÉTICO</a:t>
            </a:r>
            <a:endParaRPr lang="es-ES" dirty="0"/>
          </a:p>
        </p:txBody>
      </p:sp>
      <p:sp>
        <p:nvSpPr>
          <p:cNvPr id="7" name="6 CuadroTexto"/>
          <p:cNvSpPr txBox="1"/>
          <p:nvPr/>
        </p:nvSpPr>
        <p:spPr>
          <a:xfrm>
            <a:off x="4014458" y="1920994"/>
            <a:ext cx="529312" cy="923330"/>
          </a:xfrm>
          <a:prstGeom prst="rect">
            <a:avLst/>
          </a:prstGeom>
          <a:noFill/>
        </p:spPr>
        <p:txBody>
          <a:bodyPr wrap="none" rtlCol="0">
            <a:spAutoFit/>
          </a:bodyPr>
          <a:lstStyle/>
          <a:p>
            <a:r>
              <a:rPr lang="es-ES" sz="5400" dirty="0"/>
              <a:t>&gt;</a:t>
            </a:r>
            <a:endParaRPr lang="es-ES" sz="1000" dirty="0"/>
          </a:p>
        </p:txBody>
      </p:sp>
      <p:sp>
        <p:nvSpPr>
          <p:cNvPr id="8" name="7 Flecha abajo"/>
          <p:cNvSpPr/>
          <p:nvPr/>
        </p:nvSpPr>
        <p:spPr>
          <a:xfrm>
            <a:off x="2123728" y="2844324"/>
            <a:ext cx="360040" cy="7286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CuadroTexto"/>
          <p:cNvSpPr txBox="1"/>
          <p:nvPr/>
        </p:nvSpPr>
        <p:spPr>
          <a:xfrm>
            <a:off x="1865583" y="3705659"/>
            <a:ext cx="876330" cy="369332"/>
          </a:xfrm>
          <a:prstGeom prst="rect">
            <a:avLst/>
          </a:prstGeom>
          <a:noFill/>
        </p:spPr>
        <p:txBody>
          <a:bodyPr wrap="none" rtlCol="0">
            <a:spAutoFit/>
          </a:bodyPr>
          <a:lstStyle/>
          <a:p>
            <a:r>
              <a:rPr lang="es-ES" dirty="0" smtClean="0"/>
              <a:t>Reposo</a:t>
            </a:r>
            <a:endParaRPr lang="es-ES" dirty="0"/>
          </a:p>
        </p:txBody>
      </p:sp>
      <p:sp>
        <p:nvSpPr>
          <p:cNvPr id="10" name="9 CuadroTexto"/>
          <p:cNvSpPr txBox="1"/>
          <p:nvPr/>
        </p:nvSpPr>
        <p:spPr>
          <a:xfrm>
            <a:off x="5615594" y="3604546"/>
            <a:ext cx="1328633" cy="369332"/>
          </a:xfrm>
          <a:prstGeom prst="rect">
            <a:avLst/>
          </a:prstGeom>
          <a:noFill/>
        </p:spPr>
        <p:txBody>
          <a:bodyPr wrap="none" rtlCol="0">
            <a:spAutoFit/>
          </a:bodyPr>
          <a:lstStyle/>
          <a:p>
            <a:r>
              <a:rPr lang="es-ES" dirty="0" smtClean="0"/>
              <a:t>Movimiento</a:t>
            </a:r>
            <a:endParaRPr lang="es-ES" dirty="0"/>
          </a:p>
        </p:txBody>
      </p:sp>
      <p:sp>
        <p:nvSpPr>
          <p:cNvPr id="11" name="10 Flecha abajo"/>
          <p:cNvSpPr/>
          <p:nvPr/>
        </p:nvSpPr>
        <p:spPr>
          <a:xfrm>
            <a:off x="6066088" y="2844324"/>
            <a:ext cx="360040" cy="7286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mc:AlternateContent xmlns:mc="http://schemas.openxmlformats.org/markup-compatibility/2006" xmlns:a14="http://schemas.microsoft.com/office/drawing/2010/main">
        <mc:Choice Requires="a14">
          <p:sp>
            <p:nvSpPr>
              <p:cNvPr id="13" name="12 CuadroTexto"/>
              <p:cNvSpPr txBox="1"/>
              <p:nvPr/>
            </p:nvSpPr>
            <p:spPr>
              <a:xfrm>
                <a:off x="3399322" y="4074991"/>
                <a:ext cx="2301207" cy="6463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sz="3600" b="0" i="1" smtClean="0">
                              <a:latin typeface="Cambria Math" panose="02040503050406030204" pitchFamily="18" charset="0"/>
                            </a:rPr>
                          </m:ctrlPr>
                        </m:sSubPr>
                        <m:e>
                          <m:r>
                            <a:rPr lang="es-ES" sz="3600" b="0" i="1" smtClean="0">
                              <a:latin typeface="Cambria Math" panose="02040503050406030204" pitchFamily="18" charset="0"/>
                            </a:rPr>
                            <m:t>𝐹</m:t>
                          </m:r>
                        </m:e>
                        <m:sub>
                          <m:r>
                            <a:rPr lang="es-ES" sz="3600" b="0" i="1" smtClean="0">
                              <a:latin typeface="Cambria Math" panose="02040503050406030204" pitchFamily="18" charset="0"/>
                            </a:rPr>
                            <m:t>𝑟𝑜𝑧</m:t>
                          </m:r>
                        </m:sub>
                      </m:sSub>
                      <m:r>
                        <a:rPr lang="es-ES" sz="3600" b="0" i="1" smtClean="0">
                          <a:latin typeface="Cambria Math"/>
                        </a:rPr>
                        <m:t>=</m:t>
                      </m:r>
                      <m:r>
                        <a:rPr lang="es-ES" sz="3600" b="0" i="1" smtClean="0">
                          <a:latin typeface="Cambria Math"/>
                          <a:ea typeface="Cambria Math"/>
                        </a:rPr>
                        <m:t>𝜇</m:t>
                      </m:r>
                      <m:r>
                        <a:rPr lang="es-ES" sz="3600" b="0" i="1" smtClean="0">
                          <a:latin typeface="Cambria Math"/>
                          <a:ea typeface="Cambria Math"/>
                        </a:rPr>
                        <m:t>𝑁</m:t>
                      </m:r>
                    </m:oMath>
                  </m:oMathPara>
                </a14:m>
                <a:endParaRPr lang="es-ES" dirty="0"/>
              </a:p>
            </p:txBody>
          </p:sp>
        </mc:Choice>
        <mc:Fallback xmlns="">
          <p:sp>
            <p:nvSpPr>
              <p:cNvPr id="13" name="12 CuadroTexto"/>
              <p:cNvSpPr txBox="1">
                <a:spLocks noRot="1" noChangeAspect="1" noMove="1" noResize="1" noEditPoints="1" noAdjustHandles="1" noChangeArrowheads="1" noChangeShapeType="1" noTextEdit="1"/>
              </p:cNvSpPr>
              <p:nvPr/>
            </p:nvSpPr>
            <p:spPr>
              <a:xfrm>
                <a:off x="3399322" y="4074991"/>
                <a:ext cx="2301207" cy="646331"/>
              </a:xfrm>
              <a:prstGeom prst="rect">
                <a:avLst/>
              </a:prstGeom>
              <a:blipFill rotWithShape="0">
                <a:blip r:embed="rId2"/>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6" name="15 CuadroTexto"/>
              <p:cNvSpPr txBox="1"/>
              <p:nvPr/>
            </p:nvSpPr>
            <p:spPr>
              <a:xfrm>
                <a:off x="3399322" y="5157192"/>
                <a:ext cx="45897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ea typeface="Cambria Math"/>
                            </a:rPr>
                          </m:ctrlPr>
                        </m:sSubPr>
                        <m:e>
                          <m:r>
                            <a:rPr lang="es-ES" i="1" smtClean="0">
                              <a:latin typeface="Cambria Math"/>
                              <a:ea typeface="Cambria Math"/>
                            </a:rPr>
                            <m:t>𝜇</m:t>
                          </m:r>
                        </m:e>
                        <m:sub>
                          <m:r>
                            <a:rPr lang="es-ES" b="0" i="1" smtClean="0">
                              <a:latin typeface="Cambria Math"/>
                              <a:ea typeface="Cambria Math"/>
                            </a:rPr>
                            <m:t>𝑠</m:t>
                          </m:r>
                        </m:sub>
                      </m:sSub>
                    </m:oMath>
                  </m:oMathPara>
                </a14:m>
                <a:endParaRPr lang="es-ES" dirty="0"/>
              </a:p>
            </p:txBody>
          </p:sp>
        </mc:Choice>
        <mc:Fallback xmlns="">
          <p:sp>
            <p:nvSpPr>
              <p:cNvPr id="16" name="15 CuadroTexto"/>
              <p:cNvSpPr txBox="1">
                <a:spLocks noRot="1" noChangeAspect="1" noMove="1" noResize="1" noEditPoints="1" noAdjustHandles="1" noChangeArrowheads="1" noChangeShapeType="1" noTextEdit="1"/>
              </p:cNvSpPr>
              <p:nvPr/>
            </p:nvSpPr>
            <p:spPr>
              <a:xfrm>
                <a:off x="3399322" y="5157192"/>
                <a:ext cx="458972" cy="369332"/>
              </a:xfrm>
              <a:prstGeom prst="rect">
                <a:avLst/>
              </a:prstGeom>
              <a:blipFill rotWithShape="1">
                <a:blip r:embed="rId3"/>
                <a:stretch>
                  <a:fillRect b="-4918"/>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9" name="18 CuadroTexto"/>
              <p:cNvSpPr txBox="1"/>
              <p:nvPr/>
            </p:nvSpPr>
            <p:spPr>
              <a:xfrm>
                <a:off x="4279114" y="5157192"/>
                <a:ext cx="48128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i="1" smtClean="0">
                              <a:latin typeface="Cambria Math"/>
                              <a:ea typeface="Cambria Math"/>
                            </a:rPr>
                            <m:t>𝜇</m:t>
                          </m:r>
                        </m:e>
                        <m:sub>
                          <m:r>
                            <a:rPr lang="es-ES" b="0" i="1" smtClean="0">
                              <a:latin typeface="Cambria Math"/>
                            </a:rPr>
                            <m:t>𝑘</m:t>
                          </m:r>
                        </m:sub>
                      </m:sSub>
                    </m:oMath>
                  </m:oMathPara>
                </a14:m>
                <a:endParaRPr lang="es-ES" dirty="0"/>
              </a:p>
            </p:txBody>
          </p:sp>
        </mc:Choice>
        <mc:Fallback xmlns="">
          <p:sp>
            <p:nvSpPr>
              <p:cNvPr id="19" name="18 CuadroTexto"/>
              <p:cNvSpPr txBox="1">
                <a:spLocks noRot="1" noChangeAspect="1" noMove="1" noResize="1" noEditPoints="1" noAdjustHandles="1" noChangeArrowheads="1" noChangeShapeType="1" noTextEdit="1"/>
              </p:cNvSpPr>
              <p:nvPr/>
            </p:nvSpPr>
            <p:spPr>
              <a:xfrm>
                <a:off x="4279114" y="5157192"/>
                <a:ext cx="481286" cy="369332"/>
              </a:xfrm>
              <a:prstGeom prst="rect">
                <a:avLst/>
              </a:prstGeom>
              <a:blipFill rotWithShape="1">
                <a:blip r:embed="rId4"/>
                <a:stretch>
                  <a:fillRect b="-4918"/>
                </a:stretch>
              </a:blipFill>
            </p:spPr>
            <p:txBody>
              <a:bodyPr/>
              <a:lstStyle/>
              <a:p>
                <a:r>
                  <a:rPr lang="es-ES">
                    <a:noFill/>
                  </a:rPr>
                  <a:t> </a:t>
                </a:r>
              </a:p>
            </p:txBody>
          </p:sp>
        </mc:Fallback>
      </mc:AlternateContent>
      <p:cxnSp>
        <p:nvCxnSpPr>
          <p:cNvPr id="21" name="20 Conector angular"/>
          <p:cNvCxnSpPr>
            <a:endCxn id="16" idx="1"/>
          </p:cNvCxnSpPr>
          <p:nvPr/>
        </p:nvCxnSpPr>
        <p:spPr>
          <a:xfrm rot="16200000" flipH="1">
            <a:off x="1231076" y="3173612"/>
            <a:ext cx="2491184" cy="1845308"/>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23 Conector angular"/>
          <p:cNvCxnSpPr>
            <a:endCxn id="19" idx="3"/>
          </p:cNvCxnSpPr>
          <p:nvPr/>
        </p:nvCxnSpPr>
        <p:spPr>
          <a:xfrm rot="5400000">
            <a:off x="4643858" y="3041488"/>
            <a:ext cx="2416912" cy="2183828"/>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26 CuadroTexto"/>
          <p:cNvSpPr txBox="1"/>
          <p:nvPr/>
        </p:nvSpPr>
        <p:spPr>
          <a:xfrm>
            <a:off x="3749802" y="4880193"/>
            <a:ext cx="529312" cy="923330"/>
          </a:xfrm>
          <a:prstGeom prst="rect">
            <a:avLst/>
          </a:prstGeom>
          <a:noFill/>
        </p:spPr>
        <p:txBody>
          <a:bodyPr wrap="none" rtlCol="0">
            <a:spAutoFit/>
          </a:bodyPr>
          <a:lstStyle/>
          <a:p>
            <a:r>
              <a:rPr lang="es-ES" sz="5400" dirty="0"/>
              <a:t>&gt;</a:t>
            </a:r>
            <a:endParaRPr lang="es-ES" sz="1000" dirty="0"/>
          </a:p>
        </p:txBody>
      </p:sp>
    </p:spTree>
    <p:extLst>
      <p:ext uri="{BB962C8B-B14F-4D97-AF65-F5344CB8AC3E}">
        <p14:creationId xmlns:p14="http://schemas.microsoft.com/office/powerpoint/2010/main" val="994167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ppt_x"/>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circle(in)">
                                      <p:cBhvr>
                                        <p:cTn id="34" dur="20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down)">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circle(in)">
                                      <p:cBhvr>
                                        <p:cTn id="44" dur="20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down)">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barn(inVertical)">
                                      <p:cBhvr>
                                        <p:cTn id="54" dur="500"/>
                                        <p:tgtEl>
                                          <p:spTgt spid="13"/>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wipe(down)">
                                      <p:cBhvr>
                                        <p:cTn id="59" dur="500"/>
                                        <p:tgtEl>
                                          <p:spTgt spid="21"/>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16"/>
                                        </p:tgtEl>
                                        <p:attrNameLst>
                                          <p:attrName>style.visibility</p:attrName>
                                        </p:attrNameLst>
                                      </p:cBhvr>
                                      <p:to>
                                        <p:strVal val="visible"/>
                                      </p:to>
                                    </p:set>
                                    <p:animEffect transition="in" filter="wipe(down)">
                                      <p:cBhvr>
                                        <p:cTn id="64" dur="500"/>
                                        <p:tgtEl>
                                          <p:spTgt spid="16"/>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nodeType="click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wipe(down)">
                                      <p:cBhvr>
                                        <p:cTn id="69" dur="500"/>
                                        <p:tgtEl>
                                          <p:spTgt spid="24"/>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grpId="0" nodeType="clickEffect">
                                  <p:stCondLst>
                                    <p:cond delay="0"/>
                                  </p:stCondLst>
                                  <p:childTnLst>
                                    <p:set>
                                      <p:cBhvr>
                                        <p:cTn id="73" dur="1" fill="hold">
                                          <p:stCondLst>
                                            <p:cond delay="0"/>
                                          </p:stCondLst>
                                        </p:cTn>
                                        <p:tgtEl>
                                          <p:spTgt spid="19"/>
                                        </p:tgtEl>
                                        <p:attrNameLst>
                                          <p:attrName>style.visibility</p:attrName>
                                        </p:attrNameLst>
                                      </p:cBhvr>
                                      <p:to>
                                        <p:strVal val="visible"/>
                                      </p:to>
                                    </p:set>
                                    <p:animEffect transition="in" filter="wipe(down)">
                                      <p:cBhvr>
                                        <p:cTn id="74" dur="500"/>
                                        <p:tgtEl>
                                          <p:spTgt spid="19"/>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7"/>
                                        </p:tgtEl>
                                        <p:attrNameLst>
                                          <p:attrName>style.visibility</p:attrName>
                                        </p:attrNameLst>
                                      </p:cBhvr>
                                      <p:to>
                                        <p:strVal val="visible"/>
                                      </p:to>
                                    </p:set>
                                    <p:anim calcmode="lin" valueType="num">
                                      <p:cBhvr additive="base">
                                        <p:cTn id="79" dur="500" fill="hold"/>
                                        <p:tgtEl>
                                          <p:spTgt spid="27"/>
                                        </p:tgtEl>
                                        <p:attrNameLst>
                                          <p:attrName>ppt_x</p:attrName>
                                        </p:attrNameLst>
                                      </p:cBhvr>
                                      <p:tavLst>
                                        <p:tav tm="0">
                                          <p:val>
                                            <p:strVal val="#ppt_x"/>
                                          </p:val>
                                        </p:tav>
                                        <p:tav tm="100000">
                                          <p:val>
                                            <p:strVal val="#ppt_x"/>
                                          </p:val>
                                        </p:tav>
                                      </p:tavLst>
                                    </p:anim>
                                    <p:anim calcmode="lin" valueType="num">
                                      <p:cBhvr additive="base">
                                        <p:cTn id="8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animBg="1"/>
      <p:bldP spid="9" grpId="0"/>
      <p:bldP spid="10" grpId="0"/>
      <p:bldP spid="11" grpId="0" animBg="1"/>
      <p:bldP spid="13" grpId="0"/>
      <p:bldP spid="16" grpId="0"/>
      <p:bldP spid="19" grpId="0"/>
      <p:bldP spid="2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12385"/>
          <a:stretch/>
        </p:blipFill>
        <p:spPr bwMode="auto">
          <a:xfrm>
            <a:off x="2123728" y="260648"/>
            <a:ext cx="5298619" cy="6048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84550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492896"/>
            <a:ext cx="2016224" cy="2251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5950" y="1544018"/>
            <a:ext cx="2160240" cy="2160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784" y="2545783"/>
            <a:ext cx="2088232" cy="33506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4538" y="4236605"/>
            <a:ext cx="3688047" cy="14594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CuadroTexto"/>
          <p:cNvSpPr txBox="1"/>
          <p:nvPr/>
        </p:nvSpPr>
        <p:spPr>
          <a:xfrm>
            <a:off x="755576" y="620688"/>
            <a:ext cx="3233578" cy="923330"/>
          </a:xfrm>
          <a:prstGeom prst="rect">
            <a:avLst/>
          </a:prstGeom>
          <a:noFill/>
        </p:spPr>
        <p:txBody>
          <a:bodyPr wrap="none" rtlCol="0">
            <a:spAutoFit/>
          </a:bodyPr>
          <a:lstStyle/>
          <a:p>
            <a:r>
              <a:rPr lang="es-ES_tradnl" sz="5400" b="1" dirty="0" smtClean="0">
                <a:solidFill>
                  <a:srgbClr val="FF0000"/>
                </a:solidFill>
              </a:rPr>
              <a:t>ELÁSTICA</a:t>
            </a:r>
            <a:endParaRPr lang="es-AR" b="1" dirty="0">
              <a:solidFill>
                <a:srgbClr val="FF0000"/>
              </a:solidFill>
            </a:endParaRPr>
          </a:p>
        </p:txBody>
      </p:sp>
    </p:spTree>
    <p:extLst>
      <p:ext uri="{BB962C8B-B14F-4D97-AF65-F5344CB8AC3E}">
        <p14:creationId xmlns:p14="http://schemas.microsoft.com/office/powerpoint/2010/main" val="2564779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611560" y="1260049"/>
            <a:ext cx="2808312" cy="584775"/>
          </a:xfrm>
          <a:prstGeom prst="rect">
            <a:avLst/>
          </a:prstGeom>
          <a:noFill/>
        </p:spPr>
        <p:txBody>
          <a:bodyPr wrap="square" rtlCol="0">
            <a:spAutoFit/>
          </a:bodyPr>
          <a:lstStyle/>
          <a:p>
            <a:r>
              <a:rPr lang="es-ES" sz="3200" b="1" dirty="0" smtClean="0"/>
              <a:t>NOTACIÓN</a:t>
            </a:r>
            <a:endParaRPr lang="es-ES" sz="3200" b="1" dirty="0"/>
          </a:p>
        </p:txBody>
      </p:sp>
      <p:sp>
        <p:nvSpPr>
          <p:cNvPr id="3" name="CuadroTexto 2"/>
          <p:cNvSpPr txBox="1"/>
          <p:nvPr/>
        </p:nvSpPr>
        <p:spPr>
          <a:xfrm>
            <a:off x="611560" y="1844824"/>
            <a:ext cx="4136069" cy="369332"/>
          </a:xfrm>
          <a:prstGeom prst="rect">
            <a:avLst/>
          </a:prstGeom>
          <a:noFill/>
        </p:spPr>
        <p:txBody>
          <a:bodyPr wrap="none" rtlCol="0">
            <a:spAutoFit/>
          </a:bodyPr>
          <a:lstStyle/>
          <a:p>
            <a:r>
              <a:rPr lang="es-ES" dirty="0" smtClean="0"/>
              <a:t>Cuando nos referimos al vector fuerza</a:t>
            </a:r>
            <a:endParaRPr lang="es-ES" dirty="0"/>
          </a:p>
        </p:txBody>
      </p:sp>
      <p:cxnSp>
        <p:nvCxnSpPr>
          <p:cNvPr id="5" name="Conector recto de flecha 4"/>
          <p:cNvCxnSpPr>
            <a:stCxn id="3" idx="3"/>
          </p:cNvCxnSpPr>
          <p:nvPr/>
        </p:nvCxnSpPr>
        <p:spPr>
          <a:xfrm>
            <a:off x="4747629" y="2029490"/>
            <a:ext cx="97649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16 CuadroTexto"/>
              <p:cNvSpPr txBox="1"/>
              <p:nvPr/>
            </p:nvSpPr>
            <p:spPr>
              <a:xfrm>
                <a:off x="6012160" y="1340768"/>
                <a:ext cx="879792" cy="102419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s-ES" sz="5400" i="1" smtClean="0">
                              <a:latin typeface="Cambria Math" panose="02040503050406030204" pitchFamily="18" charset="0"/>
                            </a:rPr>
                          </m:ctrlPr>
                        </m:accPr>
                        <m:e>
                          <m:r>
                            <a:rPr lang="es-ES_tradnl" sz="5400" b="0" i="1" smtClean="0">
                              <a:latin typeface="Cambria Math"/>
                            </a:rPr>
                            <m:t>𝐹</m:t>
                          </m:r>
                        </m:e>
                      </m:acc>
                    </m:oMath>
                  </m:oMathPara>
                </a14:m>
                <a:endParaRPr lang="es-ES" dirty="0"/>
              </a:p>
            </p:txBody>
          </p:sp>
        </mc:Choice>
        <mc:Fallback xmlns="">
          <p:sp>
            <p:nvSpPr>
              <p:cNvPr id="6" name="16 CuadroTexto"/>
              <p:cNvSpPr txBox="1">
                <a:spLocks noRot="1" noChangeAspect="1" noMove="1" noResize="1" noEditPoints="1" noAdjustHandles="1" noChangeArrowheads="1" noChangeShapeType="1" noTextEdit="1"/>
              </p:cNvSpPr>
              <p:nvPr/>
            </p:nvSpPr>
            <p:spPr>
              <a:xfrm>
                <a:off x="6012160" y="1340768"/>
                <a:ext cx="879792" cy="1024191"/>
              </a:xfrm>
              <a:prstGeom prst="rect">
                <a:avLst/>
              </a:prstGeom>
              <a:blipFill rotWithShape="0">
                <a:blip r:embed="rId2"/>
                <a:stretch>
                  <a:fillRect/>
                </a:stretch>
              </a:blipFill>
            </p:spPr>
            <p:txBody>
              <a:bodyPr/>
              <a:lstStyle/>
              <a:p>
                <a:r>
                  <a:rPr lang="es-ES">
                    <a:noFill/>
                  </a:rPr>
                  <a:t> </a:t>
                </a:r>
              </a:p>
            </p:txBody>
          </p:sp>
        </mc:Fallback>
      </mc:AlternateContent>
      <p:sp>
        <p:nvSpPr>
          <p:cNvPr id="7" name="CuadroTexto 6"/>
          <p:cNvSpPr txBox="1"/>
          <p:nvPr/>
        </p:nvSpPr>
        <p:spPr>
          <a:xfrm>
            <a:off x="611560" y="2815705"/>
            <a:ext cx="4536819" cy="369332"/>
          </a:xfrm>
          <a:prstGeom prst="rect">
            <a:avLst/>
          </a:prstGeom>
          <a:noFill/>
        </p:spPr>
        <p:txBody>
          <a:bodyPr wrap="none" rtlCol="0">
            <a:spAutoFit/>
          </a:bodyPr>
          <a:lstStyle/>
          <a:p>
            <a:r>
              <a:rPr lang="es-ES" dirty="0" smtClean="0"/>
              <a:t>Cuando no referimos al módulo del vector</a:t>
            </a:r>
            <a:endParaRPr lang="es-ES" dirty="0"/>
          </a:p>
        </p:txBody>
      </p:sp>
      <p:cxnSp>
        <p:nvCxnSpPr>
          <p:cNvPr id="9" name="Conector recto de flecha 8"/>
          <p:cNvCxnSpPr>
            <a:stCxn id="7" idx="3"/>
          </p:cNvCxnSpPr>
          <p:nvPr/>
        </p:nvCxnSpPr>
        <p:spPr>
          <a:xfrm>
            <a:off x="5148379" y="3000371"/>
            <a:ext cx="79177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CuadroTexto 10"/>
              <p:cNvSpPr txBox="1"/>
              <p:nvPr/>
            </p:nvSpPr>
            <p:spPr>
              <a:xfrm>
                <a:off x="6012160" y="2492896"/>
                <a:ext cx="732188" cy="92333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ES" sz="6000" b="0" i="1" smtClean="0">
                          <a:latin typeface="Cambria Math" panose="02040503050406030204" pitchFamily="18" charset="0"/>
                        </a:rPr>
                        <m:t>𝐹</m:t>
                      </m:r>
                    </m:oMath>
                  </m:oMathPara>
                </a14:m>
                <a:endParaRPr lang="es-ES" sz="6000" dirty="0"/>
              </a:p>
            </p:txBody>
          </p:sp>
        </mc:Choice>
        <mc:Fallback xmlns="">
          <p:sp>
            <p:nvSpPr>
              <p:cNvPr id="11" name="CuadroTexto 10"/>
              <p:cNvSpPr txBox="1">
                <a:spLocks noRot="1" noChangeAspect="1" noMove="1" noResize="1" noEditPoints="1" noAdjustHandles="1" noChangeArrowheads="1" noChangeShapeType="1" noTextEdit="1"/>
              </p:cNvSpPr>
              <p:nvPr/>
            </p:nvSpPr>
            <p:spPr>
              <a:xfrm>
                <a:off x="6012160" y="2492896"/>
                <a:ext cx="732188" cy="923330"/>
              </a:xfrm>
              <a:prstGeom prst="rect">
                <a:avLst/>
              </a:prstGeom>
              <a:blipFill rotWithShape="0">
                <a:blip r:embed="rId3"/>
                <a:stretch>
                  <a:fillRect/>
                </a:stretch>
              </a:blipFill>
            </p:spPr>
            <p:txBody>
              <a:bodyPr/>
              <a:lstStyle/>
              <a:p>
                <a:r>
                  <a:rPr lang="es-ES">
                    <a:noFill/>
                  </a:rPr>
                  <a:t> </a:t>
                </a:r>
              </a:p>
            </p:txBody>
          </p:sp>
        </mc:Fallback>
      </mc:AlternateContent>
      <p:sp>
        <p:nvSpPr>
          <p:cNvPr id="12" name="CuadroTexto 11"/>
          <p:cNvSpPr txBox="1"/>
          <p:nvPr/>
        </p:nvSpPr>
        <p:spPr>
          <a:xfrm>
            <a:off x="611560" y="3786586"/>
            <a:ext cx="8064896" cy="646331"/>
          </a:xfrm>
          <a:prstGeom prst="rect">
            <a:avLst/>
          </a:prstGeom>
          <a:noFill/>
        </p:spPr>
        <p:txBody>
          <a:bodyPr wrap="square" rtlCol="0">
            <a:spAutoFit/>
          </a:bodyPr>
          <a:lstStyle/>
          <a:p>
            <a:r>
              <a:rPr lang="es-ES" dirty="0" smtClean="0"/>
              <a:t>La unidad de medida de las fuerzas en el sistema internación de unidades y medidas (S.I.) es: N (Newton)</a:t>
            </a:r>
            <a:endParaRPr lang="es-ES" dirty="0"/>
          </a:p>
        </p:txBody>
      </p:sp>
      <mc:AlternateContent xmlns:mc="http://schemas.openxmlformats.org/markup-compatibility/2006" xmlns:a14="http://schemas.microsoft.com/office/drawing/2010/main">
        <mc:Choice Requires="a14">
          <p:sp>
            <p:nvSpPr>
              <p:cNvPr id="13" name="CuadroTexto 12"/>
              <p:cNvSpPr txBox="1"/>
              <p:nvPr/>
            </p:nvSpPr>
            <p:spPr>
              <a:xfrm>
                <a:off x="755576" y="5080631"/>
                <a:ext cx="156017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ES" b="0" i="1" smtClean="0">
                          <a:latin typeface="Cambria Math" panose="02040503050406030204" pitchFamily="18" charset="0"/>
                        </a:rPr>
                        <m:t>1</m:t>
                      </m:r>
                      <m:r>
                        <a:rPr lang="es-ES" b="0" i="1" smtClean="0">
                          <a:latin typeface="Cambria Math" panose="02040503050406030204" pitchFamily="18" charset="0"/>
                        </a:rPr>
                        <m:t>𝑁</m:t>
                      </m:r>
                      <m:r>
                        <a:rPr lang="es-ES" b="0" i="1" smtClean="0">
                          <a:latin typeface="Cambria Math" panose="02040503050406030204" pitchFamily="18" charset="0"/>
                          <a:ea typeface="Cambria Math" panose="02040503050406030204" pitchFamily="18" charset="0"/>
                        </a:rPr>
                        <m:t>~1</m:t>
                      </m:r>
                      <m:r>
                        <a:rPr lang="es-ES" b="0" i="1" smtClean="0">
                          <a:latin typeface="Cambria Math" panose="02040503050406030204" pitchFamily="18" charset="0"/>
                          <a:ea typeface="Cambria Math" panose="02040503050406030204" pitchFamily="18" charset="0"/>
                        </a:rPr>
                        <m:t>𝑘𝑔</m:t>
                      </m:r>
                      <m:r>
                        <a:rPr lang="es-ES" b="0" i="1" smtClean="0">
                          <a:latin typeface="Cambria Math" panose="02040503050406030204" pitchFamily="18" charset="0"/>
                          <a:ea typeface="Cambria Math" panose="02040503050406030204" pitchFamily="18" charset="0"/>
                        </a:rPr>
                        <m:t>.</m:t>
                      </m:r>
                      <m:r>
                        <a:rPr lang="es-ES" b="0" i="1" smtClean="0">
                          <a:latin typeface="Cambria Math" panose="02040503050406030204" pitchFamily="18" charset="0"/>
                          <a:ea typeface="Cambria Math" panose="02040503050406030204" pitchFamily="18" charset="0"/>
                        </a:rPr>
                        <m:t>𝑚</m:t>
                      </m:r>
                      <m:r>
                        <a:rPr lang="es-ES" b="0" i="1" smtClean="0">
                          <a:latin typeface="Cambria Math" panose="02040503050406030204" pitchFamily="18" charset="0"/>
                          <a:ea typeface="Cambria Math" panose="02040503050406030204" pitchFamily="18" charset="0"/>
                        </a:rPr>
                        <m:t>/</m:t>
                      </m:r>
                      <m:sSup>
                        <m:sSupPr>
                          <m:ctrlPr>
                            <a:rPr lang="es-ES" b="0" i="1" smtClean="0">
                              <a:latin typeface="Cambria Math" panose="02040503050406030204" pitchFamily="18" charset="0"/>
                              <a:ea typeface="Cambria Math" panose="02040503050406030204" pitchFamily="18" charset="0"/>
                            </a:rPr>
                          </m:ctrlPr>
                        </m:sSupPr>
                        <m:e>
                          <m:r>
                            <a:rPr lang="es-ES" b="0" i="1" smtClean="0">
                              <a:latin typeface="Cambria Math" panose="02040503050406030204" pitchFamily="18" charset="0"/>
                              <a:ea typeface="Cambria Math" panose="02040503050406030204" pitchFamily="18" charset="0"/>
                            </a:rPr>
                            <m:t>𝑠</m:t>
                          </m:r>
                        </m:e>
                        <m:sup>
                          <m:r>
                            <a:rPr lang="es-ES" b="0" i="1" smtClean="0">
                              <a:latin typeface="Cambria Math" panose="02040503050406030204" pitchFamily="18" charset="0"/>
                              <a:ea typeface="Cambria Math" panose="02040503050406030204" pitchFamily="18" charset="0"/>
                            </a:rPr>
                            <m:t>2</m:t>
                          </m:r>
                        </m:sup>
                      </m:sSup>
                    </m:oMath>
                  </m:oMathPara>
                </a14:m>
                <a:endParaRPr lang="es-ES" dirty="0"/>
              </a:p>
            </p:txBody>
          </p:sp>
        </mc:Choice>
        <mc:Fallback xmlns="">
          <p:sp>
            <p:nvSpPr>
              <p:cNvPr id="13" name="CuadroTexto 12"/>
              <p:cNvSpPr txBox="1">
                <a:spLocks noRot="1" noChangeAspect="1" noMove="1" noResize="1" noEditPoints="1" noAdjustHandles="1" noChangeArrowheads="1" noChangeShapeType="1" noTextEdit="1"/>
              </p:cNvSpPr>
              <p:nvPr/>
            </p:nvSpPr>
            <p:spPr>
              <a:xfrm>
                <a:off x="755576" y="5080631"/>
                <a:ext cx="1560171" cy="276999"/>
              </a:xfrm>
              <a:prstGeom prst="rect">
                <a:avLst/>
              </a:prstGeom>
              <a:blipFill rotWithShape="0">
                <a:blip r:embed="rId4"/>
                <a:stretch>
                  <a:fillRect l="-2734" t="-2174" r="-391" b="-34783"/>
                </a:stretch>
              </a:blipFill>
            </p:spPr>
            <p:txBody>
              <a:bodyPr/>
              <a:lstStyle/>
              <a:p>
                <a:r>
                  <a:rPr lang="es-ES">
                    <a:noFill/>
                  </a:rPr>
                  <a:t> </a:t>
                </a:r>
              </a:p>
            </p:txBody>
          </p:sp>
        </mc:Fallback>
      </mc:AlternateContent>
      <p:sp>
        <p:nvSpPr>
          <p:cNvPr id="14" name="Rectángulo 13"/>
          <p:cNvSpPr/>
          <p:nvPr/>
        </p:nvSpPr>
        <p:spPr>
          <a:xfrm>
            <a:off x="3867102" y="4803277"/>
            <a:ext cx="5022304" cy="1015663"/>
          </a:xfrm>
          <a:prstGeom prst="rect">
            <a:avLst/>
          </a:prstGeom>
        </p:spPr>
        <p:txBody>
          <a:bodyPr wrap="square">
            <a:spAutoFit/>
          </a:bodyPr>
          <a:lstStyle/>
          <a:p>
            <a:r>
              <a:rPr lang="es-ES" sz="2000" dirty="0">
                <a:solidFill>
                  <a:srgbClr val="222222"/>
                </a:solidFill>
                <a:latin typeface="arial" panose="020B0604020202020204" pitchFamily="34" charset="0"/>
              </a:rPr>
              <a:t>Se define como la fuerza necesaria para proporcionar una aceleración de </a:t>
            </a:r>
            <a:r>
              <a:rPr lang="es-ES" sz="2000" b="1" dirty="0">
                <a:solidFill>
                  <a:srgbClr val="222222"/>
                </a:solidFill>
                <a:latin typeface="arial" panose="020B0604020202020204" pitchFamily="34" charset="0"/>
              </a:rPr>
              <a:t>1</a:t>
            </a:r>
            <a:r>
              <a:rPr lang="es-ES" sz="2000" dirty="0">
                <a:solidFill>
                  <a:srgbClr val="222222"/>
                </a:solidFill>
                <a:latin typeface="arial" panose="020B0604020202020204" pitchFamily="34" charset="0"/>
              </a:rPr>
              <a:t> m/s</a:t>
            </a:r>
            <a:r>
              <a:rPr lang="es-ES" sz="2000" baseline="30000" dirty="0">
                <a:solidFill>
                  <a:srgbClr val="222222"/>
                </a:solidFill>
                <a:latin typeface="arial" panose="020B0604020202020204" pitchFamily="34" charset="0"/>
              </a:rPr>
              <a:t>2</a:t>
            </a:r>
            <a:r>
              <a:rPr lang="es-ES" sz="2000" dirty="0">
                <a:solidFill>
                  <a:srgbClr val="222222"/>
                </a:solidFill>
                <a:latin typeface="arial" panose="020B0604020202020204" pitchFamily="34" charset="0"/>
              </a:rPr>
              <a:t> a un objeto cuya masa es </a:t>
            </a:r>
            <a:r>
              <a:rPr lang="es-ES" sz="2000" b="1" dirty="0">
                <a:solidFill>
                  <a:srgbClr val="222222"/>
                </a:solidFill>
                <a:latin typeface="arial" panose="020B0604020202020204" pitchFamily="34" charset="0"/>
              </a:rPr>
              <a:t>1</a:t>
            </a:r>
            <a:r>
              <a:rPr lang="es-ES" sz="2000" dirty="0">
                <a:solidFill>
                  <a:srgbClr val="222222"/>
                </a:solidFill>
                <a:latin typeface="arial" panose="020B0604020202020204" pitchFamily="34" charset="0"/>
              </a:rPr>
              <a:t> kg.</a:t>
            </a:r>
            <a:endParaRPr lang="es-ES" sz="2000" dirty="0"/>
          </a:p>
        </p:txBody>
      </p:sp>
      <p:sp>
        <p:nvSpPr>
          <p:cNvPr id="15" name="Flecha derecha 14"/>
          <p:cNvSpPr/>
          <p:nvPr/>
        </p:nvSpPr>
        <p:spPr>
          <a:xfrm flipH="1">
            <a:off x="2597640" y="4895965"/>
            <a:ext cx="1152128" cy="646332"/>
          </a:xfrm>
          <a:prstGeom prst="rightArrow">
            <a:avLst>
              <a:gd name="adj1" fmla="val 41554"/>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CuadroTexto 15"/>
          <p:cNvSpPr txBox="1"/>
          <p:nvPr/>
        </p:nvSpPr>
        <p:spPr>
          <a:xfrm>
            <a:off x="611560" y="404664"/>
            <a:ext cx="7848872" cy="523220"/>
          </a:xfrm>
          <a:prstGeom prst="rect">
            <a:avLst/>
          </a:prstGeom>
          <a:noFill/>
        </p:spPr>
        <p:txBody>
          <a:bodyPr wrap="square" rtlCol="0">
            <a:spAutoFit/>
          </a:bodyPr>
          <a:lstStyle/>
          <a:p>
            <a:pPr algn="ctr"/>
            <a:r>
              <a:rPr lang="es-ES" sz="2800" b="1" u="sng" dirty="0" smtClean="0"/>
              <a:t>CONSIDEREACIONES IMPORTANTES</a:t>
            </a:r>
            <a:endParaRPr lang="es-ES" b="1" u="sng" dirty="0"/>
          </a:p>
        </p:txBody>
      </p:sp>
    </p:spTree>
    <p:extLst>
      <p:ext uri="{BB962C8B-B14F-4D97-AF65-F5344CB8AC3E}">
        <p14:creationId xmlns:p14="http://schemas.microsoft.com/office/powerpoint/2010/main" val="472033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899592" y="753565"/>
            <a:ext cx="4536504" cy="369332"/>
          </a:xfrm>
          <a:prstGeom prst="rect">
            <a:avLst/>
          </a:prstGeom>
          <a:noFill/>
        </p:spPr>
        <p:txBody>
          <a:bodyPr wrap="square" rtlCol="0">
            <a:spAutoFit/>
          </a:bodyPr>
          <a:lstStyle/>
          <a:p>
            <a:r>
              <a:rPr lang="es-ES" b="1" dirty="0" smtClean="0">
                <a:solidFill>
                  <a:srgbClr val="FF0000"/>
                </a:solidFill>
              </a:rPr>
              <a:t>Primera ley de Newton: LEY DE INERCIA</a:t>
            </a:r>
            <a:endParaRPr lang="es-ES" b="1" dirty="0">
              <a:solidFill>
                <a:srgbClr val="FF0000"/>
              </a:solidFill>
            </a:endParaRPr>
          </a:p>
        </p:txBody>
      </p:sp>
      <p:sp>
        <p:nvSpPr>
          <p:cNvPr id="5" name="4 CuadroTexto"/>
          <p:cNvSpPr txBox="1"/>
          <p:nvPr/>
        </p:nvSpPr>
        <p:spPr>
          <a:xfrm>
            <a:off x="395537" y="1403484"/>
            <a:ext cx="8496944" cy="646331"/>
          </a:xfrm>
          <a:prstGeom prst="rect">
            <a:avLst/>
          </a:prstGeom>
          <a:noFill/>
        </p:spPr>
        <p:txBody>
          <a:bodyPr wrap="square" rtlCol="0">
            <a:spAutoFit/>
          </a:bodyPr>
          <a:lstStyle/>
          <a:p>
            <a:r>
              <a:rPr lang="es-ES" dirty="0" smtClean="0"/>
              <a:t>Todo cuerpo continúa en un estado de reposo o de </a:t>
            </a:r>
            <a:r>
              <a:rPr lang="es-ES" b="1" dirty="0" smtClean="0"/>
              <a:t>movimiento uniforme en línea recta</a:t>
            </a:r>
            <a:r>
              <a:rPr lang="es-ES" dirty="0" smtClean="0"/>
              <a:t>, excepto cuando se le obliga a cambiar ese estado debido a fuerzas que se le aplican.</a:t>
            </a:r>
            <a:endParaRPr lang="es-ES" dirty="0"/>
          </a:p>
        </p:txBody>
      </p:sp>
      <p:sp>
        <p:nvSpPr>
          <p:cNvPr id="6" name="5 CuadroTexto"/>
          <p:cNvSpPr txBox="1"/>
          <p:nvPr/>
        </p:nvSpPr>
        <p:spPr>
          <a:xfrm>
            <a:off x="899592" y="2411596"/>
            <a:ext cx="5088637" cy="369332"/>
          </a:xfrm>
          <a:prstGeom prst="rect">
            <a:avLst/>
          </a:prstGeom>
          <a:noFill/>
        </p:spPr>
        <p:txBody>
          <a:bodyPr wrap="none" rtlCol="0">
            <a:spAutoFit/>
          </a:bodyPr>
          <a:lstStyle/>
          <a:p>
            <a:r>
              <a:rPr lang="es-ES" b="1" dirty="0" smtClean="0">
                <a:solidFill>
                  <a:srgbClr val="FF0000"/>
                </a:solidFill>
              </a:rPr>
              <a:t>Tercera ley de Newton: LEY DE ACCIÓN Y REACCIÓN</a:t>
            </a:r>
            <a:endParaRPr lang="es-ES" b="1" dirty="0">
              <a:solidFill>
                <a:srgbClr val="FF0000"/>
              </a:solidFill>
            </a:endParaRPr>
          </a:p>
        </p:txBody>
      </p:sp>
      <p:sp>
        <p:nvSpPr>
          <p:cNvPr id="7" name="6 CuadroTexto"/>
          <p:cNvSpPr txBox="1"/>
          <p:nvPr/>
        </p:nvSpPr>
        <p:spPr>
          <a:xfrm>
            <a:off x="539552" y="2996952"/>
            <a:ext cx="7992888" cy="923330"/>
          </a:xfrm>
          <a:prstGeom prst="rect">
            <a:avLst/>
          </a:prstGeom>
          <a:noFill/>
        </p:spPr>
        <p:txBody>
          <a:bodyPr wrap="square" rtlCol="0">
            <a:spAutoFit/>
          </a:bodyPr>
          <a:lstStyle/>
          <a:p>
            <a:r>
              <a:rPr lang="es-ES" dirty="0" smtClean="0"/>
              <a:t>Para cada acción existe siempre una reacción igual. La interacción de dos cuerpos sucede siempre mediante una fuerza y otra fuerza contraria de igual magnitud y dirección, pero sentido contrario.</a:t>
            </a:r>
            <a:endParaRPr lang="es-ES" dirty="0"/>
          </a:p>
        </p:txBody>
      </p:sp>
      <p:sp>
        <p:nvSpPr>
          <p:cNvPr id="8" name="7 CuadroTexto"/>
          <p:cNvSpPr txBox="1"/>
          <p:nvPr/>
        </p:nvSpPr>
        <p:spPr>
          <a:xfrm>
            <a:off x="923819" y="4365104"/>
            <a:ext cx="5598199" cy="369332"/>
          </a:xfrm>
          <a:prstGeom prst="rect">
            <a:avLst/>
          </a:prstGeom>
          <a:noFill/>
        </p:spPr>
        <p:txBody>
          <a:bodyPr wrap="none" rtlCol="0">
            <a:spAutoFit/>
          </a:bodyPr>
          <a:lstStyle/>
          <a:p>
            <a:r>
              <a:rPr lang="es-ES" b="1" dirty="0" smtClean="0">
                <a:solidFill>
                  <a:srgbClr val="FF0000"/>
                </a:solidFill>
              </a:rPr>
              <a:t>Segunda ley de Newton: Ley fundamental de la dinámica</a:t>
            </a:r>
            <a:endParaRPr lang="es-ES" b="1" dirty="0">
              <a:solidFill>
                <a:srgbClr val="FF0000"/>
              </a:solidFill>
            </a:endParaRPr>
          </a:p>
        </p:txBody>
      </p:sp>
      <p:sp>
        <p:nvSpPr>
          <p:cNvPr id="9" name="8 CuadroTexto"/>
          <p:cNvSpPr txBox="1"/>
          <p:nvPr/>
        </p:nvSpPr>
        <p:spPr>
          <a:xfrm>
            <a:off x="539552" y="4941168"/>
            <a:ext cx="8352929" cy="646331"/>
          </a:xfrm>
          <a:prstGeom prst="rect">
            <a:avLst/>
          </a:prstGeom>
          <a:noFill/>
        </p:spPr>
        <p:txBody>
          <a:bodyPr wrap="square" rtlCol="0">
            <a:spAutoFit/>
          </a:bodyPr>
          <a:lstStyle/>
          <a:p>
            <a:r>
              <a:rPr lang="es-ES" dirty="0" smtClean="0"/>
              <a:t>Una fuerza neta aplicada a un objeto lo hace acelerar con una tasa que es inversamente proporcional a la masa del objeto</a:t>
            </a:r>
            <a:endParaRPr lang="es-ES" dirty="0"/>
          </a:p>
        </p:txBody>
      </p:sp>
      <mc:AlternateContent xmlns:mc="http://schemas.openxmlformats.org/markup-compatibility/2006" xmlns:a14="http://schemas.microsoft.com/office/drawing/2010/main">
        <mc:Choice Requires="a14">
          <p:sp>
            <p:nvSpPr>
              <p:cNvPr id="10" name="9 CuadroTexto"/>
              <p:cNvSpPr txBox="1"/>
              <p:nvPr/>
            </p:nvSpPr>
            <p:spPr>
              <a:xfrm>
                <a:off x="2968042" y="5616077"/>
                <a:ext cx="870751" cy="682559"/>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ES" b="0" i="1" smtClean="0">
                              <a:latin typeface="Cambria Math" panose="02040503050406030204" pitchFamily="18" charset="0"/>
                            </a:rPr>
                          </m:ctrlPr>
                        </m:accPr>
                        <m:e>
                          <m:r>
                            <a:rPr lang="es-ES" b="0" i="1" smtClean="0">
                              <a:latin typeface="Cambria Math"/>
                            </a:rPr>
                            <m:t>𝑎</m:t>
                          </m:r>
                        </m:e>
                      </m:acc>
                      <m:r>
                        <a:rPr lang="es-ES" b="0" i="1" smtClean="0">
                          <a:latin typeface="Cambria Math"/>
                        </a:rPr>
                        <m:t>=</m:t>
                      </m:r>
                      <m:f>
                        <m:fPr>
                          <m:ctrlPr>
                            <a:rPr lang="es-ES" b="0" i="1" smtClean="0">
                              <a:latin typeface="Cambria Math" panose="02040503050406030204" pitchFamily="18" charset="0"/>
                            </a:rPr>
                          </m:ctrlPr>
                        </m:fPr>
                        <m:num>
                          <m:acc>
                            <m:accPr>
                              <m:chr m:val="⃗"/>
                              <m:ctrlPr>
                                <a:rPr lang="es-ES" b="0" i="1" smtClean="0">
                                  <a:latin typeface="Cambria Math" panose="02040503050406030204" pitchFamily="18" charset="0"/>
                                </a:rPr>
                              </m:ctrlPr>
                            </m:accPr>
                            <m:e>
                              <m:r>
                                <a:rPr lang="es-ES" b="0" i="1" smtClean="0">
                                  <a:latin typeface="Cambria Math"/>
                                </a:rPr>
                                <m:t>𝐹</m:t>
                              </m:r>
                            </m:e>
                          </m:acc>
                        </m:num>
                        <m:den>
                          <m:r>
                            <a:rPr lang="es-ES" b="0" i="1" smtClean="0">
                              <a:latin typeface="Cambria Math"/>
                            </a:rPr>
                            <m:t>𝑚</m:t>
                          </m:r>
                        </m:den>
                      </m:f>
                    </m:oMath>
                  </m:oMathPara>
                </a14:m>
                <a:endParaRPr lang="es-ES" dirty="0"/>
              </a:p>
            </p:txBody>
          </p:sp>
        </mc:Choice>
        <mc:Fallback xmlns="">
          <p:sp>
            <p:nvSpPr>
              <p:cNvPr id="10" name="9 CuadroTexto"/>
              <p:cNvSpPr txBox="1">
                <a:spLocks noRot="1" noChangeAspect="1" noMove="1" noResize="1" noEditPoints="1" noAdjustHandles="1" noChangeArrowheads="1" noChangeShapeType="1" noTextEdit="1"/>
              </p:cNvSpPr>
              <p:nvPr/>
            </p:nvSpPr>
            <p:spPr>
              <a:xfrm>
                <a:off x="2968042" y="5616077"/>
                <a:ext cx="870751" cy="682559"/>
              </a:xfrm>
              <a:prstGeom prst="rect">
                <a:avLst/>
              </a:prstGeom>
              <a:blipFill rotWithShape="1">
                <a:blip r:embed="rId2"/>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2" name="11 CuadroTexto"/>
              <p:cNvSpPr txBox="1"/>
              <p:nvPr/>
            </p:nvSpPr>
            <p:spPr>
              <a:xfrm>
                <a:off x="5220072" y="5755889"/>
                <a:ext cx="1107419" cy="402931"/>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r>
                            <a:rPr lang="es-ES" b="0" i="1" smtClean="0">
                              <a:latin typeface="Cambria Math"/>
                            </a:rPr>
                            <m:t>𝐹</m:t>
                          </m:r>
                        </m:e>
                      </m:acc>
                      <m:r>
                        <a:rPr lang="es-ES" b="0" i="1" smtClean="0">
                          <a:latin typeface="Cambria Math"/>
                        </a:rPr>
                        <m:t>=</m:t>
                      </m:r>
                      <m:r>
                        <a:rPr lang="es-ES" b="0" i="1" smtClean="0">
                          <a:latin typeface="Cambria Math"/>
                        </a:rPr>
                        <m:t>𝑚</m:t>
                      </m:r>
                      <m:r>
                        <a:rPr lang="es-ES" b="0" i="1" smtClean="0">
                          <a:latin typeface="Cambria Math"/>
                        </a:rPr>
                        <m:t>.</m:t>
                      </m:r>
                      <m:acc>
                        <m:accPr>
                          <m:chr m:val="⃗"/>
                          <m:ctrlPr>
                            <a:rPr lang="es-ES" b="0" i="1" smtClean="0">
                              <a:latin typeface="Cambria Math" panose="02040503050406030204" pitchFamily="18" charset="0"/>
                            </a:rPr>
                          </m:ctrlPr>
                        </m:accPr>
                        <m:e>
                          <m:r>
                            <a:rPr lang="es-ES" b="0" i="1" smtClean="0">
                              <a:latin typeface="Cambria Math"/>
                            </a:rPr>
                            <m:t>𝑎</m:t>
                          </m:r>
                        </m:e>
                      </m:acc>
                    </m:oMath>
                  </m:oMathPara>
                </a14:m>
                <a:endParaRPr lang="es-ES" dirty="0"/>
              </a:p>
            </p:txBody>
          </p:sp>
        </mc:Choice>
        <mc:Fallback xmlns="">
          <p:sp>
            <p:nvSpPr>
              <p:cNvPr id="12" name="11 CuadroTexto"/>
              <p:cNvSpPr txBox="1">
                <a:spLocks noRot="1" noChangeAspect="1" noMove="1" noResize="1" noEditPoints="1" noAdjustHandles="1" noChangeArrowheads="1" noChangeShapeType="1" noTextEdit="1"/>
              </p:cNvSpPr>
              <p:nvPr/>
            </p:nvSpPr>
            <p:spPr>
              <a:xfrm>
                <a:off x="5220072" y="5755889"/>
                <a:ext cx="1107419" cy="402931"/>
              </a:xfrm>
              <a:prstGeom prst="rect">
                <a:avLst/>
              </a:prstGeom>
              <a:blipFill rotWithShape="1">
                <a:blip r:embed="rId3"/>
                <a:stretch>
                  <a:fillRect t="-18571" r="-20968"/>
                </a:stretch>
              </a:blipFill>
            </p:spPr>
            <p:txBody>
              <a:bodyPr/>
              <a:lstStyle/>
              <a:p>
                <a:r>
                  <a:rPr lang="es-ES">
                    <a:noFill/>
                  </a:rPr>
                  <a:t> </a:t>
                </a:r>
              </a:p>
            </p:txBody>
          </p:sp>
        </mc:Fallback>
      </mc:AlternateContent>
      <p:sp>
        <p:nvSpPr>
          <p:cNvPr id="13" name="12 Flecha derecha"/>
          <p:cNvSpPr/>
          <p:nvPr/>
        </p:nvSpPr>
        <p:spPr>
          <a:xfrm>
            <a:off x="4038609" y="5755889"/>
            <a:ext cx="826812" cy="5421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7175761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down)">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1000"/>
                                        <p:tgtEl>
                                          <p:spTgt spid="10"/>
                                        </p:tgtEl>
                                      </p:cBhvr>
                                    </p:animEffect>
                                    <p:anim calcmode="lin" valueType="num">
                                      <p:cBhvr>
                                        <p:cTn id="41" dur="1000" fill="hold"/>
                                        <p:tgtEl>
                                          <p:spTgt spid="10"/>
                                        </p:tgtEl>
                                        <p:attrNameLst>
                                          <p:attrName>ppt_x</p:attrName>
                                        </p:attrNameLst>
                                      </p:cBhvr>
                                      <p:tavLst>
                                        <p:tav tm="0">
                                          <p:val>
                                            <p:strVal val="#ppt_x"/>
                                          </p:val>
                                        </p:tav>
                                        <p:tav tm="100000">
                                          <p:val>
                                            <p:strVal val="#ppt_x"/>
                                          </p:val>
                                        </p:tav>
                                      </p:tavLst>
                                    </p:anim>
                                    <p:anim calcmode="lin" valueType="num">
                                      <p:cBhvr>
                                        <p:cTn id="4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circle(in)">
                                      <p:cBhvr>
                                        <p:cTn id="47" dur="20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down)">
                                      <p:cBhvr>
                                        <p:cTn id="5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animBg="1"/>
      <p:bldP spid="12"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2 CuadroTexto"/>
              <p:cNvSpPr txBox="1"/>
              <p:nvPr/>
            </p:nvSpPr>
            <p:spPr>
              <a:xfrm>
                <a:off x="3131840" y="476672"/>
                <a:ext cx="2592288" cy="7825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s-ES" sz="4000" b="1" i="1" smtClean="0">
                              <a:solidFill>
                                <a:schemeClr val="tx2"/>
                              </a:solidFill>
                              <a:latin typeface="Cambria Math" panose="02040503050406030204" pitchFamily="18" charset="0"/>
                            </a:rPr>
                          </m:ctrlPr>
                        </m:accPr>
                        <m:e>
                          <m:r>
                            <a:rPr lang="es-ES" sz="4000" b="1" i="1" smtClean="0">
                              <a:solidFill>
                                <a:schemeClr val="tx2"/>
                              </a:solidFill>
                              <a:latin typeface="Cambria Math"/>
                            </a:rPr>
                            <m:t>𝑭</m:t>
                          </m:r>
                        </m:e>
                      </m:acc>
                      <m:r>
                        <a:rPr lang="es-ES" sz="4000" b="1" i="1" smtClean="0">
                          <a:solidFill>
                            <a:schemeClr val="tx2"/>
                          </a:solidFill>
                          <a:latin typeface="Cambria Math"/>
                        </a:rPr>
                        <m:t>=</m:t>
                      </m:r>
                      <m:r>
                        <a:rPr lang="es-ES" sz="4000" b="1" i="1" smtClean="0">
                          <a:solidFill>
                            <a:schemeClr val="tx2"/>
                          </a:solidFill>
                          <a:latin typeface="Cambria Math"/>
                        </a:rPr>
                        <m:t>𝒎</m:t>
                      </m:r>
                      <m:r>
                        <a:rPr lang="es-ES" sz="4000" b="1" i="1" smtClean="0">
                          <a:solidFill>
                            <a:schemeClr val="tx2"/>
                          </a:solidFill>
                          <a:latin typeface="Cambria Math"/>
                        </a:rPr>
                        <m:t>.</m:t>
                      </m:r>
                      <m:acc>
                        <m:accPr>
                          <m:chr m:val="⃗"/>
                          <m:ctrlPr>
                            <a:rPr lang="es-ES" sz="4000" b="1" i="1" smtClean="0">
                              <a:solidFill>
                                <a:schemeClr val="tx2"/>
                              </a:solidFill>
                              <a:latin typeface="Cambria Math" panose="02040503050406030204" pitchFamily="18" charset="0"/>
                            </a:rPr>
                          </m:ctrlPr>
                        </m:accPr>
                        <m:e>
                          <m:r>
                            <a:rPr lang="es-ES" sz="4000" b="1" i="1" smtClean="0">
                              <a:solidFill>
                                <a:schemeClr val="tx2"/>
                              </a:solidFill>
                              <a:latin typeface="Cambria Math"/>
                            </a:rPr>
                            <m:t>𝒂</m:t>
                          </m:r>
                        </m:e>
                      </m:acc>
                    </m:oMath>
                  </m:oMathPara>
                </a14:m>
                <a:endParaRPr lang="es-ES" sz="2800" b="1" dirty="0"/>
              </a:p>
            </p:txBody>
          </p:sp>
        </mc:Choice>
        <mc:Fallback xmlns="">
          <p:sp>
            <p:nvSpPr>
              <p:cNvPr id="3" name="2 CuadroTexto"/>
              <p:cNvSpPr txBox="1">
                <a:spLocks noRot="1" noChangeAspect="1" noMove="1" noResize="1" noEditPoints="1" noAdjustHandles="1" noChangeArrowheads="1" noChangeShapeType="1" noTextEdit="1"/>
              </p:cNvSpPr>
              <p:nvPr/>
            </p:nvSpPr>
            <p:spPr>
              <a:xfrm>
                <a:off x="3131840" y="476672"/>
                <a:ext cx="2592288" cy="782587"/>
              </a:xfrm>
              <a:prstGeom prst="rect">
                <a:avLst/>
              </a:prstGeom>
              <a:blipFill rotWithShape="1">
                <a:blip r:embed="rId2"/>
                <a:stretch>
                  <a:fillRect/>
                </a:stretch>
              </a:blipFill>
            </p:spPr>
            <p:txBody>
              <a:bodyPr/>
              <a:lstStyle/>
              <a:p>
                <a:r>
                  <a:rPr lang="es-ES">
                    <a:noFill/>
                  </a:rPr>
                  <a:t> </a:t>
                </a:r>
              </a:p>
            </p:txBody>
          </p:sp>
        </mc:Fallback>
      </mc:AlternateContent>
      <p:sp>
        <p:nvSpPr>
          <p:cNvPr id="4" name="3 CuadroTexto"/>
          <p:cNvSpPr txBox="1"/>
          <p:nvPr/>
        </p:nvSpPr>
        <p:spPr>
          <a:xfrm>
            <a:off x="611560" y="1412776"/>
            <a:ext cx="6373733" cy="369332"/>
          </a:xfrm>
          <a:prstGeom prst="rect">
            <a:avLst/>
          </a:prstGeom>
          <a:noFill/>
        </p:spPr>
        <p:txBody>
          <a:bodyPr wrap="none" rtlCol="0">
            <a:spAutoFit/>
          </a:bodyPr>
          <a:lstStyle/>
          <a:p>
            <a:r>
              <a:rPr lang="es-ES" dirty="0" smtClean="0"/>
              <a:t>La fuerza neta y la aceleración tienen la misma dirección y sentido.</a:t>
            </a:r>
            <a:endParaRPr lang="es-ES" dirty="0"/>
          </a:p>
        </p:txBody>
      </p:sp>
      <p:sp>
        <p:nvSpPr>
          <p:cNvPr id="5" name="4 CuadroTexto"/>
          <p:cNvSpPr txBox="1"/>
          <p:nvPr/>
        </p:nvSpPr>
        <p:spPr>
          <a:xfrm>
            <a:off x="615504" y="2241738"/>
            <a:ext cx="7632848" cy="646331"/>
          </a:xfrm>
          <a:prstGeom prst="rect">
            <a:avLst/>
          </a:prstGeom>
          <a:noFill/>
        </p:spPr>
        <p:txBody>
          <a:bodyPr wrap="square" rtlCol="0">
            <a:spAutoFit/>
          </a:bodyPr>
          <a:lstStyle/>
          <a:p>
            <a:r>
              <a:rPr lang="es-ES" dirty="0" smtClean="0"/>
              <a:t>La aceleración se define como la relación del cambio de su velocidad dividido por el tiempo transcurrido en ese tiempo.</a:t>
            </a:r>
            <a:endParaRPr lang="es-ES" dirty="0"/>
          </a:p>
        </p:txBody>
      </p:sp>
      <mc:AlternateContent xmlns:mc="http://schemas.openxmlformats.org/markup-compatibility/2006" xmlns:a14="http://schemas.microsoft.com/office/drawing/2010/main">
        <mc:Choice Requires="a14">
          <p:sp>
            <p:nvSpPr>
              <p:cNvPr id="6" name="5 CuadroTexto"/>
              <p:cNvSpPr txBox="1"/>
              <p:nvPr/>
            </p:nvSpPr>
            <p:spPr>
              <a:xfrm>
                <a:off x="2476232" y="3140968"/>
                <a:ext cx="3911392" cy="525721"/>
              </a:xfrm>
              <a:prstGeom prst="rect">
                <a:avLst/>
              </a:prstGeom>
              <a:noFill/>
            </p:spPr>
            <p:txBody>
              <a:bodyPr wrap="none" rtlCol="0">
                <a:spAutoFit/>
              </a:bodyPr>
              <a:lstStyle/>
              <a:p>
                <a:r>
                  <a:rPr lang="es-ES" b="0" dirty="0" smtClean="0"/>
                  <a:t>Aceleración media </a:t>
                </a:r>
                <a14:m>
                  <m:oMath xmlns:m="http://schemas.openxmlformats.org/officeDocument/2006/math">
                    <m:r>
                      <a:rPr lang="es-ES" b="0" i="1" smtClean="0">
                        <a:latin typeface="Cambria Math"/>
                      </a:rPr>
                      <m:t>=</m:t>
                    </m:r>
                    <m:f>
                      <m:fPr>
                        <m:ctrlPr>
                          <a:rPr lang="es-ES" b="0" i="1" smtClean="0">
                            <a:latin typeface="Cambria Math" panose="02040503050406030204" pitchFamily="18" charset="0"/>
                          </a:rPr>
                        </m:ctrlPr>
                      </m:fPr>
                      <m:num>
                        <m:r>
                          <a:rPr lang="es-ES" b="0" i="1" smtClean="0">
                            <a:latin typeface="Cambria Math"/>
                          </a:rPr>
                          <m:t>𝑐𝑎𝑚𝑏𝑖𝑜</m:t>
                        </m:r>
                        <m:r>
                          <a:rPr lang="es-ES" b="0" i="1" smtClean="0">
                            <a:latin typeface="Cambria Math"/>
                          </a:rPr>
                          <m:t> </m:t>
                        </m:r>
                        <m:r>
                          <a:rPr lang="es-ES" b="0" i="1" smtClean="0">
                            <a:latin typeface="Cambria Math"/>
                          </a:rPr>
                          <m:t>𝑑𝑒</m:t>
                        </m:r>
                        <m:r>
                          <a:rPr lang="es-ES" b="0" i="1" smtClean="0">
                            <a:latin typeface="Cambria Math"/>
                          </a:rPr>
                          <m:t> </m:t>
                        </m:r>
                        <m:r>
                          <a:rPr lang="es-ES" b="0" i="1" smtClean="0">
                            <a:latin typeface="Cambria Math"/>
                          </a:rPr>
                          <m:t>𝑣𝑒𝑙𝑜𝑐𝑖𝑑𝑎𝑑</m:t>
                        </m:r>
                      </m:num>
                      <m:den>
                        <m:r>
                          <a:rPr lang="es-ES" b="0" i="1" smtClean="0">
                            <a:latin typeface="Cambria Math"/>
                          </a:rPr>
                          <m:t>𝑡𝑖𝑒𝑚𝑝𝑜</m:t>
                        </m:r>
                        <m:r>
                          <a:rPr lang="es-ES" b="0" i="1" smtClean="0">
                            <a:latin typeface="Cambria Math"/>
                          </a:rPr>
                          <m:t> </m:t>
                        </m:r>
                        <m:r>
                          <a:rPr lang="es-ES" b="0" i="1" smtClean="0">
                            <a:latin typeface="Cambria Math"/>
                          </a:rPr>
                          <m:t>𝑡𝑟𝑎𝑛𝑠𝑐𝑢𝑟𝑟𝑖𝑑𝑜</m:t>
                        </m:r>
                      </m:den>
                    </m:f>
                  </m:oMath>
                </a14:m>
                <a:endParaRPr lang="es-ES" dirty="0"/>
              </a:p>
            </p:txBody>
          </p:sp>
        </mc:Choice>
        <mc:Fallback xmlns="">
          <p:sp>
            <p:nvSpPr>
              <p:cNvPr id="6" name="5 CuadroTexto"/>
              <p:cNvSpPr txBox="1">
                <a:spLocks noRot="1" noChangeAspect="1" noMove="1" noResize="1" noEditPoints="1" noAdjustHandles="1" noChangeArrowheads="1" noChangeShapeType="1" noTextEdit="1"/>
              </p:cNvSpPr>
              <p:nvPr/>
            </p:nvSpPr>
            <p:spPr>
              <a:xfrm>
                <a:off x="2476232" y="3140968"/>
                <a:ext cx="3911392" cy="525721"/>
              </a:xfrm>
              <a:prstGeom prst="rect">
                <a:avLst/>
              </a:prstGeom>
              <a:blipFill rotWithShape="1">
                <a:blip r:embed="rId3"/>
                <a:stretch>
                  <a:fillRect l="-1246" b="-4651"/>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7" name="6 CuadroTexto"/>
              <p:cNvSpPr txBox="1"/>
              <p:nvPr/>
            </p:nvSpPr>
            <p:spPr>
              <a:xfrm>
                <a:off x="3633243" y="3789040"/>
                <a:ext cx="2088328" cy="98277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ES" sz="2800" b="1" i="1" smtClean="0">
                          <a:solidFill>
                            <a:schemeClr val="tx2"/>
                          </a:solidFill>
                          <a:latin typeface="Cambria Math"/>
                        </a:rPr>
                        <m:t>𝒂</m:t>
                      </m:r>
                      <m:r>
                        <a:rPr lang="es-ES" sz="2800" b="1" i="1" smtClean="0">
                          <a:solidFill>
                            <a:schemeClr val="tx2"/>
                          </a:solidFill>
                          <a:latin typeface="Cambria Math"/>
                        </a:rPr>
                        <m:t>=</m:t>
                      </m:r>
                      <m:f>
                        <m:fPr>
                          <m:ctrlPr>
                            <a:rPr lang="es-ES" sz="2800" b="1" i="1" smtClean="0">
                              <a:solidFill>
                                <a:schemeClr val="tx2"/>
                              </a:solidFill>
                              <a:latin typeface="Cambria Math" panose="02040503050406030204" pitchFamily="18" charset="0"/>
                            </a:rPr>
                          </m:ctrlPr>
                        </m:fPr>
                        <m:num>
                          <m:sSub>
                            <m:sSubPr>
                              <m:ctrlPr>
                                <a:rPr lang="es-ES" sz="2800" b="1" i="1" smtClean="0">
                                  <a:solidFill>
                                    <a:schemeClr val="tx2"/>
                                  </a:solidFill>
                                  <a:latin typeface="Cambria Math" panose="02040503050406030204" pitchFamily="18" charset="0"/>
                                </a:rPr>
                              </m:ctrlPr>
                            </m:sSubPr>
                            <m:e>
                              <m:r>
                                <a:rPr lang="es-ES" sz="2800" b="1" i="1" smtClean="0">
                                  <a:solidFill>
                                    <a:schemeClr val="tx2"/>
                                  </a:solidFill>
                                  <a:latin typeface="Cambria Math"/>
                                </a:rPr>
                                <m:t>𝒗</m:t>
                              </m:r>
                            </m:e>
                            <m:sub>
                              <m:r>
                                <a:rPr lang="es-ES" sz="2800" b="1" i="1" smtClean="0">
                                  <a:solidFill>
                                    <a:schemeClr val="tx2"/>
                                  </a:solidFill>
                                  <a:latin typeface="Cambria Math"/>
                                </a:rPr>
                                <m:t>𝒇</m:t>
                              </m:r>
                            </m:sub>
                          </m:sSub>
                          <m:r>
                            <a:rPr lang="es-ES" sz="2800" b="1" i="1" smtClean="0">
                              <a:solidFill>
                                <a:schemeClr val="tx2"/>
                              </a:solidFill>
                              <a:latin typeface="Cambria Math"/>
                            </a:rPr>
                            <m:t>−</m:t>
                          </m:r>
                          <m:sSub>
                            <m:sSubPr>
                              <m:ctrlPr>
                                <a:rPr lang="es-ES" sz="2800" b="1" i="1" smtClean="0">
                                  <a:solidFill>
                                    <a:schemeClr val="tx2"/>
                                  </a:solidFill>
                                  <a:latin typeface="Cambria Math" panose="02040503050406030204" pitchFamily="18" charset="0"/>
                                </a:rPr>
                              </m:ctrlPr>
                            </m:sSubPr>
                            <m:e>
                              <m:r>
                                <a:rPr lang="es-ES" sz="2800" b="1" i="1" smtClean="0">
                                  <a:solidFill>
                                    <a:schemeClr val="tx2"/>
                                  </a:solidFill>
                                  <a:latin typeface="Cambria Math"/>
                                </a:rPr>
                                <m:t>𝒗</m:t>
                              </m:r>
                            </m:e>
                            <m:sub>
                              <m:r>
                                <a:rPr lang="es-ES" sz="2800" b="1" i="1" smtClean="0">
                                  <a:solidFill>
                                    <a:schemeClr val="tx2"/>
                                  </a:solidFill>
                                  <a:latin typeface="Cambria Math"/>
                                </a:rPr>
                                <m:t>𝒊</m:t>
                              </m:r>
                            </m:sub>
                          </m:sSub>
                        </m:num>
                        <m:den>
                          <m:sSub>
                            <m:sSubPr>
                              <m:ctrlPr>
                                <a:rPr lang="es-ES" sz="2800" b="1" i="1" smtClean="0">
                                  <a:solidFill>
                                    <a:schemeClr val="tx2"/>
                                  </a:solidFill>
                                  <a:latin typeface="Cambria Math" panose="02040503050406030204" pitchFamily="18" charset="0"/>
                                </a:rPr>
                              </m:ctrlPr>
                            </m:sSubPr>
                            <m:e>
                              <m:r>
                                <a:rPr lang="es-ES" sz="2800" b="1" i="1" smtClean="0">
                                  <a:solidFill>
                                    <a:schemeClr val="tx2"/>
                                  </a:solidFill>
                                  <a:latin typeface="Cambria Math"/>
                                </a:rPr>
                                <m:t>𝒕</m:t>
                              </m:r>
                            </m:e>
                            <m:sub>
                              <m:r>
                                <a:rPr lang="es-ES" sz="2800" b="1" i="1" smtClean="0">
                                  <a:solidFill>
                                    <a:schemeClr val="tx2"/>
                                  </a:solidFill>
                                  <a:latin typeface="Cambria Math"/>
                                </a:rPr>
                                <m:t>𝒇</m:t>
                              </m:r>
                            </m:sub>
                          </m:sSub>
                          <m:r>
                            <a:rPr lang="es-ES" sz="2800" b="1" i="1" smtClean="0">
                              <a:solidFill>
                                <a:schemeClr val="tx2"/>
                              </a:solidFill>
                              <a:latin typeface="Cambria Math"/>
                            </a:rPr>
                            <m:t>−</m:t>
                          </m:r>
                          <m:sSub>
                            <m:sSubPr>
                              <m:ctrlPr>
                                <a:rPr lang="es-ES" sz="2800" b="1" i="1" smtClean="0">
                                  <a:solidFill>
                                    <a:schemeClr val="tx2"/>
                                  </a:solidFill>
                                  <a:latin typeface="Cambria Math" panose="02040503050406030204" pitchFamily="18" charset="0"/>
                                </a:rPr>
                              </m:ctrlPr>
                            </m:sSubPr>
                            <m:e>
                              <m:r>
                                <a:rPr lang="es-ES" sz="2800" b="1" i="1" smtClean="0">
                                  <a:solidFill>
                                    <a:schemeClr val="tx2"/>
                                  </a:solidFill>
                                  <a:latin typeface="Cambria Math"/>
                                </a:rPr>
                                <m:t>𝒕</m:t>
                              </m:r>
                            </m:e>
                            <m:sub>
                              <m:r>
                                <a:rPr lang="es-ES" sz="2800" b="1" i="1" smtClean="0">
                                  <a:solidFill>
                                    <a:schemeClr val="tx2"/>
                                  </a:solidFill>
                                  <a:latin typeface="Cambria Math"/>
                                </a:rPr>
                                <m:t>𝒊</m:t>
                              </m:r>
                            </m:sub>
                          </m:sSub>
                        </m:den>
                      </m:f>
                    </m:oMath>
                  </m:oMathPara>
                </a14:m>
                <a:endParaRPr lang="es-ES" b="1" dirty="0">
                  <a:solidFill>
                    <a:schemeClr val="tx2"/>
                  </a:solidFill>
                </a:endParaRPr>
              </a:p>
            </p:txBody>
          </p:sp>
        </mc:Choice>
        <mc:Fallback xmlns="">
          <p:sp>
            <p:nvSpPr>
              <p:cNvPr id="7" name="6 CuadroTexto"/>
              <p:cNvSpPr txBox="1">
                <a:spLocks noRot="1" noChangeAspect="1" noMove="1" noResize="1" noEditPoints="1" noAdjustHandles="1" noChangeArrowheads="1" noChangeShapeType="1" noTextEdit="1"/>
              </p:cNvSpPr>
              <p:nvPr/>
            </p:nvSpPr>
            <p:spPr>
              <a:xfrm>
                <a:off x="3633243" y="3789040"/>
                <a:ext cx="2088328" cy="982770"/>
              </a:xfrm>
              <a:prstGeom prst="rect">
                <a:avLst/>
              </a:prstGeom>
              <a:blipFill rotWithShape="1">
                <a:blip r:embed="rId4"/>
                <a:stretch>
                  <a:fillRect/>
                </a:stretch>
              </a:blipFill>
            </p:spPr>
            <p:txBody>
              <a:bodyPr/>
              <a:lstStyle/>
              <a:p>
                <a:r>
                  <a:rPr lang="es-ES">
                    <a:noFill/>
                  </a:rPr>
                  <a:t> </a:t>
                </a:r>
              </a:p>
            </p:txBody>
          </p:sp>
        </mc:Fallback>
      </mc:AlternateContent>
      <p:sp>
        <p:nvSpPr>
          <p:cNvPr id="8" name="7 CuadroTexto"/>
          <p:cNvSpPr txBox="1"/>
          <p:nvPr/>
        </p:nvSpPr>
        <p:spPr>
          <a:xfrm>
            <a:off x="2502443" y="4929121"/>
            <a:ext cx="4373369" cy="369332"/>
          </a:xfrm>
          <a:prstGeom prst="rect">
            <a:avLst/>
          </a:prstGeom>
          <a:noFill/>
        </p:spPr>
        <p:txBody>
          <a:bodyPr wrap="square" rtlCol="0">
            <a:spAutoFit/>
          </a:bodyPr>
          <a:lstStyle/>
          <a:p>
            <a:r>
              <a:rPr lang="es-ES" dirty="0" smtClean="0"/>
              <a:t>La unidad de la aceleración en el S.I. es m/s</a:t>
            </a:r>
            <a:r>
              <a:rPr lang="es-ES" baseline="30000" dirty="0" smtClean="0"/>
              <a:t>2</a:t>
            </a:r>
            <a:endParaRPr lang="es-ES" baseline="30000" dirty="0"/>
          </a:p>
        </p:txBody>
      </p:sp>
    </p:spTree>
    <p:extLst>
      <p:ext uri="{BB962C8B-B14F-4D97-AF65-F5344CB8AC3E}">
        <p14:creationId xmlns:p14="http://schemas.microsoft.com/office/powerpoint/2010/main" val="9437958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down)">
                                      <p:cBhvr>
                                        <p:cTn id="3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1 CuadroTexto"/>
              <p:cNvSpPr txBox="1"/>
              <p:nvPr/>
            </p:nvSpPr>
            <p:spPr>
              <a:xfrm>
                <a:off x="2915816" y="558181"/>
                <a:ext cx="2592288" cy="7825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s-ES" sz="4000" b="1" i="1" smtClean="0">
                              <a:solidFill>
                                <a:schemeClr val="tx2"/>
                              </a:solidFill>
                              <a:latin typeface="Cambria Math" panose="02040503050406030204" pitchFamily="18" charset="0"/>
                            </a:rPr>
                          </m:ctrlPr>
                        </m:accPr>
                        <m:e>
                          <m:r>
                            <a:rPr lang="es-ES" sz="4000" b="1" i="1" smtClean="0">
                              <a:solidFill>
                                <a:schemeClr val="tx2"/>
                              </a:solidFill>
                              <a:latin typeface="Cambria Math"/>
                            </a:rPr>
                            <m:t>𝑭</m:t>
                          </m:r>
                        </m:e>
                      </m:acc>
                      <m:r>
                        <a:rPr lang="es-ES" sz="4000" b="1" i="1" smtClean="0">
                          <a:solidFill>
                            <a:schemeClr val="tx2"/>
                          </a:solidFill>
                          <a:latin typeface="Cambria Math"/>
                        </a:rPr>
                        <m:t>=</m:t>
                      </m:r>
                      <m:r>
                        <a:rPr lang="es-ES" sz="4000" b="1" i="1" smtClean="0">
                          <a:solidFill>
                            <a:schemeClr val="tx2"/>
                          </a:solidFill>
                          <a:latin typeface="Cambria Math"/>
                        </a:rPr>
                        <m:t>𝒎</m:t>
                      </m:r>
                      <m:r>
                        <a:rPr lang="es-ES" sz="4000" b="1" i="1" smtClean="0">
                          <a:solidFill>
                            <a:schemeClr val="tx2"/>
                          </a:solidFill>
                          <a:latin typeface="Cambria Math"/>
                        </a:rPr>
                        <m:t>.</m:t>
                      </m:r>
                      <m:acc>
                        <m:accPr>
                          <m:chr m:val="⃗"/>
                          <m:ctrlPr>
                            <a:rPr lang="es-ES" sz="4000" b="1" i="1" smtClean="0">
                              <a:solidFill>
                                <a:schemeClr val="tx2"/>
                              </a:solidFill>
                              <a:latin typeface="Cambria Math" panose="02040503050406030204" pitchFamily="18" charset="0"/>
                            </a:rPr>
                          </m:ctrlPr>
                        </m:accPr>
                        <m:e>
                          <m:r>
                            <a:rPr lang="es-ES" sz="4000" b="1" i="1" smtClean="0">
                              <a:solidFill>
                                <a:schemeClr val="tx2"/>
                              </a:solidFill>
                              <a:latin typeface="Cambria Math"/>
                            </a:rPr>
                            <m:t>𝒂</m:t>
                          </m:r>
                        </m:e>
                      </m:acc>
                    </m:oMath>
                  </m:oMathPara>
                </a14:m>
                <a:endParaRPr lang="es-ES" sz="2800" b="1" dirty="0"/>
              </a:p>
            </p:txBody>
          </p:sp>
        </mc:Choice>
        <mc:Fallback xmlns="">
          <p:sp>
            <p:nvSpPr>
              <p:cNvPr id="2" name="1 CuadroTexto"/>
              <p:cNvSpPr txBox="1">
                <a:spLocks noRot="1" noChangeAspect="1" noMove="1" noResize="1" noEditPoints="1" noAdjustHandles="1" noChangeArrowheads="1" noChangeShapeType="1" noTextEdit="1"/>
              </p:cNvSpPr>
              <p:nvPr/>
            </p:nvSpPr>
            <p:spPr>
              <a:xfrm>
                <a:off x="2915816" y="558181"/>
                <a:ext cx="2592288" cy="782587"/>
              </a:xfrm>
              <a:prstGeom prst="rect">
                <a:avLst/>
              </a:prstGeom>
              <a:blipFill rotWithShape="1">
                <a:blip r:embed="rId2"/>
                <a:stretch>
                  <a:fillRect/>
                </a:stretch>
              </a:blipFill>
            </p:spPr>
            <p:txBody>
              <a:bodyPr/>
              <a:lstStyle/>
              <a:p>
                <a:r>
                  <a:rPr lang="es-ES">
                    <a:noFill/>
                  </a:rPr>
                  <a:t> </a:t>
                </a:r>
              </a:p>
            </p:txBody>
          </p:sp>
        </mc:Fallback>
      </mc:AlternateContent>
      <p:sp>
        <p:nvSpPr>
          <p:cNvPr id="5" name="4 Flecha abajo"/>
          <p:cNvSpPr/>
          <p:nvPr/>
        </p:nvSpPr>
        <p:spPr>
          <a:xfrm>
            <a:off x="4067944" y="1340768"/>
            <a:ext cx="432048" cy="1008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mc:AlternateContent xmlns:mc="http://schemas.openxmlformats.org/markup-compatibility/2006" xmlns:a14="http://schemas.microsoft.com/office/drawing/2010/main">
        <mc:Choice Requires="a14">
          <p:sp>
            <p:nvSpPr>
              <p:cNvPr id="6" name="5 CuadroTexto"/>
              <p:cNvSpPr txBox="1"/>
              <p:nvPr/>
            </p:nvSpPr>
            <p:spPr>
              <a:xfrm>
                <a:off x="3558032" y="2597180"/>
                <a:ext cx="1451871" cy="76309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es-ES" i="1" smtClean="0">
                              <a:latin typeface="Cambria Math" panose="02040503050406030204" pitchFamily="18" charset="0"/>
                            </a:rPr>
                          </m:ctrlPr>
                        </m:naryPr>
                        <m:sub/>
                        <m:sup/>
                        <m:e>
                          <m:acc>
                            <m:accPr>
                              <m:chr m:val="⃗"/>
                              <m:ctrlPr>
                                <a:rPr lang="es-ES" i="1" smtClean="0">
                                  <a:latin typeface="Cambria Math" panose="02040503050406030204" pitchFamily="18" charset="0"/>
                                </a:rPr>
                              </m:ctrlPr>
                            </m:accPr>
                            <m:e>
                              <m:r>
                                <a:rPr lang="es-ES" b="0" i="1" smtClean="0">
                                  <a:latin typeface="Cambria Math"/>
                                </a:rPr>
                                <m:t>𝐹</m:t>
                              </m:r>
                            </m:e>
                          </m:acc>
                          <m:r>
                            <a:rPr lang="es-ES" b="0" i="1" smtClean="0">
                              <a:latin typeface="Cambria Math"/>
                            </a:rPr>
                            <m:t>=</m:t>
                          </m:r>
                          <m:r>
                            <a:rPr lang="es-ES" b="0" i="1" smtClean="0">
                              <a:latin typeface="Cambria Math"/>
                            </a:rPr>
                            <m:t>𝑚</m:t>
                          </m:r>
                          <m:r>
                            <a:rPr lang="es-ES" b="0" i="1" smtClean="0">
                              <a:latin typeface="Cambria Math"/>
                            </a:rPr>
                            <m:t>.</m:t>
                          </m:r>
                          <m:acc>
                            <m:accPr>
                              <m:chr m:val="⃗"/>
                              <m:ctrlPr>
                                <a:rPr lang="es-ES" b="0" i="1" smtClean="0">
                                  <a:latin typeface="Cambria Math" panose="02040503050406030204" pitchFamily="18" charset="0"/>
                                </a:rPr>
                              </m:ctrlPr>
                            </m:accPr>
                            <m:e>
                              <m:r>
                                <a:rPr lang="es-ES" b="0" i="1" smtClean="0">
                                  <a:latin typeface="Cambria Math"/>
                                </a:rPr>
                                <m:t>𝑎</m:t>
                              </m:r>
                            </m:e>
                          </m:acc>
                        </m:e>
                      </m:nary>
                    </m:oMath>
                  </m:oMathPara>
                </a14:m>
                <a:endParaRPr lang="es-ES" dirty="0"/>
              </a:p>
            </p:txBody>
          </p:sp>
        </mc:Choice>
        <mc:Fallback xmlns="">
          <p:sp>
            <p:nvSpPr>
              <p:cNvPr id="6" name="5 CuadroTexto"/>
              <p:cNvSpPr txBox="1">
                <a:spLocks noRot="1" noChangeAspect="1" noMove="1" noResize="1" noEditPoints="1" noAdjustHandles="1" noChangeArrowheads="1" noChangeShapeType="1" noTextEdit="1"/>
              </p:cNvSpPr>
              <p:nvPr/>
            </p:nvSpPr>
            <p:spPr>
              <a:xfrm>
                <a:off x="3558032" y="2597180"/>
                <a:ext cx="1451871" cy="763094"/>
              </a:xfrm>
              <a:prstGeom prst="rect">
                <a:avLst/>
              </a:prstGeom>
              <a:blipFill rotWithShape="1">
                <a:blip r:embed="rId3"/>
                <a:stretch>
                  <a:fillRect/>
                </a:stretch>
              </a:blipFill>
            </p:spPr>
            <p:txBody>
              <a:bodyPr/>
              <a:lstStyle/>
              <a:p>
                <a:r>
                  <a:rPr lang="es-ES">
                    <a:noFill/>
                  </a:rPr>
                  <a:t> </a:t>
                </a:r>
              </a:p>
            </p:txBody>
          </p:sp>
        </mc:Fallback>
      </mc:AlternateContent>
      <p:cxnSp>
        <p:nvCxnSpPr>
          <p:cNvPr id="8" name="7 Conector recto de flecha"/>
          <p:cNvCxnSpPr/>
          <p:nvPr/>
        </p:nvCxnSpPr>
        <p:spPr>
          <a:xfrm flipH="1">
            <a:off x="3275856" y="3212976"/>
            <a:ext cx="936104"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8 CuadroTexto"/>
              <p:cNvSpPr txBox="1"/>
              <p:nvPr/>
            </p:nvSpPr>
            <p:spPr>
              <a:xfrm>
                <a:off x="2001314" y="4005064"/>
                <a:ext cx="1670586" cy="76309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es-ES" i="1" smtClean="0">
                              <a:latin typeface="Cambria Math" panose="02040503050406030204" pitchFamily="18" charset="0"/>
                            </a:rPr>
                          </m:ctrlPr>
                        </m:naryPr>
                        <m:sub/>
                        <m:sup/>
                        <m:e>
                          <m:acc>
                            <m:accPr>
                              <m:chr m:val="⃗"/>
                              <m:ctrlPr>
                                <a:rPr lang="es-ES" i="1" smtClean="0">
                                  <a:latin typeface="Cambria Math" panose="02040503050406030204" pitchFamily="18" charset="0"/>
                                </a:rPr>
                              </m:ctrlPr>
                            </m:accPr>
                            <m:e>
                              <m:sSub>
                                <m:sSubPr>
                                  <m:ctrlPr>
                                    <a:rPr lang="es-ES" i="1" smtClean="0">
                                      <a:latin typeface="Cambria Math" panose="02040503050406030204" pitchFamily="18" charset="0"/>
                                    </a:rPr>
                                  </m:ctrlPr>
                                </m:sSubPr>
                                <m:e>
                                  <m:r>
                                    <a:rPr lang="es-ES" b="0" i="1" smtClean="0">
                                      <a:latin typeface="Cambria Math"/>
                                    </a:rPr>
                                    <m:t>𝐹</m:t>
                                  </m:r>
                                </m:e>
                                <m:sub>
                                  <m:r>
                                    <a:rPr lang="es-ES" b="0" i="1" smtClean="0">
                                      <a:latin typeface="Cambria Math"/>
                                    </a:rPr>
                                    <m:t>𝑥</m:t>
                                  </m:r>
                                </m:sub>
                              </m:sSub>
                            </m:e>
                          </m:acc>
                          <m:r>
                            <a:rPr lang="es-ES" b="0" i="1" smtClean="0">
                              <a:latin typeface="Cambria Math"/>
                            </a:rPr>
                            <m:t>=</m:t>
                          </m:r>
                          <m:r>
                            <a:rPr lang="es-ES" b="0" i="1" smtClean="0">
                              <a:latin typeface="Cambria Math"/>
                            </a:rPr>
                            <m:t>𝑚</m:t>
                          </m:r>
                          <m:r>
                            <a:rPr lang="es-ES" b="0" i="1" smtClean="0">
                              <a:latin typeface="Cambria Math"/>
                            </a:rPr>
                            <m:t>.</m:t>
                          </m:r>
                          <m:acc>
                            <m:accPr>
                              <m:chr m:val="⃗"/>
                              <m:ctrlPr>
                                <a:rPr lang="es-ES" b="0" i="1" smtClean="0">
                                  <a:latin typeface="Cambria Math" panose="02040503050406030204" pitchFamily="18" charset="0"/>
                                </a:rPr>
                              </m:ctrlPr>
                            </m:accPr>
                            <m:e>
                              <m:sSub>
                                <m:sSubPr>
                                  <m:ctrlPr>
                                    <a:rPr lang="es-ES" b="0" i="1" smtClean="0">
                                      <a:latin typeface="Cambria Math" panose="02040503050406030204" pitchFamily="18" charset="0"/>
                                    </a:rPr>
                                  </m:ctrlPr>
                                </m:sSubPr>
                                <m:e>
                                  <m:r>
                                    <a:rPr lang="es-ES" b="0" i="1" smtClean="0">
                                      <a:latin typeface="Cambria Math"/>
                                    </a:rPr>
                                    <m:t>𝑎</m:t>
                                  </m:r>
                                </m:e>
                                <m:sub>
                                  <m:r>
                                    <a:rPr lang="es-ES" b="0" i="1" smtClean="0">
                                      <a:latin typeface="Cambria Math"/>
                                    </a:rPr>
                                    <m:t>𝑥</m:t>
                                  </m:r>
                                </m:sub>
                              </m:sSub>
                            </m:e>
                          </m:acc>
                        </m:e>
                      </m:nary>
                    </m:oMath>
                  </m:oMathPara>
                </a14:m>
                <a:endParaRPr lang="es-ES" dirty="0"/>
              </a:p>
            </p:txBody>
          </p:sp>
        </mc:Choice>
        <mc:Fallback xmlns="">
          <p:sp>
            <p:nvSpPr>
              <p:cNvPr id="9" name="8 CuadroTexto"/>
              <p:cNvSpPr txBox="1">
                <a:spLocks noRot="1" noChangeAspect="1" noMove="1" noResize="1" noEditPoints="1" noAdjustHandles="1" noChangeArrowheads="1" noChangeShapeType="1" noTextEdit="1"/>
              </p:cNvSpPr>
              <p:nvPr/>
            </p:nvSpPr>
            <p:spPr>
              <a:xfrm>
                <a:off x="2001314" y="4005064"/>
                <a:ext cx="1670586" cy="763094"/>
              </a:xfrm>
              <a:prstGeom prst="rect">
                <a:avLst/>
              </a:prstGeom>
              <a:blipFill rotWithShape="1">
                <a:blip r:embed="rId4"/>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0" name="9 CuadroTexto"/>
              <p:cNvSpPr txBox="1"/>
              <p:nvPr/>
            </p:nvSpPr>
            <p:spPr>
              <a:xfrm>
                <a:off x="5009903" y="4005064"/>
                <a:ext cx="1678216" cy="76309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es-ES" i="1" smtClean="0">
                              <a:latin typeface="Cambria Math" panose="02040503050406030204" pitchFamily="18" charset="0"/>
                            </a:rPr>
                          </m:ctrlPr>
                        </m:naryPr>
                        <m:sub/>
                        <m:sup/>
                        <m:e>
                          <m:acc>
                            <m:accPr>
                              <m:chr m:val="⃗"/>
                              <m:ctrlPr>
                                <a:rPr lang="es-ES" i="1" smtClean="0">
                                  <a:latin typeface="Cambria Math" panose="02040503050406030204" pitchFamily="18" charset="0"/>
                                </a:rPr>
                              </m:ctrlPr>
                            </m:accPr>
                            <m:e>
                              <m:sSub>
                                <m:sSubPr>
                                  <m:ctrlPr>
                                    <a:rPr lang="es-ES" i="1" smtClean="0">
                                      <a:latin typeface="Cambria Math" panose="02040503050406030204" pitchFamily="18" charset="0"/>
                                    </a:rPr>
                                  </m:ctrlPr>
                                </m:sSubPr>
                                <m:e>
                                  <m:r>
                                    <a:rPr lang="es-ES" b="0" i="1" smtClean="0">
                                      <a:latin typeface="Cambria Math"/>
                                    </a:rPr>
                                    <m:t>𝐹</m:t>
                                  </m:r>
                                </m:e>
                                <m:sub>
                                  <m:r>
                                    <a:rPr lang="es-ES" b="0" i="1" smtClean="0">
                                      <a:latin typeface="Cambria Math"/>
                                    </a:rPr>
                                    <m:t>𝑦</m:t>
                                  </m:r>
                                </m:sub>
                              </m:sSub>
                            </m:e>
                          </m:acc>
                          <m:r>
                            <a:rPr lang="es-ES" b="0" i="1" smtClean="0">
                              <a:latin typeface="Cambria Math"/>
                            </a:rPr>
                            <m:t>=</m:t>
                          </m:r>
                          <m:r>
                            <a:rPr lang="es-ES" b="0" i="1" smtClean="0">
                              <a:latin typeface="Cambria Math"/>
                            </a:rPr>
                            <m:t>𝑚</m:t>
                          </m:r>
                          <m:r>
                            <a:rPr lang="es-ES" b="0" i="1" smtClean="0">
                              <a:latin typeface="Cambria Math"/>
                            </a:rPr>
                            <m:t>.</m:t>
                          </m:r>
                          <m:acc>
                            <m:accPr>
                              <m:chr m:val="⃗"/>
                              <m:ctrlPr>
                                <a:rPr lang="es-ES" b="0" i="1" smtClean="0">
                                  <a:latin typeface="Cambria Math" panose="02040503050406030204" pitchFamily="18" charset="0"/>
                                </a:rPr>
                              </m:ctrlPr>
                            </m:accPr>
                            <m:e>
                              <m:sSub>
                                <m:sSubPr>
                                  <m:ctrlPr>
                                    <a:rPr lang="es-ES" b="0" i="1" smtClean="0">
                                      <a:latin typeface="Cambria Math" panose="02040503050406030204" pitchFamily="18" charset="0"/>
                                    </a:rPr>
                                  </m:ctrlPr>
                                </m:sSubPr>
                                <m:e>
                                  <m:r>
                                    <a:rPr lang="es-ES" b="0" i="1" smtClean="0">
                                      <a:latin typeface="Cambria Math"/>
                                    </a:rPr>
                                    <m:t>𝑎</m:t>
                                  </m:r>
                                </m:e>
                                <m:sub>
                                  <m:r>
                                    <a:rPr lang="es-ES" b="0" i="1" smtClean="0">
                                      <a:latin typeface="Cambria Math"/>
                                    </a:rPr>
                                    <m:t>𝑦</m:t>
                                  </m:r>
                                </m:sub>
                              </m:sSub>
                            </m:e>
                          </m:acc>
                        </m:e>
                      </m:nary>
                    </m:oMath>
                  </m:oMathPara>
                </a14:m>
                <a:endParaRPr lang="es-ES" dirty="0"/>
              </a:p>
            </p:txBody>
          </p:sp>
        </mc:Choice>
        <mc:Fallback xmlns="">
          <p:sp>
            <p:nvSpPr>
              <p:cNvPr id="10" name="9 CuadroTexto"/>
              <p:cNvSpPr txBox="1">
                <a:spLocks noRot="1" noChangeAspect="1" noMove="1" noResize="1" noEditPoints="1" noAdjustHandles="1" noChangeArrowheads="1" noChangeShapeType="1" noTextEdit="1"/>
              </p:cNvSpPr>
              <p:nvPr/>
            </p:nvSpPr>
            <p:spPr>
              <a:xfrm>
                <a:off x="5009903" y="4005064"/>
                <a:ext cx="1678216" cy="763094"/>
              </a:xfrm>
              <a:prstGeom prst="rect">
                <a:avLst/>
              </a:prstGeom>
              <a:blipFill rotWithShape="1">
                <a:blip r:embed="rId5"/>
                <a:stretch>
                  <a:fillRect/>
                </a:stretch>
              </a:blipFill>
            </p:spPr>
            <p:txBody>
              <a:bodyPr/>
              <a:lstStyle/>
              <a:p>
                <a:r>
                  <a:rPr lang="es-ES">
                    <a:noFill/>
                  </a:rPr>
                  <a:t> </a:t>
                </a:r>
              </a:p>
            </p:txBody>
          </p:sp>
        </mc:Fallback>
      </mc:AlternateContent>
      <p:cxnSp>
        <p:nvCxnSpPr>
          <p:cNvPr id="12" name="11 Conector recto de flecha"/>
          <p:cNvCxnSpPr/>
          <p:nvPr/>
        </p:nvCxnSpPr>
        <p:spPr>
          <a:xfrm>
            <a:off x="4613859" y="3212976"/>
            <a:ext cx="792088"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67372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ppt_x"/>
                                          </p:val>
                                        </p:tav>
                                        <p:tav tm="100000">
                                          <p:val>
                                            <p:strVal val="#ppt_x"/>
                                          </p:val>
                                        </p:tav>
                                      </p:tavLst>
                                    </p:anim>
                                    <p:anim calcmode="lin" valueType="num">
                                      <p:cBhvr additive="base">
                                        <p:cTn id="3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down)">
                                      <p:cBhvr>
                                        <p:cTn id="4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p:bldP spid="9"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827584" y="652046"/>
            <a:ext cx="3744416" cy="646331"/>
          </a:xfrm>
          <a:prstGeom prst="rect">
            <a:avLst/>
          </a:prstGeom>
          <a:noFill/>
        </p:spPr>
        <p:txBody>
          <a:bodyPr wrap="square" rtlCol="0">
            <a:spAutoFit/>
          </a:bodyPr>
          <a:lstStyle/>
          <a:p>
            <a:r>
              <a:rPr lang="es-ES" sz="3600" dirty="0" smtClean="0"/>
              <a:t>EJEMPLOS</a:t>
            </a:r>
            <a:endParaRPr lang="es-ES" sz="36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030412"/>
            <a:ext cx="3856358" cy="1383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5" y="1527984"/>
            <a:ext cx="3396107" cy="1886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824" y="3645024"/>
            <a:ext cx="3736999" cy="2714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02539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wipe(down)">
                                      <p:cBhvr>
                                        <p:cTn id="13" dur="500"/>
                                        <p:tgtEl>
                                          <p:spTgt spid="102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027"/>
                                        </p:tgtEl>
                                        <p:attrNameLst>
                                          <p:attrName>style.visibility</p:attrName>
                                        </p:attrNameLst>
                                      </p:cBhvr>
                                      <p:to>
                                        <p:strVal val="visible"/>
                                      </p:to>
                                    </p:set>
                                    <p:animEffect transition="in" filter="wipe(down)">
                                      <p:cBhvr>
                                        <p:cTn id="18" dur="500"/>
                                        <p:tgtEl>
                                          <p:spTgt spid="102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028"/>
                                        </p:tgtEl>
                                        <p:attrNameLst>
                                          <p:attrName>style.visibility</p:attrName>
                                        </p:attrNameLst>
                                      </p:cBhvr>
                                      <p:to>
                                        <p:strVal val="visible"/>
                                      </p:to>
                                    </p:set>
                                    <p:animEffect transition="in" filter="wipe(down)">
                                      <p:cBhvr>
                                        <p:cTn id="23"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4595" y="1686410"/>
            <a:ext cx="3508425" cy="246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827584" y="652046"/>
            <a:ext cx="3744416" cy="646331"/>
          </a:xfrm>
          <a:prstGeom prst="rect">
            <a:avLst/>
          </a:prstGeom>
          <a:noFill/>
        </p:spPr>
        <p:txBody>
          <a:bodyPr wrap="square" rtlCol="0">
            <a:spAutoFit/>
          </a:bodyPr>
          <a:lstStyle/>
          <a:p>
            <a:r>
              <a:rPr lang="es-ES" sz="3600" dirty="0" smtClean="0"/>
              <a:t>EJEMPLOS</a:t>
            </a:r>
            <a:endParaRPr lang="es-ES" sz="36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700808"/>
            <a:ext cx="3508425" cy="246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7 Conector recto de flecha"/>
          <p:cNvCxnSpPr/>
          <p:nvPr/>
        </p:nvCxnSpPr>
        <p:spPr>
          <a:xfrm>
            <a:off x="2365772" y="2780928"/>
            <a:ext cx="1754213" cy="0"/>
          </a:xfrm>
          <a:prstGeom prst="straightConnector1">
            <a:avLst/>
          </a:prstGeom>
          <a:ln w="38100">
            <a:tailEnd type="arrow"/>
          </a:ln>
        </p:spPr>
        <p:style>
          <a:lnRef idx="2">
            <a:schemeClr val="accent1"/>
          </a:lnRef>
          <a:fillRef idx="0">
            <a:schemeClr val="accent1"/>
          </a:fillRef>
          <a:effectRef idx="1">
            <a:schemeClr val="accent1"/>
          </a:effectRef>
          <a:fontRef idx="minor">
            <a:schemeClr val="tx1"/>
          </a:fontRef>
        </p:style>
      </p:cxnSp>
      <p:cxnSp>
        <p:nvCxnSpPr>
          <p:cNvPr id="9" name="8 Conector recto de flecha"/>
          <p:cNvCxnSpPr/>
          <p:nvPr/>
        </p:nvCxnSpPr>
        <p:spPr>
          <a:xfrm flipH="1">
            <a:off x="2320851" y="2780929"/>
            <a:ext cx="2" cy="864095"/>
          </a:xfrm>
          <a:prstGeom prst="straightConnector1">
            <a:avLst/>
          </a:prstGeom>
          <a:ln w="38100">
            <a:tailEnd type="arrow"/>
          </a:ln>
        </p:spPr>
        <p:style>
          <a:lnRef idx="1">
            <a:schemeClr val="accent6"/>
          </a:lnRef>
          <a:fillRef idx="0">
            <a:schemeClr val="accent6"/>
          </a:fillRef>
          <a:effectRef idx="0">
            <a:schemeClr val="accent6"/>
          </a:effectRef>
          <a:fontRef idx="minor">
            <a:schemeClr val="tx1"/>
          </a:fontRef>
        </p:style>
      </p:cxnSp>
      <p:cxnSp>
        <p:nvCxnSpPr>
          <p:cNvPr id="11" name="10 Conector recto de flecha"/>
          <p:cNvCxnSpPr/>
          <p:nvPr/>
        </p:nvCxnSpPr>
        <p:spPr>
          <a:xfrm flipH="1" flipV="1">
            <a:off x="2320853" y="1916834"/>
            <a:ext cx="2" cy="864095"/>
          </a:xfrm>
          <a:prstGeom prst="straightConnector1">
            <a:avLst/>
          </a:prstGeom>
          <a:ln w="38100">
            <a:tailEnd type="arrow"/>
          </a:ln>
        </p:spPr>
        <p:style>
          <a:lnRef idx="1">
            <a:schemeClr val="accent3"/>
          </a:lnRef>
          <a:fillRef idx="0">
            <a:schemeClr val="accent3"/>
          </a:fillRef>
          <a:effectRef idx="0">
            <a:schemeClr val="accent3"/>
          </a:effectRef>
          <a:fontRef idx="minor">
            <a:schemeClr val="tx1"/>
          </a:fontRef>
        </p:style>
      </p:cxnSp>
      <p:cxnSp>
        <p:nvCxnSpPr>
          <p:cNvPr id="12" name="11 Conector recto de flecha"/>
          <p:cNvCxnSpPr/>
          <p:nvPr/>
        </p:nvCxnSpPr>
        <p:spPr>
          <a:xfrm flipH="1">
            <a:off x="1691680" y="2779651"/>
            <a:ext cx="657840" cy="1278"/>
          </a:xfrm>
          <a:prstGeom prst="straightConnector1">
            <a:avLst/>
          </a:prstGeom>
          <a:ln w="38100">
            <a:tailEnd type="arrow"/>
          </a:ln>
        </p:spPr>
        <p:style>
          <a:lnRef idx="2">
            <a:schemeClr val="accent4"/>
          </a:lnRef>
          <a:fillRef idx="0">
            <a:schemeClr val="accent4"/>
          </a:fillRef>
          <a:effectRef idx="1">
            <a:schemeClr val="accent4"/>
          </a:effectRef>
          <a:fontRef idx="minor">
            <a:schemeClr val="tx1"/>
          </a:fontRef>
        </p:style>
      </p:cxnSp>
      <p:cxnSp>
        <p:nvCxnSpPr>
          <p:cNvPr id="14" name="13 Conector recto de flecha"/>
          <p:cNvCxnSpPr/>
          <p:nvPr/>
        </p:nvCxnSpPr>
        <p:spPr>
          <a:xfrm flipH="1">
            <a:off x="6327798" y="2753933"/>
            <a:ext cx="2" cy="864095"/>
          </a:xfrm>
          <a:prstGeom prst="straightConnector1">
            <a:avLst/>
          </a:prstGeom>
          <a:ln w="38100">
            <a:tailEnd type="arrow"/>
          </a:ln>
        </p:spPr>
        <p:style>
          <a:lnRef idx="1">
            <a:schemeClr val="accent6"/>
          </a:lnRef>
          <a:fillRef idx="0">
            <a:schemeClr val="accent6"/>
          </a:fillRef>
          <a:effectRef idx="0">
            <a:schemeClr val="accent6"/>
          </a:effectRef>
          <a:fontRef idx="minor">
            <a:schemeClr val="tx1"/>
          </a:fontRef>
        </p:style>
      </p:cxnSp>
      <p:cxnSp>
        <p:nvCxnSpPr>
          <p:cNvPr id="15" name="14 Conector recto de flecha"/>
          <p:cNvCxnSpPr/>
          <p:nvPr/>
        </p:nvCxnSpPr>
        <p:spPr>
          <a:xfrm flipH="1" flipV="1">
            <a:off x="6325632" y="2338081"/>
            <a:ext cx="2164" cy="415854"/>
          </a:xfrm>
          <a:prstGeom prst="straightConnector1">
            <a:avLst/>
          </a:prstGeom>
          <a:ln w="38100">
            <a:tailEnd type="arrow"/>
          </a:ln>
        </p:spPr>
        <p:style>
          <a:lnRef idx="1">
            <a:schemeClr val="accent3"/>
          </a:lnRef>
          <a:fillRef idx="0">
            <a:schemeClr val="accent3"/>
          </a:fillRef>
          <a:effectRef idx="0">
            <a:schemeClr val="accent3"/>
          </a:effectRef>
          <a:fontRef idx="minor">
            <a:schemeClr val="tx1"/>
          </a:fontRef>
        </p:style>
      </p:cxnSp>
      <p:cxnSp>
        <p:nvCxnSpPr>
          <p:cNvPr id="18" name="17 Conector recto de flecha"/>
          <p:cNvCxnSpPr/>
          <p:nvPr/>
        </p:nvCxnSpPr>
        <p:spPr>
          <a:xfrm flipV="1">
            <a:off x="6327796" y="2071575"/>
            <a:ext cx="1555688" cy="682359"/>
          </a:xfrm>
          <a:prstGeom prst="straightConnector1">
            <a:avLst/>
          </a:prstGeom>
          <a:ln w="38100">
            <a:tailEnd type="arrow"/>
          </a:ln>
        </p:spPr>
        <p:style>
          <a:lnRef idx="2">
            <a:schemeClr val="accent1"/>
          </a:lnRef>
          <a:fillRef idx="0">
            <a:schemeClr val="accent1"/>
          </a:fillRef>
          <a:effectRef idx="1">
            <a:schemeClr val="accent1"/>
          </a:effectRef>
          <a:fontRef idx="minor">
            <a:schemeClr val="tx1"/>
          </a:fontRef>
        </p:style>
      </p:cxnSp>
      <p:cxnSp>
        <p:nvCxnSpPr>
          <p:cNvPr id="16" name="15 Conector recto"/>
          <p:cNvCxnSpPr/>
          <p:nvPr/>
        </p:nvCxnSpPr>
        <p:spPr>
          <a:xfrm>
            <a:off x="6340136" y="2071575"/>
            <a:ext cx="1592576" cy="0"/>
          </a:xfrm>
          <a:prstGeom prst="line">
            <a:avLst/>
          </a:prstGeom>
          <a:ln>
            <a:prstDash val="dash"/>
          </a:ln>
        </p:spPr>
        <p:style>
          <a:lnRef idx="2">
            <a:schemeClr val="dk1"/>
          </a:lnRef>
          <a:fillRef idx="0">
            <a:schemeClr val="dk1"/>
          </a:fillRef>
          <a:effectRef idx="1">
            <a:schemeClr val="dk1"/>
          </a:effectRef>
          <a:fontRef idx="minor">
            <a:schemeClr val="tx1"/>
          </a:fontRef>
        </p:style>
      </p:cxnSp>
      <p:cxnSp>
        <p:nvCxnSpPr>
          <p:cNvPr id="24" name="23 Conector recto"/>
          <p:cNvCxnSpPr/>
          <p:nvPr/>
        </p:nvCxnSpPr>
        <p:spPr>
          <a:xfrm flipH="1" flipV="1">
            <a:off x="7883484" y="1922228"/>
            <a:ext cx="884" cy="831706"/>
          </a:xfrm>
          <a:prstGeom prst="line">
            <a:avLst/>
          </a:prstGeom>
          <a:ln>
            <a:prstDash val="dash"/>
          </a:ln>
        </p:spPr>
        <p:style>
          <a:lnRef idx="2">
            <a:schemeClr val="dk1"/>
          </a:lnRef>
          <a:fillRef idx="0">
            <a:schemeClr val="dk1"/>
          </a:fillRef>
          <a:effectRef idx="1">
            <a:schemeClr val="dk1"/>
          </a:effectRef>
          <a:fontRef idx="minor">
            <a:schemeClr val="tx1"/>
          </a:fontRef>
        </p:style>
      </p:cxnSp>
      <p:cxnSp>
        <p:nvCxnSpPr>
          <p:cNvPr id="27" name="26 Conector recto de flecha"/>
          <p:cNvCxnSpPr/>
          <p:nvPr/>
        </p:nvCxnSpPr>
        <p:spPr>
          <a:xfrm flipV="1">
            <a:off x="6340136" y="2753933"/>
            <a:ext cx="1580236" cy="1"/>
          </a:xfrm>
          <a:prstGeom prst="straightConnector1">
            <a:avLst/>
          </a:prstGeom>
          <a:ln w="38100">
            <a:tailEnd type="arrow"/>
          </a:ln>
        </p:spPr>
        <p:style>
          <a:lnRef idx="2">
            <a:schemeClr val="accent1"/>
          </a:lnRef>
          <a:fillRef idx="0">
            <a:schemeClr val="accent1"/>
          </a:fillRef>
          <a:effectRef idx="1">
            <a:schemeClr val="accent1"/>
          </a:effectRef>
          <a:fontRef idx="minor">
            <a:schemeClr val="tx1"/>
          </a:fontRef>
        </p:style>
      </p:cxnSp>
      <p:cxnSp>
        <p:nvCxnSpPr>
          <p:cNvPr id="29" name="28 Conector recto de flecha"/>
          <p:cNvCxnSpPr/>
          <p:nvPr/>
        </p:nvCxnSpPr>
        <p:spPr>
          <a:xfrm flipV="1">
            <a:off x="6325632" y="2071574"/>
            <a:ext cx="23175" cy="667432"/>
          </a:xfrm>
          <a:prstGeom prst="straightConnector1">
            <a:avLst/>
          </a:prstGeom>
          <a:ln w="38100">
            <a:tailEnd type="arrow"/>
          </a:ln>
        </p:spPr>
        <p:style>
          <a:lnRef idx="2">
            <a:schemeClr val="accent1"/>
          </a:lnRef>
          <a:fillRef idx="0">
            <a:schemeClr val="accent1"/>
          </a:fillRef>
          <a:effectRef idx="1">
            <a:schemeClr val="accent1"/>
          </a:effectRef>
          <a:fontRef idx="minor">
            <a:schemeClr val="tx1"/>
          </a:fontRef>
        </p:style>
      </p:cxnSp>
      <p:cxnSp>
        <p:nvCxnSpPr>
          <p:cNvPr id="57" name="56 Conector recto de flecha"/>
          <p:cNvCxnSpPr/>
          <p:nvPr/>
        </p:nvCxnSpPr>
        <p:spPr>
          <a:xfrm flipH="1">
            <a:off x="5667792" y="2750280"/>
            <a:ext cx="657840" cy="1278"/>
          </a:xfrm>
          <a:prstGeom prst="straightConnector1">
            <a:avLst/>
          </a:prstGeom>
          <a:ln w="38100">
            <a:tailEnd type="arrow"/>
          </a:ln>
        </p:spPr>
        <p:style>
          <a:lnRef idx="2">
            <a:schemeClr val="accent4"/>
          </a:lnRef>
          <a:fillRef idx="0">
            <a:schemeClr val="accent4"/>
          </a:fillRef>
          <a:effectRef idx="1">
            <a:schemeClr val="accent4"/>
          </a:effectRef>
          <a:fontRef idx="minor">
            <a:schemeClr val="tx1"/>
          </a:fontRef>
        </p:style>
      </p:cxnSp>
      <mc:AlternateContent xmlns:mc="http://schemas.openxmlformats.org/markup-compatibility/2006" xmlns:a14="http://schemas.microsoft.com/office/drawing/2010/main">
        <mc:Choice Requires="a14">
          <p:sp>
            <p:nvSpPr>
              <p:cNvPr id="2073" name="2072 CuadroTexto"/>
              <p:cNvSpPr txBox="1"/>
              <p:nvPr/>
            </p:nvSpPr>
            <p:spPr>
              <a:xfrm>
                <a:off x="3419872" y="2106824"/>
                <a:ext cx="543086" cy="57547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s-ES" sz="2800" i="1" smtClean="0">
                              <a:latin typeface="Cambria Math" panose="02040503050406030204" pitchFamily="18" charset="0"/>
                            </a:rPr>
                          </m:ctrlPr>
                        </m:accPr>
                        <m:e>
                          <m:r>
                            <a:rPr lang="es-ES" sz="2800" b="0" i="1" smtClean="0">
                              <a:latin typeface="Cambria Math"/>
                            </a:rPr>
                            <m:t>𝐹</m:t>
                          </m:r>
                        </m:e>
                      </m:acc>
                    </m:oMath>
                  </m:oMathPara>
                </a14:m>
                <a:endParaRPr lang="es-ES" dirty="0"/>
              </a:p>
            </p:txBody>
          </p:sp>
        </mc:Choice>
        <mc:Fallback xmlns="">
          <p:sp>
            <p:nvSpPr>
              <p:cNvPr id="2073" name="2072 CuadroTexto"/>
              <p:cNvSpPr txBox="1">
                <a:spLocks noRot="1" noChangeAspect="1" noMove="1" noResize="1" noEditPoints="1" noAdjustHandles="1" noChangeArrowheads="1" noChangeShapeType="1" noTextEdit="1"/>
              </p:cNvSpPr>
              <p:nvPr/>
            </p:nvSpPr>
            <p:spPr>
              <a:xfrm>
                <a:off x="3419872" y="2106824"/>
                <a:ext cx="543086" cy="575479"/>
              </a:xfrm>
              <a:prstGeom prst="rect">
                <a:avLst/>
              </a:prstGeom>
              <a:blipFill rotWithShape="1">
                <a:blip r:embed="rId3"/>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074" name="2073 CuadroTexto"/>
              <p:cNvSpPr txBox="1"/>
              <p:nvPr/>
            </p:nvSpPr>
            <p:spPr>
              <a:xfrm>
                <a:off x="1806823" y="1870109"/>
                <a:ext cx="427553" cy="4029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r>
                            <a:rPr lang="es-ES" b="0" i="1" smtClean="0">
                              <a:latin typeface="Cambria Math"/>
                            </a:rPr>
                            <m:t>𝑁</m:t>
                          </m:r>
                        </m:e>
                      </m:acc>
                    </m:oMath>
                  </m:oMathPara>
                </a14:m>
                <a:endParaRPr lang="es-ES" dirty="0"/>
              </a:p>
            </p:txBody>
          </p:sp>
        </mc:Choice>
        <mc:Fallback xmlns="">
          <p:sp>
            <p:nvSpPr>
              <p:cNvPr id="2074" name="2073 CuadroTexto"/>
              <p:cNvSpPr txBox="1">
                <a:spLocks noRot="1" noChangeAspect="1" noMove="1" noResize="1" noEditPoints="1" noAdjustHandles="1" noChangeArrowheads="1" noChangeShapeType="1" noTextEdit="1"/>
              </p:cNvSpPr>
              <p:nvPr/>
            </p:nvSpPr>
            <p:spPr>
              <a:xfrm>
                <a:off x="1806823" y="1870109"/>
                <a:ext cx="427553" cy="402931"/>
              </a:xfrm>
              <a:prstGeom prst="rect">
                <a:avLst/>
              </a:prstGeom>
              <a:blipFill rotWithShape="1">
                <a:blip r:embed="rId4"/>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075" name="2074 CuadroTexto"/>
              <p:cNvSpPr txBox="1"/>
              <p:nvPr/>
            </p:nvSpPr>
            <p:spPr>
              <a:xfrm>
                <a:off x="2458309" y="3443558"/>
                <a:ext cx="401905" cy="4029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r>
                            <a:rPr lang="es-ES" b="0" i="1" smtClean="0">
                              <a:latin typeface="Cambria Math"/>
                            </a:rPr>
                            <m:t>𝑃</m:t>
                          </m:r>
                        </m:e>
                      </m:acc>
                    </m:oMath>
                  </m:oMathPara>
                </a14:m>
                <a:endParaRPr lang="es-ES" dirty="0"/>
              </a:p>
            </p:txBody>
          </p:sp>
        </mc:Choice>
        <mc:Fallback xmlns="">
          <p:sp>
            <p:nvSpPr>
              <p:cNvPr id="2075" name="2074 CuadroTexto"/>
              <p:cNvSpPr txBox="1">
                <a:spLocks noRot="1" noChangeAspect="1" noMove="1" noResize="1" noEditPoints="1" noAdjustHandles="1" noChangeArrowheads="1" noChangeShapeType="1" noTextEdit="1"/>
              </p:cNvSpPr>
              <p:nvPr/>
            </p:nvSpPr>
            <p:spPr>
              <a:xfrm>
                <a:off x="2458309" y="3443558"/>
                <a:ext cx="401905" cy="402931"/>
              </a:xfrm>
              <a:prstGeom prst="rect">
                <a:avLst/>
              </a:prstGeom>
              <a:blipFill rotWithShape="1">
                <a:blip r:embed="rId5"/>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076" name="2075 CuadroTexto"/>
              <p:cNvSpPr txBox="1"/>
              <p:nvPr/>
            </p:nvSpPr>
            <p:spPr>
              <a:xfrm>
                <a:off x="1043608" y="2271357"/>
                <a:ext cx="386965" cy="4109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r>
                            <a:rPr lang="es-ES" b="0" i="1" smtClean="0">
                              <a:latin typeface="Cambria Math"/>
                            </a:rPr>
                            <m:t>𝑓</m:t>
                          </m:r>
                        </m:e>
                      </m:acc>
                    </m:oMath>
                  </m:oMathPara>
                </a14:m>
                <a:endParaRPr lang="es-ES" dirty="0"/>
              </a:p>
            </p:txBody>
          </p:sp>
        </mc:Choice>
        <mc:Fallback xmlns="">
          <p:sp>
            <p:nvSpPr>
              <p:cNvPr id="2076" name="2075 CuadroTexto"/>
              <p:cNvSpPr txBox="1">
                <a:spLocks noRot="1" noChangeAspect="1" noMove="1" noResize="1" noEditPoints="1" noAdjustHandles="1" noChangeArrowheads="1" noChangeShapeType="1" noTextEdit="1"/>
              </p:cNvSpPr>
              <p:nvPr/>
            </p:nvSpPr>
            <p:spPr>
              <a:xfrm>
                <a:off x="1043608" y="2271357"/>
                <a:ext cx="386965" cy="410946"/>
              </a:xfrm>
              <a:prstGeom prst="rect">
                <a:avLst/>
              </a:prstGeom>
              <a:blipFill rotWithShape="1">
                <a:blip r:embed="rId6"/>
                <a:stretch>
                  <a:fillRect t="-20896" r="-32813" b="-13433"/>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73" name="72 CuadroTexto"/>
              <p:cNvSpPr txBox="1"/>
              <p:nvPr/>
            </p:nvSpPr>
            <p:spPr>
              <a:xfrm>
                <a:off x="7389626" y="1346749"/>
                <a:ext cx="543086" cy="57547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s-ES" sz="2800" i="1" smtClean="0">
                              <a:latin typeface="Cambria Math" panose="02040503050406030204" pitchFamily="18" charset="0"/>
                            </a:rPr>
                          </m:ctrlPr>
                        </m:accPr>
                        <m:e>
                          <m:r>
                            <a:rPr lang="es-ES" sz="2800" b="0" i="1" smtClean="0">
                              <a:latin typeface="Cambria Math"/>
                            </a:rPr>
                            <m:t>𝐹</m:t>
                          </m:r>
                        </m:e>
                      </m:acc>
                    </m:oMath>
                  </m:oMathPara>
                </a14:m>
                <a:endParaRPr lang="es-ES" dirty="0"/>
              </a:p>
            </p:txBody>
          </p:sp>
        </mc:Choice>
        <mc:Fallback xmlns="">
          <p:sp>
            <p:nvSpPr>
              <p:cNvPr id="73" name="72 CuadroTexto"/>
              <p:cNvSpPr txBox="1">
                <a:spLocks noRot="1" noChangeAspect="1" noMove="1" noResize="1" noEditPoints="1" noAdjustHandles="1" noChangeArrowheads="1" noChangeShapeType="1" noTextEdit="1"/>
              </p:cNvSpPr>
              <p:nvPr/>
            </p:nvSpPr>
            <p:spPr>
              <a:xfrm>
                <a:off x="7389626" y="1346749"/>
                <a:ext cx="543086" cy="575479"/>
              </a:xfrm>
              <a:prstGeom prst="rect">
                <a:avLst/>
              </a:prstGeom>
              <a:blipFill rotWithShape="1">
                <a:blip r:embed="rId7"/>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74" name="73 CuadroTexto"/>
              <p:cNvSpPr txBox="1"/>
              <p:nvPr/>
            </p:nvSpPr>
            <p:spPr>
              <a:xfrm>
                <a:off x="6444208" y="3249724"/>
                <a:ext cx="401905" cy="4029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r>
                            <a:rPr lang="es-ES" b="0" i="1" smtClean="0">
                              <a:latin typeface="Cambria Math"/>
                            </a:rPr>
                            <m:t>𝑃</m:t>
                          </m:r>
                        </m:e>
                      </m:acc>
                    </m:oMath>
                  </m:oMathPara>
                </a14:m>
                <a:endParaRPr lang="es-ES" dirty="0"/>
              </a:p>
            </p:txBody>
          </p:sp>
        </mc:Choice>
        <mc:Fallback xmlns="">
          <p:sp>
            <p:nvSpPr>
              <p:cNvPr id="74" name="73 CuadroTexto"/>
              <p:cNvSpPr txBox="1">
                <a:spLocks noRot="1" noChangeAspect="1" noMove="1" noResize="1" noEditPoints="1" noAdjustHandles="1" noChangeArrowheads="1" noChangeShapeType="1" noTextEdit="1"/>
              </p:cNvSpPr>
              <p:nvPr/>
            </p:nvSpPr>
            <p:spPr>
              <a:xfrm>
                <a:off x="6444208" y="3249724"/>
                <a:ext cx="401905" cy="402931"/>
              </a:xfrm>
              <a:prstGeom prst="rect">
                <a:avLst/>
              </a:prstGeom>
              <a:blipFill rotWithShape="1">
                <a:blip r:embed="rId8"/>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75" name="74 CuadroTexto"/>
              <p:cNvSpPr txBox="1"/>
              <p:nvPr/>
            </p:nvSpPr>
            <p:spPr>
              <a:xfrm>
                <a:off x="5812646" y="2271357"/>
                <a:ext cx="427553" cy="4029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r>
                            <a:rPr lang="es-ES" b="0" i="1" smtClean="0">
                              <a:latin typeface="Cambria Math"/>
                            </a:rPr>
                            <m:t>𝑁</m:t>
                          </m:r>
                        </m:e>
                      </m:acc>
                    </m:oMath>
                  </m:oMathPara>
                </a14:m>
                <a:endParaRPr lang="es-ES" dirty="0"/>
              </a:p>
            </p:txBody>
          </p:sp>
        </mc:Choice>
        <mc:Fallback xmlns="">
          <p:sp>
            <p:nvSpPr>
              <p:cNvPr id="75" name="74 CuadroTexto"/>
              <p:cNvSpPr txBox="1">
                <a:spLocks noRot="1" noChangeAspect="1" noMove="1" noResize="1" noEditPoints="1" noAdjustHandles="1" noChangeArrowheads="1" noChangeShapeType="1" noTextEdit="1"/>
              </p:cNvSpPr>
              <p:nvPr/>
            </p:nvSpPr>
            <p:spPr>
              <a:xfrm>
                <a:off x="5812646" y="2271357"/>
                <a:ext cx="427553" cy="402931"/>
              </a:xfrm>
              <a:prstGeom prst="rect">
                <a:avLst/>
              </a:prstGeom>
              <a:blipFill rotWithShape="1">
                <a:blip r:embed="rId9"/>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76" name="75 CuadroTexto"/>
              <p:cNvSpPr txBox="1"/>
              <p:nvPr/>
            </p:nvSpPr>
            <p:spPr>
              <a:xfrm>
                <a:off x="5478793" y="2263342"/>
                <a:ext cx="386965" cy="4109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r>
                            <a:rPr lang="es-ES" b="0" i="1" smtClean="0">
                              <a:latin typeface="Cambria Math"/>
                            </a:rPr>
                            <m:t>𝑓</m:t>
                          </m:r>
                        </m:e>
                      </m:acc>
                    </m:oMath>
                  </m:oMathPara>
                </a14:m>
                <a:endParaRPr lang="es-ES" dirty="0"/>
              </a:p>
            </p:txBody>
          </p:sp>
        </mc:Choice>
        <mc:Fallback xmlns="">
          <p:sp>
            <p:nvSpPr>
              <p:cNvPr id="76" name="75 CuadroTexto"/>
              <p:cNvSpPr txBox="1">
                <a:spLocks noRot="1" noChangeAspect="1" noMove="1" noResize="1" noEditPoints="1" noAdjustHandles="1" noChangeArrowheads="1" noChangeShapeType="1" noTextEdit="1"/>
              </p:cNvSpPr>
              <p:nvPr/>
            </p:nvSpPr>
            <p:spPr>
              <a:xfrm>
                <a:off x="5478793" y="2263342"/>
                <a:ext cx="386965" cy="410946"/>
              </a:xfrm>
              <a:prstGeom prst="rect">
                <a:avLst/>
              </a:prstGeom>
              <a:blipFill rotWithShape="1">
                <a:blip r:embed="rId10"/>
                <a:stretch>
                  <a:fillRect t="-20588" r="-33333" b="-11765"/>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077" name="2076 CuadroTexto"/>
              <p:cNvSpPr txBox="1"/>
              <p:nvPr/>
            </p:nvSpPr>
            <p:spPr>
              <a:xfrm>
                <a:off x="7941096" y="2436201"/>
                <a:ext cx="463011" cy="4029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acc>
                            <m:accPr>
                              <m:chr m:val="⃗"/>
                              <m:ctrlPr>
                                <a:rPr lang="es-ES" i="1" smtClean="0">
                                  <a:latin typeface="Cambria Math" panose="02040503050406030204" pitchFamily="18" charset="0"/>
                                </a:rPr>
                              </m:ctrlPr>
                            </m:accPr>
                            <m:e>
                              <m:r>
                                <a:rPr lang="es-ES" b="0" i="1" smtClean="0">
                                  <a:latin typeface="Cambria Math"/>
                                </a:rPr>
                                <m:t>𝐹</m:t>
                              </m:r>
                            </m:e>
                          </m:acc>
                        </m:e>
                        <m:sub>
                          <m:r>
                            <a:rPr lang="es-ES" b="0" i="1" smtClean="0">
                              <a:latin typeface="Cambria Math"/>
                            </a:rPr>
                            <m:t>𝑥</m:t>
                          </m:r>
                        </m:sub>
                      </m:sSub>
                    </m:oMath>
                  </m:oMathPara>
                </a14:m>
                <a:endParaRPr lang="es-ES" dirty="0"/>
              </a:p>
            </p:txBody>
          </p:sp>
        </mc:Choice>
        <mc:Fallback xmlns="">
          <p:sp>
            <p:nvSpPr>
              <p:cNvPr id="2077" name="2076 CuadroTexto"/>
              <p:cNvSpPr txBox="1">
                <a:spLocks noRot="1" noChangeAspect="1" noMove="1" noResize="1" noEditPoints="1" noAdjustHandles="1" noChangeArrowheads="1" noChangeShapeType="1" noTextEdit="1"/>
              </p:cNvSpPr>
              <p:nvPr/>
            </p:nvSpPr>
            <p:spPr>
              <a:xfrm>
                <a:off x="7941096" y="2436201"/>
                <a:ext cx="463011" cy="402931"/>
              </a:xfrm>
              <a:prstGeom prst="rect">
                <a:avLst/>
              </a:prstGeom>
              <a:blipFill rotWithShape="1">
                <a:blip r:embed="rId11"/>
                <a:stretch>
                  <a:fillRect t="-21212" r="-26316"/>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078" name="2077 CuadroTexto"/>
              <p:cNvSpPr txBox="1"/>
              <p:nvPr/>
            </p:nvSpPr>
            <p:spPr>
              <a:xfrm>
                <a:off x="6460976" y="1832134"/>
                <a:ext cx="470642" cy="43120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acc>
                            <m:accPr>
                              <m:chr m:val="⃗"/>
                              <m:ctrlPr>
                                <a:rPr lang="es-ES" i="1" smtClean="0">
                                  <a:latin typeface="Cambria Math" panose="02040503050406030204" pitchFamily="18" charset="0"/>
                                </a:rPr>
                              </m:ctrlPr>
                            </m:accPr>
                            <m:e>
                              <m:r>
                                <a:rPr lang="es-ES" b="0" i="1" smtClean="0">
                                  <a:latin typeface="Cambria Math"/>
                                </a:rPr>
                                <m:t>𝐹</m:t>
                              </m:r>
                            </m:e>
                          </m:acc>
                        </m:e>
                        <m:sub>
                          <m:r>
                            <a:rPr lang="es-ES" b="0" i="1" smtClean="0">
                              <a:latin typeface="Cambria Math"/>
                            </a:rPr>
                            <m:t>𝑦</m:t>
                          </m:r>
                        </m:sub>
                      </m:sSub>
                    </m:oMath>
                  </m:oMathPara>
                </a14:m>
                <a:endParaRPr lang="es-ES" dirty="0"/>
              </a:p>
            </p:txBody>
          </p:sp>
        </mc:Choice>
        <mc:Fallback xmlns="">
          <p:sp>
            <p:nvSpPr>
              <p:cNvPr id="2078" name="2077 CuadroTexto"/>
              <p:cNvSpPr txBox="1">
                <a:spLocks noRot="1" noChangeAspect="1" noMove="1" noResize="1" noEditPoints="1" noAdjustHandles="1" noChangeArrowheads="1" noChangeShapeType="1" noTextEdit="1"/>
              </p:cNvSpPr>
              <p:nvPr/>
            </p:nvSpPr>
            <p:spPr>
              <a:xfrm>
                <a:off x="6460976" y="1832134"/>
                <a:ext cx="470642" cy="431208"/>
              </a:xfrm>
              <a:prstGeom prst="rect">
                <a:avLst/>
              </a:prstGeom>
              <a:blipFill rotWithShape="1">
                <a:blip r:embed="rId12"/>
                <a:stretch>
                  <a:fillRect t="-20000" r="-25974" b="-2857"/>
                </a:stretch>
              </a:blipFill>
            </p:spPr>
            <p:txBody>
              <a:bodyPr/>
              <a:lstStyle/>
              <a:p>
                <a:r>
                  <a:rPr lang="es-ES">
                    <a:noFill/>
                  </a:rPr>
                  <a:t> </a:t>
                </a:r>
              </a:p>
            </p:txBody>
          </p:sp>
        </mc:Fallback>
      </mc:AlternateContent>
    </p:spTree>
    <p:extLst>
      <p:ext uri="{BB962C8B-B14F-4D97-AF65-F5344CB8AC3E}">
        <p14:creationId xmlns:p14="http://schemas.microsoft.com/office/powerpoint/2010/main" val="4752354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circle(in)">
                                      <p:cBhvr>
                                        <p:cTn id="13" dur="2000"/>
                                        <p:tgtEl>
                                          <p:spTgt spid="205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073"/>
                                        </p:tgtEl>
                                        <p:attrNameLst>
                                          <p:attrName>style.visibility</p:attrName>
                                        </p:attrNameLst>
                                      </p:cBhvr>
                                      <p:to>
                                        <p:strVal val="visible"/>
                                      </p:to>
                                    </p:set>
                                    <p:animEffect transition="in" filter="wipe(down)">
                                      <p:cBhvr>
                                        <p:cTn id="23" dur="500"/>
                                        <p:tgtEl>
                                          <p:spTgt spid="2073"/>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ppt_x"/>
                                          </p:val>
                                        </p:tav>
                                        <p:tav tm="100000">
                                          <p:val>
                                            <p:strVal val="#ppt_x"/>
                                          </p:val>
                                        </p:tav>
                                      </p:tavLst>
                                    </p:anim>
                                    <p:anim calcmode="lin" valueType="num">
                                      <p:cBhvr additive="base">
                                        <p:cTn id="2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2075"/>
                                        </p:tgtEl>
                                        <p:attrNameLst>
                                          <p:attrName>style.visibility</p:attrName>
                                        </p:attrNameLst>
                                      </p:cBhvr>
                                      <p:to>
                                        <p:strVal val="visible"/>
                                      </p:to>
                                    </p:set>
                                    <p:anim calcmode="lin" valueType="num">
                                      <p:cBhvr additive="base">
                                        <p:cTn id="34" dur="500" fill="hold"/>
                                        <p:tgtEl>
                                          <p:spTgt spid="2075"/>
                                        </p:tgtEl>
                                        <p:attrNameLst>
                                          <p:attrName>ppt_x</p:attrName>
                                        </p:attrNameLst>
                                      </p:cBhvr>
                                      <p:tavLst>
                                        <p:tav tm="0">
                                          <p:val>
                                            <p:strVal val="#ppt_x"/>
                                          </p:val>
                                        </p:tav>
                                        <p:tav tm="100000">
                                          <p:val>
                                            <p:strVal val="#ppt_x"/>
                                          </p:val>
                                        </p:tav>
                                      </p:tavLst>
                                    </p:anim>
                                    <p:anim calcmode="lin" valueType="num">
                                      <p:cBhvr additive="base">
                                        <p:cTn id="35" dur="500" fill="hold"/>
                                        <p:tgtEl>
                                          <p:spTgt spid="2075"/>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down)">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2074"/>
                                        </p:tgtEl>
                                        <p:attrNameLst>
                                          <p:attrName>style.visibility</p:attrName>
                                        </p:attrNameLst>
                                      </p:cBhvr>
                                      <p:to>
                                        <p:strVal val="visible"/>
                                      </p:to>
                                    </p:set>
                                    <p:animEffect transition="in" filter="wipe(down)">
                                      <p:cBhvr>
                                        <p:cTn id="45" dur="500"/>
                                        <p:tgtEl>
                                          <p:spTgt spid="207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ipe(down)">
                                      <p:cBhvr>
                                        <p:cTn id="50" dur="5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2076"/>
                                        </p:tgtEl>
                                        <p:attrNameLst>
                                          <p:attrName>style.visibility</p:attrName>
                                        </p:attrNameLst>
                                      </p:cBhvr>
                                      <p:to>
                                        <p:strVal val="visible"/>
                                      </p:to>
                                    </p:set>
                                    <p:animEffect transition="in" filter="wipe(down)">
                                      <p:cBhvr>
                                        <p:cTn id="55" dur="500"/>
                                        <p:tgtEl>
                                          <p:spTgt spid="2076"/>
                                        </p:tgtEl>
                                      </p:cBhvr>
                                    </p:animEffect>
                                  </p:childTnLst>
                                </p:cTn>
                              </p:par>
                            </p:childTnLst>
                          </p:cTn>
                        </p:par>
                      </p:childTnLst>
                    </p:cTn>
                  </p:par>
                  <p:par>
                    <p:cTn id="56" fill="hold">
                      <p:stCondLst>
                        <p:cond delay="indefinite"/>
                      </p:stCondLst>
                      <p:childTnLst>
                        <p:par>
                          <p:cTn id="57" fill="hold">
                            <p:stCondLst>
                              <p:cond delay="0"/>
                            </p:stCondLst>
                            <p:childTnLst>
                              <p:par>
                                <p:cTn id="58" presetID="6" presetClass="entr" presetSubtype="16" fill="hold"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circle(in)">
                                      <p:cBhvr>
                                        <p:cTn id="60" dur="2000"/>
                                        <p:tgtEl>
                                          <p:spTgt spid="17"/>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nodeType="click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wipe(down)">
                                      <p:cBhvr>
                                        <p:cTn id="65" dur="500"/>
                                        <p:tgtEl>
                                          <p:spTgt spid="18"/>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73"/>
                                        </p:tgtEl>
                                        <p:attrNameLst>
                                          <p:attrName>style.visibility</p:attrName>
                                        </p:attrNameLst>
                                      </p:cBhvr>
                                      <p:to>
                                        <p:strVal val="visible"/>
                                      </p:to>
                                    </p:set>
                                    <p:animEffect transition="in" filter="wipe(down)">
                                      <p:cBhvr>
                                        <p:cTn id="70" dur="500"/>
                                        <p:tgtEl>
                                          <p:spTgt spid="73"/>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nodeType="click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wipe(down)">
                                      <p:cBhvr>
                                        <p:cTn id="75" dur="500"/>
                                        <p:tgtEl>
                                          <p:spTgt spid="24"/>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nodeType="clickEffect">
                                  <p:stCondLst>
                                    <p:cond delay="0"/>
                                  </p:stCondLst>
                                  <p:childTnLst>
                                    <p:set>
                                      <p:cBhvr>
                                        <p:cTn id="79" dur="1" fill="hold">
                                          <p:stCondLst>
                                            <p:cond delay="0"/>
                                          </p:stCondLst>
                                        </p:cTn>
                                        <p:tgtEl>
                                          <p:spTgt spid="16"/>
                                        </p:tgtEl>
                                        <p:attrNameLst>
                                          <p:attrName>style.visibility</p:attrName>
                                        </p:attrNameLst>
                                      </p:cBhvr>
                                      <p:to>
                                        <p:strVal val="visible"/>
                                      </p:to>
                                    </p:set>
                                    <p:animEffect transition="in" filter="wipe(down)">
                                      <p:cBhvr>
                                        <p:cTn id="80" dur="500"/>
                                        <p:tgtEl>
                                          <p:spTgt spid="16"/>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nodeType="clickEffect">
                                  <p:stCondLst>
                                    <p:cond delay="0"/>
                                  </p:stCondLst>
                                  <p:childTnLst>
                                    <p:set>
                                      <p:cBhvr>
                                        <p:cTn id="84" dur="1" fill="hold">
                                          <p:stCondLst>
                                            <p:cond delay="0"/>
                                          </p:stCondLst>
                                        </p:cTn>
                                        <p:tgtEl>
                                          <p:spTgt spid="27"/>
                                        </p:tgtEl>
                                        <p:attrNameLst>
                                          <p:attrName>style.visibility</p:attrName>
                                        </p:attrNameLst>
                                      </p:cBhvr>
                                      <p:to>
                                        <p:strVal val="visible"/>
                                      </p:to>
                                    </p:set>
                                    <p:animEffect transition="in" filter="wipe(down)">
                                      <p:cBhvr>
                                        <p:cTn id="85" dur="500"/>
                                        <p:tgtEl>
                                          <p:spTgt spid="27"/>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4" fill="hold" grpId="0" nodeType="clickEffect">
                                  <p:stCondLst>
                                    <p:cond delay="0"/>
                                  </p:stCondLst>
                                  <p:childTnLst>
                                    <p:set>
                                      <p:cBhvr>
                                        <p:cTn id="89" dur="1" fill="hold">
                                          <p:stCondLst>
                                            <p:cond delay="0"/>
                                          </p:stCondLst>
                                        </p:cTn>
                                        <p:tgtEl>
                                          <p:spTgt spid="2077"/>
                                        </p:tgtEl>
                                        <p:attrNameLst>
                                          <p:attrName>style.visibility</p:attrName>
                                        </p:attrNameLst>
                                      </p:cBhvr>
                                      <p:to>
                                        <p:strVal val="visible"/>
                                      </p:to>
                                    </p:set>
                                    <p:animEffect transition="in" filter="wipe(down)">
                                      <p:cBhvr>
                                        <p:cTn id="90" dur="500"/>
                                        <p:tgtEl>
                                          <p:spTgt spid="2077"/>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4" fill="hold" nodeType="clickEffect">
                                  <p:stCondLst>
                                    <p:cond delay="0"/>
                                  </p:stCondLst>
                                  <p:childTnLst>
                                    <p:set>
                                      <p:cBhvr>
                                        <p:cTn id="94" dur="1" fill="hold">
                                          <p:stCondLst>
                                            <p:cond delay="0"/>
                                          </p:stCondLst>
                                        </p:cTn>
                                        <p:tgtEl>
                                          <p:spTgt spid="29"/>
                                        </p:tgtEl>
                                        <p:attrNameLst>
                                          <p:attrName>style.visibility</p:attrName>
                                        </p:attrNameLst>
                                      </p:cBhvr>
                                      <p:to>
                                        <p:strVal val="visible"/>
                                      </p:to>
                                    </p:set>
                                    <p:animEffect transition="in" filter="wipe(down)">
                                      <p:cBhvr>
                                        <p:cTn id="95" dur="500"/>
                                        <p:tgtEl>
                                          <p:spTgt spid="29"/>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4" fill="hold" grpId="0" nodeType="clickEffect">
                                  <p:stCondLst>
                                    <p:cond delay="0"/>
                                  </p:stCondLst>
                                  <p:childTnLst>
                                    <p:set>
                                      <p:cBhvr>
                                        <p:cTn id="99" dur="1" fill="hold">
                                          <p:stCondLst>
                                            <p:cond delay="0"/>
                                          </p:stCondLst>
                                        </p:cTn>
                                        <p:tgtEl>
                                          <p:spTgt spid="2078"/>
                                        </p:tgtEl>
                                        <p:attrNameLst>
                                          <p:attrName>style.visibility</p:attrName>
                                        </p:attrNameLst>
                                      </p:cBhvr>
                                      <p:to>
                                        <p:strVal val="visible"/>
                                      </p:to>
                                    </p:set>
                                    <p:animEffect transition="in" filter="wipe(down)">
                                      <p:cBhvr>
                                        <p:cTn id="100" dur="500"/>
                                        <p:tgtEl>
                                          <p:spTgt spid="2078"/>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4" fill="hold" nodeType="clickEffect">
                                  <p:stCondLst>
                                    <p:cond delay="0"/>
                                  </p:stCondLst>
                                  <p:childTnLst>
                                    <p:set>
                                      <p:cBhvr>
                                        <p:cTn id="104" dur="1" fill="hold">
                                          <p:stCondLst>
                                            <p:cond delay="0"/>
                                          </p:stCondLst>
                                        </p:cTn>
                                        <p:tgtEl>
                                          <p:spTgt spid="15"/>
                                        </p:tgtEl>
                                        <p:attrNameLst>
                                          <p:attrName>style.visibility</p:attrName>
                                        </p:attrNameLst>
                                      </p:cBhvr>
                                      <p:to>
                                        <p:strVal val="visible"/>
                                      </p:to>
                                    </p:set>
                                    <p:animEffect transition="in" filter="wipe(down)">
                                      <p:cBhvr>
                                        <p:cTn id="105" dur="500"/>
                                        <p:tgtEl>
                                          <p:spTgt spid="15"/>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4" fill="hold" grpId="0" nodeType="clickEffect">
                                  <p:stCondLst>
                                    <p:cond delay="0"/>
                                  </p:stCondLst>
                                  <p:childTnLst>
                                    <p:set>
                                      <p:cBhvr>
                                        <p:cTn id="109" dur="1" fill="hold">
                                          <p:stCondLst>
                                            <p:cond delay="0"/>
                                          </p:stCondLst>
                                        </p:cTn>
                                        <p:tgtEl>
                                          <p:spTgt spid="75"/>
                                        </p:tgtEl>
                                        <p:attrNameLst>
                                          <p:attrName>style.visibility</p:attrName>
                                        </p:attrNameLst>
                                      </p:cBhvr>
                                      <p:to>
                                        <p:strVal val="visible"/>
                                      </p:to>
                                    </p:set>
                                    <p:animEffect transition="in" filter="wipe(down)">
                                      <p:cBhvr>
                                        <p:cTn id="110" dur="500"/>
                                        <p:tgtEl>
                                          <p:spTgt spid="75"/>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4" fill="hold" nodeType="clickEffect">
                                  <p:stCondLst>
                                    <p:cond delay="0"/>
                                  </p:stCondLst>
                                  <p:childTnLst>
                                    <p:set>
                                      <p:cBhvr>
                                        <p:cTn id="114" dur="1" fill="hold">
                                          <p:stCondLst>
                                            <p:cond delay="0"/>
                                          </p:stCondLst>
                                        </p:cTn>
                                        <p:tgtEl>
                                          <p:spTgt spid="57"/>
                                        </p:tgtEl>
                                        <p:attrNameLst>
                                          <p:attrName>style.visibility</p:attrName>
                                        </p:attrNameLst>
                                      </p:cBhvr>
                                      <p:to>
                                        <p:strVal val="visible"/>
                                      </p:to>
                                    </p:set>
                                    <p:animEffect transition="in" filter="wipe(down)">
                                      <p:cBhvr>
                                        <p:cTn id="115" dur="500"/>
                                        <p:tgtEl>
                                          <p:spTgt spid="57"/>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4" fill="hold" grpId="0" nodeType="clickEffect">
                                  <p:stCondLst>
                                    <p:cond delay="0"/>
                                  </p:stCondLst>
                                  <p:childTnLst>
                                    <p:set>
                                      <p:cBhvr>
                                        <p:cTn id="119" dur="1" fill="hold">
                                          <p:stCondLst>
                                            <p:cond delay="0"/>
                                          </p:stCondLst>
                                        </p:cTn>
                                        <p:tgtEl>
                                          <p:spTgt spid="76"/>
                                        </p:tgtEl>
                                        <p:attrNameLst>
                                          <p:attrName>style.visibility</p:attrName>
                                        </p:attrNameLst>
                                      </p:cBhvr>
                                      <p:to>
                                        <p:strVal val="visible"/>
                                      </p:to>
                                    </p:set>
                                    <p:animEffect transition="in" filter="wipe(down)">
                                      <p:cBhvr>
                                        <p:cTn id="120" dur="500"/>
                                        <p:tgtEl>
                                          <p:spTgt spid="76"/>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4" fill="hold" nodeType="clickEffect">
                                  <p:stCondLst>
                                    <p:cond delay="0"/>
                                  </p:stCondLst>
                                  <p:childTnLst>
                                    <p:set>
                                      <p:cBhvr>
                                        <p:cTn id="124" dur="1" fill="hold">
                                          <p:stCondLst>
                                            <p:cond delay="0"/>
                                          </p:stCondLst>
                                        </p:cTn>
                                        <p:tgtEl>
                                          <p:spTgt spid="14"/>
                                        </p:tgtEl>
                                        <p:attrNameLst>
                                          <p:attrName>style.visibility</p:attrName>
                                        </p:attrNameLst>
                                      </p:cBhvr>
                                      <p:to>
                                        <p:strVal val="visible"/>
                                      </p:to>
                                    </p:set>
                                    <p:animEffect transition="in" filter="wipe(down)">
                                      <p:cBhvr>
                                        <p:cTn id="125" dur="500"/>
                                        <p:tgtEl>
                                          <p:spTgt spid="14"/>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4" fill="hold" grpId="0" nodeType="clickEffect">
                                  <p:stCondLst>
                                    <p:cond delay="0"/>
                                  </p:stCondLst>
                                  <p:childTnLst>
                                    <p:set>
                                      <p:cBhvr>
                                        <p:cTn id="129" dur="1" fill="hold">
                                          <p:stCondLst>
                                            <p:cond delay="0"/>
                                          </p:stCondLst>
                                        </p:cTn>
                                        <p:tgtEl>
                                          <p:spTgt spid="74"/>
                                        </p:tgtEl>
                                        <p:attrNameLst>
                                          <p:attrName>style.visibility</p:attrName>
                                        </p:attrNameLst>
                                      </p:cBhvr>
                                      <p:to>
                                        <p:strVal val="visible"/>
                                      </p:to>
                                    </p:set>
                                    <p:animEffect transition="in" filter="wipe(down)">
                                      <p:cBhvr>
                                        <p:cTn id="130"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73" grpId="0"/>
      <p:bldP spid="2074" grpId="0"/>
      <p:bldP spid="2075" grpId="0"/>
      <p:bldP spid="2076" grpId="0"/>
      <p:bldP spid="73" grpId="0"/>
      <p:bldP spid="74" grpId="0"/>
      <p:bldP spid="75" grpId="0"/>
      <p:bldP spid="76" grpId="0"/>
      <p:bldP spid="2077" grpId="0"/>
      <p:bldP spid="207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3" y="908720"/>
            <a:ext cx="5040560" cy="3941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2 Conector recto de flecha"/>
          <p:cNvCxnSpPr/>
          <p:nvPr/>
        </p:nvCxnSpPr>
        <p:spPr>
          <a:xfrm flipH="1">
            <a:off x="3462243" y="2276872"/>
            <a:ext cx="29639" cy="1757002"/>
          </a:xfrm>
          <a:prstGeom prst="straightConnector1">
            <a:avLst/>
          </a:prstGeom>
          <a:ln w="38100">
            <a:tailEnd type="arrow"/>
          </a:ln>
        </p:spPr>
        <p:style>
          <a:lnRef idx="1">
            <a:schemeClr val="accent6"/>
          </a:lnRef>
          <a:fillRef idx="0">
            <a:schemeClr val="accent6"/>
          </a:fillRef>
          <a:effectRef idx="0">
            <a:schemeClr val="accent6"/>
          </a:effectRef>
          <a:fontRef idx="minor">
            <a:schemeClr val="tx1"/>
          </a:fontRef>
        </p:style>
      </p:cxnSp>
      <p:cxnSp>
        <p:nvCxnSpPr>
          <p:cNvPr id="4" name="3 Conector recto"/>
          <p:cNvCxnSpPr/>
          <p:nvPr/>
        </p:nvCxnSpPr>
        <p:spPr>
          <a:xfrm flipV="1">
            <a:off x="3469280" y="2476226"/>
            <a:ext cx="936104" cy="1557647"/>
          </a:xfrm>
          <a:prstGeom prst="line">
            <a:avLst/>
          </a:prstGeom>
          <a:ln>
            <a:prstDash val="dash"/>
          </a:ln>
        </p:spPr>
        <p:style>
          <a:lnRef idx="2">
            <a:schemeClr val="dk1"/>
          </a:lnRef>
          <a:fillRef idx="0">
            <a:schemeClr val="dk1"/>
          </a:fillRef>
          <a:effectRef idx="1">
            <a:schemeClr val="dk1"/>
          </a:effectRef>
          <a:fontRef idx="minor">
            <a:schemeClr val="tx1"/>
          </a:fontRef>
        </p:style>
      </p:cxnSp>
      <p:cxnSp>
        <p:nvCxnSpPr>
          <p:cNvPr id="7" name="6 Conector recto"/>
          <p:cNvCxnSpPr/>
          <p:nvPr/>
        </p:nvCxnSpPr>
        <p:spPr>
          <a:xfrm flipH="1" flipV="1">
            <a:off x="2627784" y="3573016"/>
            <a:ext cx="834459" cy="460858"/>
          </a:xfrm>
          <a:prstGeom prst="line">
            <a:avLst/>
          </a:prstGeom>
          <a:ln>
            <a:prstDash val="dash"/>
          </a:ln>
        </p:spPr>
        <p:style>
          <a:lnRef idx="2">
            <a:schemeClr val="dk1"/>
          </a:lnRef>
          <a:fillRef idx="0">
            <a:schemeClr val="dk1"/>
          </a:fillRef>
          <a:effectRef idx="1">
            <a:schemeClr val="dk1"/>
          </a:effectRef>
          <a:fontRef idx="minor">
            <a:schemeClr val="tx1"/>
          </a:fontRef>
        </p:style>
      </p:cxnSp>
      <p:cxnSp>
        <p:nvCxnSpPr>
          <p:cNvPr id="11" name="10 Conector recto de flecha"/>
          <p:cNvCxnSpPr/>
          <p:nvPr/>
        </p:nvCxnSpPr>
        <p:spPr>
          <a:xfrm flipH="1">
            <a:off x="2627784" y="2276872"/>
            <a:ext cx="841496" cy="1383354"/>
          </a:xfrm>
          <a:prstGeom prst="straightConnector1">
            <a:avLst/>
          </a:prstGeom>
          <a:ln w="38100">
            <a:tailEnd type="arrow"/>
          </a:ln>
        </p:spPr>
        <p:style>
          <a:lnRef idx="1">
            <a:schemeClr val="accent6"/>
          </a:lnRef>
          <a:fillRef idx="0">
            <a:schemeClr val="accent6"/>
          </a:fillRef>
          <a:effectRef idx="0">
            <a:schemeClr val="accent6"/>
          </a:effectRef>
          <a:fontRef idx="minor">
            <a:schemeClr val="tx1"/>
          </a:fontRef>
        </p:style>
      </p:cxnSp>
      <p:cxnSp>
        <p:nvCxnSpPr>
          <p:cNvPr id="13" name="12 Conector recto de flecha"/>
          <p:cNvCxnSpPr/>
          <p:nvPr/>
        </p:nvCxnSpPr>
        <p:spPr>
          <a:xfrm>
            <a:off x="3528155" y="2276872"/>
            <a:ext cx="755813" cy="467519"/>
          </a:xfrm>
          <a:prstGeom prst="straightConnector1">
            <a:avLst/>
          </a:prstGeom>
          <a:ln w="38100">
            <a:tailEnd type="arrow"/>
          </a:ln>
        </p:spPr>
        <p:style>
          <a:lnRef idx="1">
            <a:schemeClr val="accent6"/>
          </a:lnRef>
          <a:fillRef idx="0">
            <a:schemeClr val="accent6"/>
          </a:fillRef>
          <a:effectRef idx="0">
            <a:schemeClr val="accent6"/>
          </a:effectRef>
          <a:fontRef idx="minor">
            <a:schemeClr val="tx1"/>
          </a:fontRef>
        </p:style>
      </p:cxnSp>
      <p:cxnSp>
        <p:nvCxnSpPr>
          <p:cNvPr id="29" name="28 Conector recto de flecha"/>
          <p:cNvCxnSpPr/>
          <p:nvPr/>
        </p:nvCxnSpPr>
        <p:spPr>
          <a:xfrm flipV="1">
            <a:off x="3494523" y="908720"/>
            <a:ext cx="789445" cy="1327707"/>
          </a:xfrm>
          <a:prstGeom prst="straightConnector1">
            <a:avLst/>
          </a:prstGeom>
          <a:ln w="38100">
            <a:tailEnd type="arrow"/>
          </a:ln>
        </p:spPr>
        <p:style>
          <a:lnRef idx="1">
            <a:schemeClr val="accent3"/>
          </a:lnRef>
          <a:fillRef idx="0">
            <a:schemeClr val="accent3"/>
          </a:fillRef>
          <a:effectRef idx="0">
            <a:schemeClr val="accent3"/>
          </a:effectRef>
          <a:fontRef idx="minor">
            <a:schemeClr val="tx1"/>
          </a:fontRef>
        </p:style>
      </p:cxnSp>
      <p:cxnSp>
        <p:nvCxnSpPr>
          <p:cNvPr id="31" name="30 Conector recto de flecha"/>
          <p:cNvCxnSpPr/>
          <p:nvPr/>
        </p:nvCxnSpPr>
        <p:spPr>
          <a:xfrm flipH="1" flipV="1">
            <a:off x="3045013" y="1988840"/>
            <a:ext cx="483143" cy="247588"/>
          </a:xfrm>
          <a:prstGeom prst="straightConnector1">
            <a:avLst/>
          </a:prstGeom>
          <a:ln w="38100">
            <a:tailEnd type="arrow"/>
          </a:ln>
        </p:spPr>
        <p:style>
          <a:lnRef idx="2">
            <a:schemeClr val="accent4"/>
          </a:lnRef>
          <a:fillRef idx="0">
            <a:schemeClr val="accent4"/>
          </a:fillRef>
          <a:effectRef idx="1">
            <a:schemeClr val="accent4"/>
          </a:effectRef>
          <a:fontRef idx="minor">
            <a:schemeClr val="tx1"/>
          </a:fontRef>
        </p:style>
      </p:cxnSp>
      <mc:AlternateContent xmlns:mc="http://schemas.openxmlformats.org/markup-compatibility/2006" xmlns:a14="http://schemas.microsoft.com/office/drawing/2010/main">
        <mc:Choice Requires="a14">
          <p:sp>
            <p:nvSpPr>
              <p:cNvPr id="35" name="34 CuadroTexto"/>
              <p:cNvSpPr txBox="1"/>
              <p:nvPr/>
            </p:nvSpPr>
            <p:spPr>
              <a:xfrm>
                <a:off x="3266320" y="4033874"/>
                <a:ext cx="523670" cy="5754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ES" sz="2800" i="1" smtClean="0">
                              <a:latin typeface="Cambria Math" panose="02040503050406030204" pitchFamily="18" charset="0"/>
                            </a:rPr>
                          </m:ctrlPr>
                        </m:accPr>
                        <m:e>
                          <m:r>
                            <a:rPr lang="es-ES" sz="2800" b="0" i="1" smtClean="0">
                              <a:latin typeface="Cambria Math"/>
                            </a:rPr>
                            <m:t>𝑃</m:t>
                          </m:r>
                        </m:e>
                      </m:acc>
                    </m:oMath>
                  </m:oMathPara>
                </a14:m>
                <a:endParaRPr lang="es-ES" dirty="0"/>
              </a:p>
            </p:txBody>
          </p:sp>
        </mc:Choice>
        <mc:Fallback xmlns="">
          <p:sp>
            <p:nvSpPr>
              <p:cNvPr id="35" name="34 CuadroTexto"/>
              <p:cNvSpPr txBox="1">
                <a:spLocks noRot="1" noChangeAspect="1" noMove="1" noResize="1" noEditPoints="1" noAdjustHandles="1" noChangeArrowheads="1" noChangeShapeType="1" noTextEdit="1"/>
              </p:cNvSpPr>
              <p:nvPr/>
            </p:nvSpPr>
            <p:spPr>
              <a:xfrm>
                <a:off x="3266320" y="4033874"/>
                <a:ext cx="523670" cy="575479"/>
              </a:xfrm>
              <a:prstGeom prst="rect">
                <a:avLst/>
              </a:prstGeom>
              <a:blipFill rotWithShape="1">
                <a:blip r:embed="rId3"/>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36" name="35 CuadroTexto"/>
              <p:cNvSpPr txBox="1"/>
              <p:nvPr/>
            </p:nvSpPr>
            <p:spPr>
              <a:xfrm>
                <a:off x="4366882" y="417205"/>
                <a:ext cx="511166" cy="50642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ES" sz="2400" i="1" smtClean="0">
                              <a:latin typeface="Cambria Math" panose="02040503050406030204" pitchFamily="18" charset="0"/>
                            </a:rPr>
                          </m:ctrlPr>
                        </m:accPr>
                        <m:e>
                          <m:r>
                            <a:rPr lang="es-ES" sz="2400" b="0" i="1" smtClean="0">
                              <a:latin typeface="Cambria Math"/>
                            </a:rPr>
                            <m:t>𝑁</m:t>
                          </m:r>
                        </m:e>
                      </m:acc>
                    </m:oMath>
                  </m:oMathPara>
                </a14:m>
                <a:endParaRPr lang="es-ES" dirty="0"/>
              </a:p>
            </p:txBody>
          </p:sp>
        </mc:Choice>
        <mc:Fallback xmlns="">
          <p:sp>
            <p:nvSpPr>
              <p:cNvPr id="36" name="35 CuadroTexto"/>
              <p:cNvSpPr txBox="1">
                <a:spLocks noRot="1" noChangeAspect="1" noMove="1" noResize="1" noEditPoints="1" noAdjustHandles="1" noChangeArrowheads="1" noChangeShapeType="1" noTextEdit="1"/>
              </p:cNvSpPr>
              <p:nvPr/>
            </p:nvSpPr>
            <p:spPr>
              <a:xfrm>
                <a:off x="4366882" y="417205"/>
                <a:ext cx="511166" cy="506421"/>
              </a:xfrm>
              <a:prstGeom prst="rect">
                <a:avLst/>
              </a:prstGeom>
              <a:blipFill rotWithShape="1">
                <a:blip r:embed="rId4"/>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37" name="36 CuadroTexto"/>
              <p:cNvSpPr txBox="1"/>
              <p:nvPr/>
            </p:nvSpPr>
            <p:spPr>
              <a:xfrm>
                <a:off x="2786832" y="1400071"/>
                <a:ext cx="499752" cy="58798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ES" sz="2800" i="1" smtClean="0">
                              <a:latin typeface="Cambria Math" panose="02040503050406030204" pitchFamily="18" charset="0"/>
                            </a:rPr>
                          </m:ctrlPr>
                        </m:accPr>
                        <m:e>
                          <m:r>
                            <a:rPr lang="es-ES" sz="2800" b="0" i="1" smtClean="0">
                              <a:latin typeface="Cambria Math"/>
                            </a:rPr>
                            <m:t>𝑓</m:t>
                          </m:r>
                        </m:e>
                      </m:acc>
                    </m:oMath>
                  </m:oMathPara>
                </a14:m>
                <a:endParaRPr lang="es-ES" dirty="0"/>
              </a:p>
            </p:txBody>
          </p:sp>
        </mc:Choice>
        <mc:Fallback xmlns="">
          <p:sp>
            <p:nvSpPr>
              <p:cNvPr id="37" name="36 CuadroTexto"/>
              <p:cNvSpPr txBox="1">
                <a:spLocks noRot="1" noChangeAspect="1" noMove="1" noResize="1" noEditPoints="1" noAdjustHandles="1" noChangeArrowheads="1" noChangeShapeType="1" noTextEdit="1"/>
              </p:cNvSpPr>
              <p:nvPr/>
            </p:nvSpPr>
            <p:spPr>
              <a:xfrm>
                <a:off x="2786832" y="1400071"/>
                <a:ext cx="499752" cy="587981"/>
              </a:xfrm>
              <a:prstGeom prst="rect">
                <a:avLst/>
              </a:prstGeom>
              <a:blipFill rotWithShape="1">
                <a:blip r:embed="rId5"/>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38" name="37 CuadroTexto"/>
              <p:cNvSpPr txBox="1"/>
              <p:nvPr/>
            </p:nvSpPr>
            <p:spPr>
              <a:xfrm>
                <a:off x="4094305" y="1894304"/>
                <a:ext cx="622158" cy="5754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sz="2800" i="1" smtClean="0">
                              <a:latin typeface="Cambria Math" panose="02040503050406030204" pitchFamily="18" charset="0"/>
                            </a:rPr>
                          </m:ctrlPr>
                        </m:sSubPr>
                        <m:e>
                          <m:acc>
                            <m:accPr>
                              <m:chr m:val="⃗"/>
                              <m:ctrlPr>
                                <a:rPr lang="es-ES" sz="2800" i="1" smtClean="0">
                                  <a:latin typeface="Cambria Math" panose="02040503050406030204" pitchFamily="18" charset="0"/>
                                </a:rPr>
                              </m:ctrlPr>
                            </m:accPr>
                            <m:e>
                              <m:r>
                                <a:rPr lang="es-ES" sz="2800" b="0" i="1" smtClean="0">
                                  <a:latin typeface="Cambria Math"/>
                                </a:rPr>
                                <m:t>𝑃</m:t>
                              </m:r>
                            </m:e>
                          </m:acc>
                        </m:e>
                        <m:sub>
                          <m:r>
                            <a:rPr lang="es-ES" sz="2800" b="0" i="1" smtClean="0">
                              <a:latin typeface="Cambria Math"/>
                            </a:rPr>
                            <m:t>𝑥</m:t>
                          </m:r>
                        </m:sub>
                      </m:sSub>
                    </m:oMath>
                  </m:oMathPara>
                </a14:m>
                <a:endParaRPr lang="es-ES" dirty="0"/>
              </a:p>
            </p:txBody>
          </p:sp>
        </mc:Choice>
        <mc:Fallback xmlns="">
          <p:sp>
            <p:nvSpPr>
              <p:cNvPr id="38" name="37 CuadroTexto"/>
              <p:cNvSpPr txBox="1">
                <a:spLocks noRot="1" noChangeAspect="1" noMove="1" noResize="1" noEditPoints="1" noAdjustHandles="1" noChangeArrowheads="1" noChangeShapeType="1" noTextEdit="1"/>
              </p:cNvSpPr>
              <p:nvPr/>
            </p:nvSpPr>
            <p:spPr>
              <a:xfrm>
                <a:off x="4094305" y="1894304"/>
                <a:ext cx="622158" cy="575479"/>
              </a:xfrm>
              <a:prstGeom prst="rect">
                <a:avLst/>
              </a:prstGeom>
              <a:blipFill rotWithShape="1">
                <a:blip r:embed="rId6"/>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39" name="38 CuadroTexto"/>
              <p:cNvSpPr txBox="1"/>
              <p:nvPr/>
            </p:nvSpPr>
            <p:spPr>
              <a:xfrm>
                <a:off x="2556153" y="2536564"/>
                <a:ext cx="632737" cy="61940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sz="2800" i="1" smtClean="0">
                              <a:latin typeface="Cambria Math" panose="02040503050406030204" pitchFamily="18" charset="0"/>
                            </a:rPr>
                          </m:ctrlPr>
                        </m:sSubPr>
                        <m:e>
                          <m:acc>
                            <m:accPr>
                              <m:chr m:val="⃗"/>
                              <m:ctrlPr>
                                <a:rPr lang="es-ES" sz="2800" i="1" smtClean="0">
                                  <a:latin typeface="Cambria Math" panose="02040503050406030204" pitchFamily="18" charset="0"/>
                                </a:rPr>
                              </m:ctrlPr>
                            </m:accPr>
                            <m:e>
                              <m:r>
                                <a:rPr lang="es-ES" sz="2800" b="0" i="1" smtClean="0">
                                  <a:latin typeface="Cambria Math"/>
                                </a:rPr>
                                <m:t>𝑃</m:t>
                              </m:r>
                            </m:e>
                          </m:acc>
                        </m:e>
                        <m:sub>
                          <m:r>
                            <a:rPr lang="es-ES" sz="2800" b="0" i="1" smtClean="0">
                              <a:latin typeface="Cambria Math"/>
                            </a:rPr>
                            <m:t>𝑦</m:t>
                          </m:r>
                        </m:sub>
                      </m:sSub>
                    </m:oMath>
                  </m:oMathPara>
                </a14:m>
                <a:endParaRPr lang="es-ES" dirty="0"/>
              </a:p>
            </p:txBody>
          </p:sp>
        </mc:Choice>
        <mc:Fallback xmlns="">
          <p:sp>
            <p:nvSpPr>
              <p:cNvPr id="39" name="38 CuadroTexto"/>
              <p:cNvSpPr txBox="1">
                <a:spLocks noRot="1" noChangeAspect="1" noMove="1" noResize="1" noEditPoints="1" noAdjustHandles="1" noChangeArrowheads="1" noChangeShapeType="1" noTextEdit="1"/>
              </p:cNvSpPr>
              <p:nvPr/>
            </p:nvSpPr>
            <p:spPr>
              <a:xfrm>
                <a:off x="2556153" y="2536564"/>
                <a:ext cx="632737" cy="619400"/>
              </a:xfrm>
              <a:prstGeom prst="rect">
                <a:avLst/>
              </a:prstGeom>
              <a:blipFill rotWithShape="1">
                <a:blip r:embed="rId7"/>
                <a:stretch>
                  <a:fillRect/>
                </a:stretch>
              </a:blipFill>
            </p:spPr>
            <p:txBody>
              <a:bodyPr/>
              <a:lstStyle/>
              <a:p>
                <a:r>
                  <a:rPr lang="es-ES">
                    <a:noFill/>
                  </a:rPr>
                  <a:t> </a:t>
                </a:r>
              </a:p>
            </p:txBody>
          </p:sp>
        </mc:Fallback>
      </mc:AlternateContent>
    </p:spTree>
    <p:extLst>
      <p:ext uri="{BB962C8B-B14F-4D97-AF65-F5344CB8AC3E}">
        <p14:creationId xmlns:p14="http://schemas.microsoft.com/office/powerpoint/2010/main" val="15054168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wipe(down)">
                                      <p:cBhvr>
                                        <p:cTn id="12" dur="5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wipe(down)">
                                      <p:cBhvr>
                                        <p:cTn id="37" dur="500"/>
                                        <p:tgtEl>
                                          <p:spTgt spid="3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wipe(down)">
                                      <p:cBhvr>
                                        <p:cTn id="42" dur="500"/>
                                        <p:tgtEl>
                                          <p:spTgt spid="3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wipe(down)">
                                      <p:cBhvr>
                                        <p:cTn id="47" dur="500"/>
                                        <p:tgtEl>
                                          <p:spTgt spid="2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wipe(down)">
                                      <p:cBhvr>
                                        <p:cTn id="52" dur="500"/>
                                        <p:tgtEl>
                                          <p:spTgt spid="3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wipe(down)">
                                      <p:cBhvr>
                                        <p:cTn id="57" dur="500"/>
                                        <p:tgtEl>
                                          <p:spTgt spid="31"/>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37"/>
                                        </p:tgtEl>
                                        <p:attrNameLst>
                                          <p:attrName>style.visibility</p:attrName>
                                        </p:attrNameLst>
                                      </p:cBhvr>
                                      <p:to>
                                        <p:strVal val="visible"/>
                                      </p:to>
                                    </p:set>
                                    <p:animEffect transition="in" filter="wipe(down)">
                                      <p:cBhvr>
                                        <p:cTn id="6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P spid="37" grpId="0"/>
      <p:bldP spid="38" grpId="0"/>
      <p:bldP spid="3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467544" y="692696"/>
            <a:ext cx="8352928" cy="3785652"/>
          </a:xfrm>
          <a:prstGeom prst="rect">
            <a:avLst/>
          </a:prstGeom>
          <a:noFill/>
        </p:spPr>
        <p:txBody>
          <a:bodyPr wrap="square" rtlCol="0">
            <a:spAutoFit/>
          </a:bodyPr>
          <a:lstStyle/>
          <a:p>
            <a:pPr algn="ctr"/>
            <a:r>
              <a:rPr lang="es-ES" sz="8000" b="1" dirty="0" smtClean="0"/>
              <a:t>VOLVAMOS A LAS LEYES DE NEWTON…</a:t>
            </a:r>
            <a:endParaRPr lang="es-ES" sz="8000" b="1" dirty="0"/>
          </a:p>
        </p:txBody>
      </p:sp>
      <p:sp>
        <p:nvSpPr>
          <p:cNvPr id="3" name="Flecha derecha 2"/>
          <p:cNvSpPr/>
          <p:nvPr/>
        </p:nvSpPr>
        <p:spPr>
          <a:xfrm>
            <a:off x="5436096" y="4725144"/>
            <a:ext cx="3024336" cy="16561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3177775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899592" y="753565"/>
            <a:ext cx="4536504" cy="369332"/>
          </a:xfrm>
          <a:prstGeom prst="rect">
            <a:avLst/>
          </a:prstGeom>
          <a:noFill/>
        </p:spPr>
        <p:txBody>
          <a:bodyPr wrap="square" rtlCol="0">
            <a:spAutoFit/>
          </a:bodyPr>
          <a:lstStyle/>
          <a:p>
            <a:r>
              <a:rPr lang="es-ES" b="1" dirty="0" smtClean="0">
                <a:solidFill>
                  <a:srgbClr val="FF0000"/>
                </a:solidFill>
              </a:rPr>
              <a:t>Primera ley de Newton: LEY DE INERCIA</a:t>
            </a:r>
            <a:endParaRPr lang="es-ES" b="1" dirty="0">
              <a:solidFill>
                <a:srgbClr val="FF0000"/>
              </a:solidFill>
            </a:endParaRPr>
          </a:p>
        </p:txBody>
      </p:sp>
      <p:sp>
        <p:nvSpPr>
          <p:cNvPr id="5" name="4 CuadroTexto"/>
          <p:cNvSpPr txBox="1"/>
          <p:nvPr/>
        </p:nvSpPr>
        <p:spPr>
          <a:xfrm>
            <a:off x="395537" y="1403484"/>
            <a:ext cx="8496944" cy="646331"/>
          </a:xfrm>
          <a:prstGeom prst="rect">
            <a:avLst/>
          </a:prstGeom>
          <a:noFill/>
        </p:spPr>
        <p:txBody>
          <a:bodyPr wrap="square" rtlCol="0">
            <a:spAutoFit/>
          </a:bodyPr>
          <a:lstStyle/>
          <a:p>
            <a:r>
              <a:rPr lang="es-ES" dirty="0" smtClean="0"/>
              <a:t>Todo cuerpo continúa en un estado de reposo o de </a:t>
            </a:r>
            <a:r>
              <a:rPr lang="es-ES" b="1" dirty="0" smtClean="0"/>
              <a:t>movimiento uniforme en línea recta</a:t>
            </a:r>
            <a:r>
              <a:rPr lang="es-ES" dirty="0" smtClean="0"/>
              <a:t>, excepto cuando se le obliga a cambiar ese estado debido a fuerzas que se le aplican.</a:t>
            </a:r>
            <a:endParaRPr lang="es-ES" dirty="0"/>
          </a:p>
        </p:txBody>
      </p:sp>
      <p:sp>
        <p:nvSpPr>
          <p:cNvPr id="6" name="5 CuadroTexto"/>
          <p:cNvSpPr txBox="1"/>
          <p:nvPr/>
        </p:nvSpPr>
        <p:spPr>
          <a:xfrm>
            <a:off x="899592" y="2411596"/>
            <a:ext cx="5088637" cy="369332"/>
          </a:xfrm>
          <a:prstGeom prst="rect">
            <a:avLst/>
          </a:prstGeom>
          <a:noFill/>
        </p:spPr>
        <p:txBody>
          <a:bodyPr wrap="none" rtlCol="0">
            <a:spAutoFit/>
          </a:bodyPr>
          <a:lstStyle/>
          <a:p>
            <a:r>
              <a:rPr lang="es-ES" b="1" dirty="0" smtClean="0">
                <a:solidFill>
                  <a:srgbClr val="FF0000"/>
                </a:solidFill>
              </a:rPr>
              <a:t>Tercera ley de Newton: LEY DE ACCIÓN Y REACCIÓN</a:t>
            </a:r>
            <a:endParaRPr lang="es-ES" b="1" dirty="0">
              <a:solidFill>
                <a:srgbClr val="FF0000"/>
              </a:solidFill>
            </a:endParaRPr>
          </a:p>
        </p:txBody>
      </p:sp>
      <p:sp>
        <p:nvSpPr>
          <p:cNvPr id="7" name="6 CuadroTexto"/>
          <p:cNvSpPr txBox="1"/>
          <p:nvPr/>
        </p:nvSpPr>
        <p:spPr>
          <a:xfrm>
            <a:off x="539552" y="2996952"/>
            <a:ext cx="7992888" cy="923330"/>
          </a:xfrm>
          <a:prstGeom prst="rect">
            <a:avLst/>
          </a:prstGeom>
          <a:noFill/>
        </p:spPr>
        <p:txBody>
          <a:bodyPr wrap="square" rtlCol="0">
            <a:spAutoFit/>
          </a:bodyPr>
          <a:lstStyle/>
          <a:p>
            <a:r>
              <a:rPr lang="es-ES" dirty="0" smtClean="0"/>
              <a:t>Para cada acción existe siempre una reacción igual. La interacción de dos cuerpos sucede siempre mediante una fuerza y otra fuerza contraria de igual magnitud y dirección, pero sentido contrario.</a:t>
            </a:r>
            <a:endParaRPr lang="es-ES" dirty="0"/>
          </a:p>
        </p:txBody>
      </p:sp>
      <p:sp>
        <p:nvSpPr>
          <p:cNvPr id="8" name="7 CuadroTexto"/>
          <p:cNvSpPr txBox="1"/>
          <p:nvPr/>
        </p:nvSpPr>
        <p:spPr>
          <a:xfrm>
            <a:off x="923819" y="4365104"/>
            <a:ext cx="5598199" cy="369332"/>
          </a:xfrm>
          <a:prstGeom prst="rect">
            <a:avLst/>
          </a:prstGeom>
          <a:noFill/>
        </p:spPr>
        <p:txBody>
          <a:bodyPr wrap="none" rtlCol="0">
            <a:spAutoFit/>
          </a:bodyPr>
          <a:lstStyle/>
          <a:p>
            <a:r>
              <a:rPr lang="es-ES" b="1" dirty="0" smtClean="0">
                <a:solidFill>
                  <a:srgbClr val="FF0000"/>
                </a:solidFill>
              </a:rPr>
              <a:t>Segunda ley de Newton: Ley fundamental de la dinámica</a:t>
            </a:r>
            <a:endParaRPr lang="es-ES" b="1" dirty="0">
              <a:solidFill>
                <a:srgbClr val="FF0000"/>
              </a:solidFill>
            </a:endParaRPr>
          </a:p>
        </p:txBody>
      </p:sp>
      <p:sp>
        <p:nvSpPr>
          <p:cNvPr id="9" name="8 CuadroTexto"/>
          <p:cNvSpPr txBox="1"/>
          <p:nvPr/>
        </p:nvSpPr>
        <p:spPr>
          <a:xfrm>
            <a:off x="539552" y="4941168"/>
            <a:ext cx="8352929" cy="646331"/>
          </a:xfrm>
          <a:prstGeom prst="rect">
            <a:avLst/>
          </a:prstGeom>
          <a:noFill/>
        </p:spPr>
        <p:txBody>
          <a:bodyPr wrap="square" rtlCol="0">
            <a:spAutoFit/>
          </a:bodyPr>
          <a:lstStyle/>
          <a:p>
            <a:r>
              <a:rPr lang="es-ES" dirty="0" smtClean="0"/>
              <a:t>Una fuerza neta aplicada a un objeto lo hace acelerar con una tasa que es inversamente proporcional a la masa del objeto</a:t>
            </a:r>
            <a:endParaRPr lang="es-ES" dirty="0"/>
          </a:p>
        </p:txBody>
      </p:sp>
      <mc:AlternateContent xmlns:mc="http://schemas.openxmlformats.org/markup-compatibility/2006" xmlns:a14="http://schemas.microsoft.com/office/drawing/2010/main">
        <mc:Choice Requires="a14">
          <p:sp>
            <p:nvSpPr>
              <p:cNvPr id="10" name="9 CuadroTexto"/>
              <p:cNvSpPr txBox="1"/>
              <p:nvPr/>
            </p:nvSpPr>
            <p:spPr>
              <a:xfrm>
                <a:off x="2968042" y="5616077"/>
                <a:ext cx="870751" cy="682559"/>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ES" b="0" i="1" smtClean="0">
                              <a:latin typeface="Cambria Math" panose="02040503050406030204" pitchFamily="18" charset="0"/>
                            </a:rPr>
                          </m:ctrlPr>
                        </m:accPr>
                        <m:e>
                          <m:r>
                            <a:rPr lang="es-ES" b="0" i="1" smtClean="0">
                              <a:latin typeface="Cambria Math"/>
                            </a:rPr>
                            <m:t>𝑎</m:t>
                          </m:r>
                        </m:e>
                      </m:acc>
                      <m:r>
                        <a:rPr lang="es-ES" b="0" i="1" smtClean="0">
                          <a:latin typeface="Cambria Math"/>
                        </a:rPr>
                        <m:t>=</m:t>
                      </m:r>
                      <m:f>
                        <m:fPr>
                          <m:ctrlPr>
                            <a:rPr lang="es-ES" b="0" i="1" smtClean="0">
                              <a:latin typeface="Cambria Math" panose="02040503050406030204" pitchFamily="18" charset="0"/>
                            </a:rPr>
                          </m:ctrlPr>
                        </m:fPr>
                        <m:num>
                          <m:acc>
                            <m:accPr>
                              <m:chr m:val="⃗"/>
                              <m:ctrlPr>
                                <a:rPr lang="es-ES" b="0" i="1" smtClean="0">
                                  <a:latin typeface="Cambria Math" panose="02040503050406030204" pitchFamily="18" charset="0"/>
                                </a:rPr>
                              </m:ctrlPr>
                            </m:accPr>
                            <m:e>
                              <m:r>
                                <a:rPr lang="es-ES" b="0" i="1" smtClean="0">
                                  <a:latin typeface="Cambria Math"/>
                                </a:rPr>
                                <m:t>𝐹</m:t>
                              </m:r>
                            </m:e>
                          </m:acc>
                        </m:num>
                        <m:den>
                          <m:r>
                            <a:rPr lang="es-ES" b="0" i="1" smtClean="0">
                              <a:latin typeface="Cambria Math"/>
                            </a:rPr>
                            <m:t>𝑚</m:t>
                          </m:r>
                        </m:den>
                      </m:f>
                    </m:oMath>
                  </m:oMathPara>
                </a14:m>
                <a:endParaRPr lang="es-ES" dirty="0"/>
              </a:p>
            </p:txBody>
          </p:sp>
        </mc:Choice>
        <mc:Fallback xmlns="">
          <p:sp>
            <p:nvSpPr>
              <p:cNvPr id="10" name="9 CuadroTexto"/>
              <p:cNvSpPr txBox="1">
                <a:spLocks noRot="1" noChangeAspect="1" noMove="1" noResize="1" noEditPoints="1" noAdjustHandles="1" noChangeArrowheads="1" noChangeShapeType="1" noTextEdit="1"/>
              </p:cNvSpPr>
              <p:nvPr/>
            </p:nvSpPr>
            <p:spPr>
              <a:xfrm>
                <a:off x="2968042" y="5616077"/>
                <a:ext cx="870751" cy="682559"/>
              </a:xfrm>
              <a:prstGeom prst="rect">
                <a:avLst/>
              </a:prstGeom>
              <a:blipFill rotWithShape="1">
                <a:blip r:embed="rId2"/>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2" name="11 CuadroTexto"/>
              <p:cNvSpPr txBox="1"/>
              <p:nvPr/>
            </p:nvSpPr>
            <p:spPr>
              <a:xfrm>
                <a:off x="5220072" y="5755889"/>
                <a:ext cx="1107419" cy="402931"/>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r>
                            <a:rPr lang="es-ES" b="0" i="1" smtClean="0">
                              <a:latin typeface="Cambria Math"/>
                            </a:rPr>
                            <m:t>𝐹</m:t>
                          </m:r>
                        </m:e>
                      </m:acc>
                      <m:r>
                        <a:rPr lang="es-ES" b="0" i="1" smtClean="0">
                          <a:latin typeface="Cambria Math"/>
                        </a:rPr>
                        <m:t>=</m:t>
                      </m:r>
                      <m:r>
                        <a:rPr lang="es-ES" b="0" i="1" smtClean="0">
                          <a:latin typeface="Cambria Math"/>
                        </a:rPr>
                        <m:t>𝑚</m:t>
                      </m:r>
                      <m:r>
                        <a:rPr lang="es-ES" b="0" i="1" smtClean="0">
                          <a:latin typeface="Cambria Math"/>
                        </a:rPr>
                        <m:t>.</m:t>
                      </m:r>
                      <m:acc>
                        <m:accPr>
                          <m:chr m:val="⃗"/>
                          <m:ctrlPr>
                            <a:rPr lang="es-ES" b="0" i="1" smtClean="0">
                              <a:latin typeface="Cambria Math" panose="02040503050406030204" pitchFamily="18" charset="0"/>
                            </a:rPr>
                          </m:ctrlPr>
                        </m:accPr>
                        <m:e>
                          <m:r>
                            <a:rPr lang="es-ES" b="0" i="1" smtClean="0">
                              <a:latin typeface="Cambria Math"/>
                            </a:rPr>
                            <m:t>𝑎</m:t>
                          </m:r>
                        </m:e>
                      </m:acc>
                    </m:oMath>
                  </m:oMathPara>
                </a14:m>
                <a:endParaRPr lang="es-ES" dirty="0"/>
              </a:p>
            </p:txBody>
          </p:sp>
        </mc:Choice>
        <mc:Fallback xmlns="">
          <p:sp>
            <p:nvSpPr>
              <p:cNvPr id="12" name="11 CuadroTexto"/>
              <p:cNvSpPr txBox="1">
                <a:spLocks noRot="1" noChangeAspect="1" noMove="1" noResize="1" noEditPoints="1" noAdjustHandles="1" noChangeArrowheads="1" noChangeShapeType="1" noTextEdit="1"/>
              </p:cNvSpPr>
              <p:nvPr/>
            </p:nvSpPr>
            <p:spPr>
              <a:xfrm>
                <a:off x="5220072" y="5755889"/>
                <a:ext cx="1107419" cy="402931"/>
              </a:xfrm>
              <a:prstGeom prst="rect">
                <a:avLst/>
              </a:prstGeom>
              <a:blipFill rotWithShape="1">
                <a:blip r:embed="rId3"/>
                <a:stretch>
                  <a:fillRect t="-18571" r="-20968"/>
                </a:stretch>
              </a:blipFill>
            </p:spPr>
            <p:txBody>
              <a:bodyPr/>
              <a:lstStyle/>
              <a:p>
                <a:r>
                  <a:rPr lang="es-ES">
                    <a:noFill/>
                  </a:rPr>
                  <a:t> </a:t>
                </a:r>
              </a:p>
            </p:txBody>
          </p:sp>
        </mc:Fallback>
      </mc:AlternateContent>
      <p:sp>
        <p:nvSpPr>
          <p:cNvPr id="13" name="12 Flecha derecha"/>
          <p:cNvSpPr/>
          <p:nvPr/>
        </p:nvSpPr>
        <p:spPr>
          <a:xfrm>
            <a:off x="4038609" y="5755889"/>
            <a:ext cx="826812" cy="5421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3904306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down)">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1000"/>
                                        <p:tgtEl>
                                          <p:spTgt spid="10"/>
                                        </p:tgtEl>
                                      </p:cBhvr>
                                    </p:animEffect>
                                    <p:anim calcmode="lin" valueType="num">
                                      <p:cBhvr>
                                        <p:cTn id="41" dur="1000" fill="hold"/>
                                        <p:tgtEl>
                                          <p:spTgt spid="10"/>
                                        </p:tgtEl>
                                        <p:attrNameLst>
                                          <p:attrName>ppt_x</p:attrName>
                                        </p:attrNameLst>
                                      </p:cBhvr>
                                      <p:tavLst>
                                        <p:tav tm="0">
                                          <p:val>
                                            <p:strVal val="#ppt_x"/>
                                          </p:val>
                                        </p:tav>
                                        <p:tav tm="100000">
                                          <p:val>
                                            <p:strVal val="#ppt_x"/>
                                          </p:val>
                                        </p:tav>
                                      </p:tavLst>
                                    </p:anim>
                                    <p:anim calcmode="lin" valueType="num">
                                      <p:cBhvr>
                                        <p:cTn id="4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circle(in)">
                                      <p:cBhvr>
                                        <p:cTn id="47" dur="20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down)">
                                      <p:cBhvr>
                                        <p:cTn id="5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animBg="1"/>
      <p:bldP spid="12" grpId="0" animBg="1"/>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51520" y="2276872"/>
            <a:ext cx="8640961" cy="208823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3 CuadroTexto"/>
          <p:cNvSpPr txBox="1"/>
          <p:nvPr/>
        </p:nvSpPr>
        <p:spPr>
          <a:xfrm>
            <a:off x="899592" y="753565"/>
            <a:ext cx="4536504" cy="369332"/>
          </a:xfrm>
          <a:prstGeom prst="rect">
            <a:avLst/>
          </a:prstGeom>
          <a:noFill/>
        </p:spPr>
        <p:txBody>
          <a:bodyPr wrap="square" rtlCol="0">
            <a:spAutoFit/>
          </a:bodyPr>
          <a:lstStyle/>
          <a:p>
            <a:r>
              <a:rPr lang="es-ES" b="1" dirty="0" smtClean="0">
                <a:solidFill>
                  <a:srgbClr val="FF0000"/>
                </a:solidFill>
              </a:rPr>
              <a:t>Primera ley de Newton: LEY DE INERCIA</a:t>
            </a:r>
            <a:endParaRPr lang="es-ES" b="1" dirty="0">
              <a:solidFill>
                <a:srgbClr val="FF0000"/>
              </a:solidFill>
            </a:endParaRPr>
          </a:p>
        </p:txBody>
      </p:sp>
      <p:sp>
        <p:nvSpPr>
          <p:cNvPr id="5" name="4 CuadroTexto"/>
          <p:cNvSpPr txBox="1"/>
          <p:nvPr/>
        </p:nvSpPr>
        <p:spPr>
          <a:xfrm>
            <a:off x="395537" y="1403484"/>
            <a:ext cx="8496944" cy="646331"/>
          </a:xfrm>
          <a:prstGeom prst="rect">
            <a:avLst/>
          </a:prstGeom>
          <a:noFill/>
        </p:spPr>
        <p:txBody>
          <a:bodyPr wrap="square" rtlCol="0">
            <a:spAutoFit/>
          </a:bodyPr>
          <a:lstStyle/>
          <a:p>
            <a:r>
              <a:rPr lang="es-ES" dirty="0" smtClean="0"/>
              <a:t>Todo cuerpo continúa en un estado de reposo o de </a:t>
            </a:r>
            <a:r>
              <a:rPr lang="es-ES" b="1" dirty="0" smtClean="0"/>
              <a:t>movimiento uniforme en línea recta</a:t>
            </a:r>
            <a:r>
              <a:rPr lang="es-ES" dirty="0" smtClean="0"/>
              <a:t>, excepto cuando se le obliga a cambiar ese estado debido a fuerzas que se le aplican.</a:t>
            </a:r>
            <a:endParaRPr lang="es-ES" dirty="0"/>
          </a:p>
        </p:txBody>
      </p:sp>
      <p:sp>
        <p:nvSpPr>
          <p:cNvPr id="6" name="5 CuadroTexto"/>
          <p:cNvSpPr txBox="1"/>
          <p:nvPr/>
        </p:nvSpPr>
        <p:spPr>
          <a:xfrm>
            <a:off x="899592" y="2411596"/>
            <a:ext cx="5088637" cy="369332"/>
          </a:xfrm>
          <a:prstGeom prst="rect">
            <a:avLst/>
          </a:prstGeom>
          <a:noFill/>
        </p:spPr>
        <p:txBody>
          <a:bodyPr wrap="none" rtlCol="0">
            <a:spAutoFit/>
          </a:bodyPr>
          <a:lstStyle/>
          <a:p>
            <a:r>
              <a:rPr lang="es-ES" b="1" dirty="0" smtClean="0">
                <a:solidFill>
                  <a:srgbClr val="FF0000"/>
                </a:solidFill>
              </a:rPr>
              <a:t>Tercera ley de Newton: LEY DE ACCIÓN Y REACCIÓN</a:t>
            </a:r>
            <a:endParaRPr lang="es-ES" b="1" dirty="0">
              <a:solidFill>
                <a:srgbClr val="FF0000"/>
              </a:solidFill>
            </a:endParaRPr>
          </a:p>
        </p:txBody>
      </p:sp>
      <p:sp>
        <p:nvSpPr>
          <p:cNvPr id="7" name="6 CuadroTexto"/>
          <p:cNvSpPr txBox="1"/>
          <p:nvPr/>
        </p:nvSpPr>
        <p:spPr>
          <a:xfrm>
            <a:off x="539552" y="2996952"/>
            <a:ext cx="7992888" cy="923330"/>
          </a:xfrm>
          <a:prstGeom prst="rect">
            <a:avLst/>
          </a:prstGeom>
          <a:noFill/>
        </p:spPr>
        <p:txBody>
          <a:bodyPr wrap="square" rtlCol="0">
            <a:spAutoFit/>
          </a:bodyPr>
          <a:lstStyle/>
          <a:p>
            <a:r>
              <a:rPr lang="es-ES" dirty="0" smtClean="0"/>
              <a:t>Para cada acción existe siempre una reacción igual. La interacción de dos cuerpos sucede siempre mediante una fuerza y otra fuerza contraria de igual magnitud y dirección, pero sentido contrario.</a:t>
            </a:r>
            <a:endParaRPr lang="es-ES" dirty="0"/>
          </a:p>
        </p:txBody>
      </p:sp>
      <p:sp>
        <p:nvSpPr>
          <p:cNvPr id="8" name="7 CuadroTexto"/>
          <p:cNvSpPr txBox="1"/>
          <p:nvPr/>
        </p:nvSpPr>
        <p:spPr>
          <a:xfrm>
            <a:off x="923819" y="4365104"/>
            <a:ext cx="5598199" cy="369332"/>
          </a:xfrm>
          <a:prstGeom prst="rect">
            <a:avLst/>
          </a:prstGeom>
          <a:noFill/>
        </p:spPr>
        <p:txBody>
          <a:bodyPr wrap="none" rtlCol="0">
            <a:spAutoFit/>
          </a:bodyPr>
          <a:lstStyle/>
          <a:p>
            <a:r>
              <a:rPr lang="es-ES" b="1" dirty="0" smtClean="0">
                <a:solidFill>
                  <a:srgbClr val="FF0000"/>
                </a:solidFill>
              </a:rPr>
              <a:t>Segunda ley de Newton: Ley fundamental de la dinámica</a:t>
            </a:r>
            <a:endParaRPr lang="es-ES" b="1" dirty="0">
              <a:solidFill>
                <a:srgbClr val="FF0000"/>
              </a:solidFill>
            </a:endParaRPr>
          </a:p>
        </p:txBody>
      </p:sp>
      <p:sp>
        <p:nvSpPr>
          <p:cNvPr id="9" name="8 CuadroTexto"/>
          <p:cNvSpPr txBox="1"/>
          <p:nvPr/>
        </p:nvSpPr>
        <p:spPr>
          <a:xfrm>
            <a:off x="539552" y="4941168"/>
            <a:ext cx="8352929" cy="646331"/>
          </a:xfrm>
          <a:prstGeom prst="rect">
            <a:avLst/>
          </a:prstGeom>
          <a:noFill/>
        </p:spPr>
        <p:txBody>
          <a:bodyPr wrap="square" rtlCol="0">
            <a:spAutoFit/>
          </a:bodyPr>
          <a:lstStyle/>
          <a:p>
            <a:r>
              <a:rPr lang="es-ES" dirty="0" smtClean="0"/>
              <a:t>Una fuerza neta aplicada a un objeto lo hace acelerar con una tasa que es inversamente proporcional a la masa del objeto</a:t>
            </a:r>
            <a:endParaRPr lang="es-ES" dirty="0"/>
          </a:p>
        </p:txBody>
      </p:sp>
      <mc:AlternateContent xmlns:mc="http://schemas.openxmlformats.org/markup-compatibility/2006" xmlns:a14="http://schemas.microsoft.com/office/drawing/2010/main">
        <mc:Choice Requires="a14">
          <p:sp>
            <p:nvSpPr>
              <p:cNvPr id="10" name="9 CuadroTexto"/>
              <p:cNvSpPr txBox="1"/>
              <p:nvPr/>
            </p:nvSpPr>
            <p:spPr>
              <a:xfrm>
                <a:off x="2968042" y="5616077"/>
                <a:ext cx="870751" cy="682559"/>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ES" b="0" i="1" smtClean="0">
                              <a:latin typeface="Cambria Math" panose="02040503050406030204" pitchFamily="18" charset="0"/>
                            </a:rPr>
                          </m:ctrlPr>
                        </m:accPr>
                        <m:e>
                          <m:r>
                            <a:rPr lang="es-ES" b="0" i="1" smtClean="0">
                              <a:latin typeface="Cambria Math"/>
                            </a:rPr>
                            <m:t>𝑎</m:t>
                          </m:r>
                        </m:e>
                      </m:acc>
                      <m:r>
                        <a:rPr lang="es-ES" b="0" i="1" smtClean="0">
                          <a:latin typeface="Cambria Math"/>
                        </a:rPr>
                        <m:t>=</m:t>
                      </m:r>
                      <m:f>
                        <m:fPr>
                          <m:ctrlPr>
                            <a:rPr lang="es-ES" b="0" i="1" smtClean="0">
                              <a:latin typeface="Cambria Math" panose="02040503050406030204" pitchFamily="18" charset="0"/>
                            </a:rPr>
                          </m:ctrlPr>
                        </m:fPr>
                        <m:num>
                          <m:acc>
                            <m:accPr>
                              <m:chr m:val="⃗"/>
                              <m:ctrlPr>
                                <a:rPr lang="es-ES" b="0" i="1" smtClean="0">
                                  <a:latin typeface="Cambria Math" panose="02040503050406030204" pitchFamily="18" charset="0"/>
                                </a:rPr>
                              </m:ctrlPr>
                            </m:accPr>
                            <m:e>
                              <m:r>
                                <a:rPr lang="es-ES" b="0" i="1" smtClean="0">
                                  <a:latin typeface="Cambria Math"/>
                                </a:rPr>
                                <m:t>𝐹</m:t>
                              </m:r>
                            </m:e>
                          </m:acc>
                        </m:num>
                        <m:den>
                          <m:r>
                            <a:rPr lang="es-ES" b="0" i="1" smtClean="0">
                              <a:latin typeface="Cambria Math"/>
                            </a:rPr>
                            <m:t>𝑚</m:t>
                          </m:r>
                        </m:den>
                      </m:f>
                    </m:oMath>
                  </m:oMathPara>
                </a14:m>
                <a:endParaRPr lang="es-ES" dirty="0"/>
              </a:p>
            </p:txBody>
          </p:sp>
        </mc:Choice>
        <mc:Fallback xmlns="">
          <p:sp>
            <p:nvSpPr>
              <p:cNvPr id="10" name="9 CuadroTexto"/>
              <p:cNvSpPr txBox="1">
                <a:spLocks noRot="1" noChangeAspect="1" noMove="1" noResize="1" noEditPoints="1" noAdjustHandles="1" noChangeArrowheads="1" noChangeShapeType="1" noTextEdit="1"/>
              </p:cNvSpPr>
              <p:nvPr/>
            </p:nvSpPr>
            <p:spPr>
              <a:xfrm>
                <a:off x="2968042" y="5616077"/>
                <a:ext cx="870751" cy="682559"/>
              </a:xfrm>
              <a:prstGeom prst="rect">
                <a:avLst/>
              </a:prstGeom>
              <a:blipFill rotWithShape="1">
                <a:blip r:embed="rId2"/>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2" name="11 CuadroTexto"/>
              <p:cNvSpPr txBox="1"/>
              <p:nvPr/>
            </p:nvSpPr>
            <p:spPr>
              <a:xfrm>
                <a:off x="5220072" y="5755889"/>
                <a:ext cx="1107419" cy="402931"/>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r>
                            <a:rPr lang="es-ES" b="0" i="1" smtClean="0">
                              <a:latin typeface="Cambria Math"/>
                            </a:rPr>
                            <m:t>𝐹</m:t>
                          </m:r>
                        </m:e>
                      </m:acc>
                      <m:r>
                        <a:rPr lang="es-ES" b="0" i="1" smtClean="0">
                          <a:latin typeface="Cambria Math"/>
                        </a:rPr>
                        <m:t>=</m:t>
                      </m:r>
                      <m:r>
                        <a:rPr lang="es-ES" b="0" i="1" smtClean="0">
                          <a:latin typeface="Cambria Math"/>
                        </a:rPr>
                        <m:t>𝑚</m:t>
                      </m:r>
                      <m:r>
                        <a:rPr lang="es-ES" b="0" i="1" smtClean="0">
                          <a:latin typeface="Cambria Math"/>
                        </a:rPr>
                        <m:t>.</m:t>
                      </m:r>
                      <m:acc>
                        <m:accPr>
                          <m:chr m:val="⃗"/>
                          <m:ctrlPr>
                            <a:rPr lang="es-ES" b="0" i="1" smtClean="0">
                              <a:latin typeface="Cambria Math" panose="02040503050406030204" pitchFamily="18" charset="0"/>
                            </a:rPr>
                          </m:ctrlPr>
                        </m:accPr>
                        <m:e>
                          <m:r>
                            <a:rPr lang="es-ES" b="0" i="1" smtClean="0">
                              <a:latin typeface="Cambria Math"/>
                            </a:rPr>
                            <m:t>𝑎</m:t>
                          </m:r>
                        </m:e>
                      </m:acc>
                    </m:oMath>
                  </m:oMathPara>
                </a14:m>
                <a:endParaRPr lang="es-ES" dirty="0"/>
              </a:p>
            </p:txBody>
          </p:sp>
        </mc:Choice>
        <mc:Fallback xmlns="">
          <p:sp>
            <p:nvSpPr>
              <p:cNvPr id="12" name="11 CuadroTexto"/>
              <p:cNvSpPr txBox="1">
                <a:spLocks noRot="1" noChangeAspect="1" noMove="1" noResize="1" noEditPoints="1" noAdjustHandles="1" noChangeArrowheads="1" noChangeShapeType="1" noTextEdit="1"/>
              </p:cNvSpPr>
              <p:nvPr/>
            </p:nvSpPr>
            <p:spPr>
              <a:xfrm>
                <a:off x="5220072" y="5755889"/>
                <a:ext cx="1107419" cy="402931"/>
              </a:xfrm>
              <a:prstGeom prst="rect">
                <a:avLst/>
              </a:prstGeom>
              <a:blipFill rotWithShape="1">
                <a:blip r:embed="rId3"/>
                <a:stretch>
                  <a:fillRect t="-18571" r="-20968"/>
                </a:stretch>
              </a:blipFill>
            </p:spPr>
            <p:txBody>
              <a:bodyPr/>
              <a:lstStyle/>
              <a:p>
                <a:r>
                  <a:rPr lang="es-ES">
                    <a:noFill/>
                  </a:rPr>
                  <a:t> </a:t>
                </a:r>
              </a:p>
            </p:txBody>
          </p:sp>
        </mc:Fallback>
      </mc:AlternateContent>
      <p:sp>
        <p:nvSpPr>
          <p:cNvPr id="13" name="12 Flecha derecha"/>
          <p:cNvSpPr/>
          <p:nvPr/>
        </p:nvSpPr>
        <p:spPr>
          <a:xfrm>
            <a:off x="4038609" y="5755889"/>
            <a:ext cx="826812" cy="5421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7429597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down)">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1000"/>
                                        <p:tgtEl>
                                          <p:spTgt spid="10"/>
                                        </p:tgtEl>
                                      </p:cBhvr>
                                    </p:animEffect>
                                    <p:anim calcmode="lin" valueType="num">
                                      <p:cBhvr>
                                        <p:cTn id="41" dur="1000" fill="hold"/>
                                        <p:tgtEl>
                                          <p:spTgt spid="10"/>
                                        </p:tgtEl>
                                        <p:attrNameLst>
                                          <p:attrName>ppt_x</p:attrName>
                                        </p:attrNameLst>
                                      </p:cBhvr>
                                      <p:tavLst>
                                        <p:tav tm="0">
                                          <p:val>
                                            <p:strVal val="#ppt_x"/>
                                          </p:val>
                                        </p:tav>
                                        <p:tav tm="100000">
                                          <p:val>
                                            <p:strVal val="#ppt_x"/>
                                          </p:val>
                                        </p:tav>
                                      </p:tavLst>
                                    </p:anim>
                                    <p:anim calcmode="lin" valueType="num">
                                      <p:cBhvr>
                                        <p:cTn id="4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circle(in)">
                                      <p:cBhvr>
                                        <p:cTn id="47" dur="20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down)">
                                      <p:cBhvr>
                                        <p:cTn id="5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animBg="1"/>
      <p:bldP spid="12" grpId="0" animBg="1"/>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1494290" y="476672"/>
            <a:ext cx="5088637" cy="369332"/>
          </a:xfrm>
          <a:prstGeom prst="rect">
            <a:avLst/>
          </a:prstGeom>
          <a:noFill/>
        </p:spPr>
        <p:txBody>
          <a:bodyPr wrap="none" rtlCol="0">
            <a:spAutoFit/>
          </a:bodyPr>
          <a:lstStyle/>
          <a:p>
            <a:r>
              <a:rPr lang="es-ES" b="1" dirty="0" smtClean="0">
                <a:solidFill>
                  <a:srgbClr val="FF0000"/>
                </a:solidFill>
              </a:rPr>
              <a:t>Tercera ley de Newton: LEY DE ACCIÓN Y REACCIÓN</a:t>
            </a:r>
            <a:endParaRPr lang="es-ES" b="1" dirty="0">
              <a:solidFill>
                <a:srgbClr val="FF0000"/>
              </a:solidFill>
            </a:endParaRPr>
          </a:p>
        </p:txBody>
      </p:sp>
      <p:sp>
        <p:nvSpPr>
          <p:cNvPr id="7" name="6 CuadroTexto"/>
          <p:cNvSpPr txBox="1"/>
          <p:nvPr/>
        </p:nvSpPr>
        <p:spPr>
          <a:xfrm>
            <a:off x="719572" y="1052736"/>
            <a:ext cx="7992888" cy="923330"/>
          </a:xfrm>
          <a:prstGeom prst="rect">
            <a:avLst/>
          </a:prstGeom>
          <a:noFill/>
        </p:spPr>
        <p:txBody>
          <a:bodyPr wrap="square" rtlCol="0">
            <a:spAutoFit/>
          </a:bodyPr>
          <a:lstStyle/>
          <a:p>
            <a:r>
              <a:rPr lang="es-ES" dirty="0" smtClean="0"/>
              <a:t>Para cada acción existe siempre una reacción igual. La interacción de dos cuerpos sucede siempre mediante una fuerza y otra fuerza contraria de igual magnitud y dirección, pero sentido contrario.</a:t>
            </a:r>
            <a:endParaRPr lang="es-ES" dirty="0"/>
          </a:p>
        </p:txBody>
      </p:sp>
      <p:sp>
        <p:nvSpPr>
          <p:cNvPr id="3" name="CuadroTexto 2">
            <a:hlinkClick r:id="rId2"/>
          </p:cNvPr>
          <p:cNvSpPr txBox="1"/>
          <p:nvPr/>
        </p:nvSpPr>
        <p:spPr>
          <a:xfrm>
            <a:off x="1259632" y="2348880"/>
            <a:ext cx="1657950" cy="523220"/>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es-ES" sz="2800" b="1" dirty="0" smtClean="0">
                <a:solidFill>
                  <a:srgbClr val="FF0000"/>
                </a:solidFill>
              </a:rPr>
              <a:t>VIDEO 1</a:t>
            </a:r>
            <a:endParaRPr lang="es-ES" sz="2800" b="1" dirty="0">
              <a:solidFill>
                <a:srgbClr val="FF0000"/>
              </a:solidFill>
            </a:endParaRPr>
          </a:p>
        </p:txBody>
      </p:sp>
      <p:sp>
        <p:nvSpPr>
          <p:cNvPr id="14" name="CuadroTexto 13">
            <a:hlinkClick r:id="rId3"/>
          </p:cNvPr>
          <p:cNvSpPr txBox="1"/>
          <p:nvPr/>
        </p:nvSpPr>
        <p:spPr>
          <a:xfrm>
            <a:off x="1259632" y="4221088"/>
            <a:ext cx="1657950" cy="523220"/>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es-ES" sz="2800" b="1" dirty="0" smtClean="0">
                <a:solidFill>
                  <a:srgbClr val="FF0000"/>
                </a:solidFill>
              </a:rPr>
              <a:t>VIDEO 2</a:t>
            </a:r>
            <a:endParaRPr lang="es-ES" sz="2800" b="1" dirty="0">
              <a:solidFill>
                <a:srgbClr val="FF0000"/>
              </a:solidFill>
            </a:endParaRPr>
          </a:p>
        </p:txBody>
      </p:sp>
      <p:pic>
        <p:nvPicPr>
          <p:cNvPr id="2050" name="Picture 2" descr="Hombre Apoyado Contra La Pared Ilustración Vectorial ..."/>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711" t="18702" r="21004" b="3373"/>
          <a:stretch/>
        </p:blipFill>
        <p:spPr bwMode="auto">
          <a:xfrm>
            <a:off x="4211960" y="2217441"/>
            <a:ext cx="3024336" cy="3554921"/>
          </a:xfrm>
          <a:prstGeom prst="rect">
            <a:avLst/>
          </a:prstGeom>
          <a:noFill/>
          <a:extLst>
            <a:ext uri="{909E8E84-426E-40DD-AFC4-6F175D3DCCD1}">
              <a14:hiddenFill xmlns:a14="http://schemas.microsoft.com/office/drawing/2010/main">
                <a:solidFill>
                  <a:srgbClr val="FFFFFF"/>
                </a:solidFill>
              </a14:hiddenFill>
            </a:ext>
          </a:extLst>
        </p:spPr>
      </p:pic>
      <p:sp>
        <p:nvSpPr>
          <p:cNvPr id="11" name="Elipse 10"/>
          <p:cNvSpPr/>
          <p:nvPr/>
        </p:nvSpPr>
        <p:spPr>
          <a:xfrm>
            <a:off x="4860032" y="2882861"/>
            <a:ext cx="936104" cy="86409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Flecha doblada hacia arriba 15"/>
          <p:cNvSpPr/>
          <p:nvPr/>
        </p:nvSpPr>
        <p:spPr>
          <a:xfrm rot="10800000">
            <a:off x="4026939" y="3274820"/>
            <a:ext cx="689077" cy="1469487"/>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CuadroTexto 16"/>
          <p:cNvSpPr txBox="1"/>
          <p:nvPr/>
        </p:nvSpPr>
        <p:spPr>
          <a:xfrm>
            <a:off x="3047079" y="5016856"/>
            <a:ext cx="2648796" cy="1569660"/>
          </a:xfrm>
          <a:prstGeom prst="rect">
            <a:avLst/>
          </a:prstGeom>
          <a:solidFill>
            <a:srgbClr val="92D050"/>
          </a:solidFill>
        </p:spPr>
        <p:txBody>
          <a:bodyPr wrap="square" rtlCol="0">
            <a:spAutoFit/>
          </a:bodyPr>
          <a:lstStyle/>
          <a:p>
            <a:pPr algn="ctr"/>
            <a:r>
              <a:rPr lang="es-ES" sz="2400" b="1" dirty="0" smtClean="0"/>
              <a:t>ANALIZAMOS LAS FUERZAS QUE SE EJERCEN EN ESTA SITUACIÓN</a:t>
            </a:r>
            <a:endParaRPr lang="es-ES" sz="2400" b="1" dirty="0"/>
          </a:p>
        </p:txBody>
      </p:sp>
    </p:spTree>
    <p:extLst>
      <p:ext uri="{BB962C8B-B14F-4D97-AF65-F5344CB8AC3E}">
        <p14:creationId xmlns:p14="http://schemas.microsoft.com/office/powerpoint/2010/main" val="4531879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971600" y="1988840"/>
            <a:ext cx="2088232" cy="646331"/>
          </a:xfrm>
          <a:prstGeom prst="rect">
            <a:avLst/>
          </a:prstGeom>
          <a:noFill/>
        </p:spPr>
        <p:txBody>
          <a:bodyPr wrap="square" rtlCol="0">
            <a:spAutoFit/>
          </a:bodyPr>
          <a:lstStyle/>
          <a:p>
            <a:pPr algn="ctr"/>
            <a:r>
              <a:rPr lang="es-ES" dirty="0" smtClean="0"/>
              <a:t>SUMA DE FUERZAS COLINEALES</a:t>
            </a:r>
            <a:endParaRPr lang="es-ES" dirty="0"/>
          </a:p>
        </p:txBody>
      </p:sp>
      <p:sp>
        <p:nvSpPr>
          <p:cNvPr id="3" name="CuadroTexto 2"/>
          <p:cNvSpPr txBox="1"/>
          <p:nvPr/>
        </p:nvSpPr>
        <p:spPr>
          <a:xfrm>
            <a:off x="2411760" y="476672"/>
            <a:ext cx="4094582" cy="646331"/>
          </a:xfrm>
          <a:prstGeom prst="rect">
            <a:avLst/>
          </a:prstGeom>
          <a:noFill/>
        </p:spPr>
        <p:txBody>
          <a:bodyPr wrap="none" rtlCol="0">
            <a:spAutoFit/>
          </a:bodyPr>
          <a:lstStyle/>
          <a:p>
            <a:r>
              <a:rPr lang="es-ES" sz="3600" b="1" dirty="0" smtClean="0"/>
              <a:t>SUMA DE FUERZAS</a:t>
            </a:r>
            <a:endParaRPr lang="es-ES" sz="3600" b="1" dirty="0"/>
          </a:p>
        </p:txBody>
      </p:sp>
      <p:sp>
        <p:nvSpPr>
          <p:cNvPr id="4" name="CuadroTexto 3"/>
          <p:cNvSpPr txBox="1"/>
          <p:nvPr/>
        </p:nvSpPr>
        <p:spPr>
          <a:xfrm>
            <a:off x="5220072" y="1988840"/>
            <a:ext cx="2088232" cy="646331"/>
          </a:xfrm>
          <a:prstGeom prst="rect">
            <a:avLst/>
          </a:prstGeom>
          <a:noFill/>
        </p:spPr>
        <p:txBody>
          <a:bodyPr wrap="square" rtlCol="0">
            <a:spAutoFit/>
          </a:bodyPr>
          <a:lstStyle/>
          <a:p>
            <a:pPr algn="ctr"/>
            <a:r>
              <a:rPr lang="es-ES" dirty="0" smtClean="0"/>
              <a:t>SUMA DE FUERZAS NO COLINEALES</a:t>
            </a:r>
            <a:endParaRPr lang="es-ES" dirty="0"/>
          </a:p>
        </p:txBody>
      </p:sp>
      <p:cxnSp>
        <p:nvCxnSpPr>
          <p:cNvPr id="6" name="Conector recto de flecha 5"/>
          <p:cNvCxnSpPr>
            <a:stCxn id="2" idx="2"/>
          </p:cNvCxnSpPr>
          <p:nvPr/>
        </p:nvCxnSpPr>
        <p:spPr>
          <a:xfrm>
            <a:off x="2015716" y="2635171"/>
            <a:ext cx="0" cy="14419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CuadroTexto 6"/>
          <p:cNvSpPr txBox="1"/>
          <p:nvPr/>
        </p:nvSpPr>
        <p:spPr>
          <a:xfrm>
            <a:off x="755576" y="4437112"/>
            <a:ext cx="2880320" cy="646331"/>
          </a:xfrm>
          <a:prstGeom prst="rect">
            <a:avLst/>
          </a:prstGeom>
          <a:noFill/>
        </p:spPr>
        <p:txBody>
          <a:bodyPr wrap="square" rtlCol="0">
            <a:spAutoFit/>
          </a:bodyPr>
          <a:lstStyle/>
          <a:p>
            <a:pPr algn="ctr"/>
            <a:r>
              <a:rPr lang="es-ES" dirty="0" smtClean="0"/>
              <a:t>Las fuerzas tienen la misma dirección</a:t>
            </a:r>
            <a:endParaRPr lang="es-ES" dirty="0"/>
          </a:p>
        </p:txBody>
      </p:sp>
      <p:sp>
        <p:nvSpPr>
          <p:cNvPr id="8" name="CuadroTexto 7"/>
          <p:cNvSpPr txBox="1"/>
          <p:nvPr/>
        </p:nvSpPr>
        <p:spPr>
          <a:xfrm>
            <a:off x="5940152" y="4437112"/>
            <a:ext cx="2232248" cy="646331"/>
          </a:xfrm>
          <a:prstGeom prst="rect">
            <a:avLst/>
          </a:prstGeom>
          <a:noFill/>
        </p:spPr>
        <p:txBody>
          <a:bodyPr wrap="square" rtlCol="0">
            <a:spAutoFit/>
          </a:bodyPr>
          <a:lstStyle/>
          <a:p>
            <a:r>
              <a:rPr lang="es-ES" dirty="0" smtClean="0"/>
              <a:t>Las fuerzas tienen distinta dirección</a:t>
            </a:r>
            <a:endParaRPr lang="es-ES" dirty="0"/>
          </a:p>
        </p:txBody>
      </p:sp>
      <p:cxnSp>
        <p:nvCxnSpPr>
          <p:cNvPr id="10" name="Conector recto de flecha 9"/>
          <p:cNvCxnSpPr>
            <a:stCxn id="4" idx="2"/>
          </p:cNvCxnSpPr>
          <p:nvPr/>
        </p:nvCxnSpPr>
        <p:spPr>
          <a:xfrm>
            <a:off x="6264188" y="2635171"/>
            <a:ext cx="396044" cy="15859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Conector recto de flecha 11"/>
          <p:cNvCxnSpPr>
            <a:stCxn id="3" idx="2"/>
          </p:cNvCxnSpPr>
          <p:nvPr/>
        </p:nvCxnSpPr>
        <p:spPr>
          <a:xfrm flipH="1">
            <a:off x="2015716" y="1123003"/>
            <a:ext cx="2443335" cy="7218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ector recto de flecha 13"/>
          <p:cNvCxnSpPr>
            <a:stCxn id="3" idx="2"/>
            <a:endCxn id="4" idx="0"/>
          </p:cNvCxnSpPr>
          <p:nvPr/>
        </p:nvCxnSpPr>
        <p:spPr>
          <a:xfrm>
            <a:off x="4459051" y="1123003"/>
            <a:ext cx="1805137" cy="8658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34668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ombre Apoyado Contra La Pared Ilustración Vectorial ..."/>
          <p:cNvPicPr>
            <a:picLocks noChangeAspect="1" noChangeArrowheads="1"/>
          </p:cNvPicPr>
          <p:nvPr/>
        </p:nvPicPr>
        <p:blipFill rotWithShape="1">
          <a:blip r:embed="rId2">
            <a:extLst>
              <a:ext uri="{28A0092B-C50C-407E-A947-70E740481C1C}">
                <a14:useLocalDpi xmlns:a14="http://schemas.microsoft.com/office/drawing/2010/main" val="0"/>
              </a:ext>
            </a:extLst>
          </a:blip>
          <a:srcRect l="16196" t="26318" r="56648" b="40534"/>
          <a:stretch/>
        </p:blipFill>
        <p:spPr bwMode="auto">
          <a:xfrm>
            <a:off x="971600" y="1124744"/>
            <a:ext cx="2736304" cy="3591399"/>
          </a:xfrm>
          <a:prstGeom prst="rect">
            <a:avLst/>
          </a:prstGeom>
          <a:noFill/>
          <a:extLst>
            <a:ext uri="{909E8E84-426E-40DD-AFC4-6F175D3DCCD1}">
              <a14:hiddenFill xmlns:a14="http://schemas.microsoft.com/office/drawing/2010/main">
                <a:solidFill>
                  <a:srgbClr val="FFFFFF"/>
                </a:solidFill>
              </a14:hiddenFill>
            </a:ext>
          </a:extLst>
        </p:spPr>
      </p:pic>
      <p:cxnSp>
        <p:nvCxnSpPr>
          <p:cNvPr id="4" name="Conector recto de flecha 3"/>
          <p:cNvCxnSpPr/>
          <p:nvPr/>
        </p:nvCxnSpPr>
        <p:spPr>
          <a:xfrm>
            <a:off x="2843808" y="3068960"/>
            <a:ext cx="1296144" cy="0"/>
          </a:xfrm>
          <a:prstGeom prst="straightConnector1">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 name="Conector recto de flecha 4"/>
          <p:cNvCxnSpPr/>
          <p:nvPr/>
        </p:nvCxnSpPr>
        <p:spPr>
          <a:xfrm flipH="1">
            <a:off x="1115616" y="3068960"/>
            <a:ext cx="1296144" cy="0"/>
          </a:xfrm>
          <a:prstGeom prst="straightConnector1">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CuadroTexto 5"/>
              <p:cNvSpPr txBox="1"/>
              <p:nvPr/>
            </p:nvSpPr>
            <p:spPr>
              <a:xfrm>
                <a:off x="3217061" y="2522514"/>
                <a:ext cx="549638" cy="39792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f>
                                <m:fPr>
                                  <m:type m:val="skw"/>
                                  <m:ctrlPr>
                                    <a:rPr lang="es-ES" i="1" smtClean="0">
                                      <a:latin typeface="Cambria Math" panose="02040503050406030204" pitchFamily="18" charset="0"/>
                                    </a:rPr>
                                  </m:ctrlPr>
                                </m:fPr>
                                <m:num>
                                  <m:r>
                                    <a:rPr lang="es-ES" b="0" i="1" smtClean="0">
                                      <a:latin typeface="Cambria Math" panose="02040503050406030204" pitchFamily="18" charset="0"/>
                                    </a:rPr>
                                    <m:t>𝑃</m:t>
                                  </m:r>
                                </m:num>
                                <m:den>
                                  <m:r>
                                    <a:rPr lang="es-ES" b="0" i="1" smtClean="0">
                                      <a:latin typeface="Cambria Math" panose="02040503050406030204" pitchFamily="18" charset="0"/>
                                    </a:rPr>
                                    <m:t>𝑀</m:t>
                                  </m:r>
                                </m:den>
                              </m:f>
                            </m:sub>
                          </m:sSub>
                        </m:e>
                      </m:acc>
                    </m:oMath>
                  </m:oMathPara>
                </a14:m>
                <a:endParaRPr lang="es-ES" dirty="0"/>
              </a:p>
            </p:txBody>
          </p:sp>
        </mc:Choice>
        <mc:Fallback xmlns="">
          <p:sp>
            <p:nvSpPr>
              <p:cNvPr id="6" name="CuadroTexto 5"/>
              <p:cNvSpPr txBox="1">
                <a:spLocks noRot="1" noChangeAspect="1" noMove="1" noResize="1" noEditPoints="1" noAdjustHandles="1" noChangeArrowheads="1" noChangeShapeType="1" noTextEdit="1"/>
              </p:cNvSpPr>
              <p:nvPr/>
            </p:nvSpPr>
            <p:spPr>
              <a:xfrm>
                <a:off x="3217061" y="2522514"/>
                <a:ext cx="549638" cy="397929"/>
              </a:xfrm>
              <a:prstGeom prst="rect">
                <a:avLst/>
              </a:prstGeom>
              <a:blipFill rotWithShape="0">
                <a:blip r:embed="rId3"/>
                <a:stretch>
                  <a:fillRect l="-22222" t="-78462" r="-87778" b="-167692"/>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7" name="CuadroTexto 6"/>
              <p:cNvSpPr txBox="1"/>
              <p:nvPr/>
            </p:nvSpPr>
            <p:spPr>
              <a:xfrm>
                <a:off x="1006606" y="2532005"/>
                <a:ext cx="549638" cy="39792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f>
                                <m:fPr>
                                  <m:type m:val="skw"/>
                                  <m:ctrlPr>
                                    <a:rPr lang="es-ES" i="1" smtClean="0">
                                      <a:latin typeface="Cambria Math" panose="02040503050406030204" pitchFamily="18" charset="0"/>
                                    </a:rPr>
                                  </m:ctrlPr>
                                </m:fPr>
                                <m:num>
                                  <m:r>
                                    <a:rPr lang="es-ES" b="0" i="1" smtClean="0">
                                      <a:latin typeface="Cambria Math" panose="02040503050406030204" pitchFamily="18" charset="0"/>
                                    </a:rPr>
                                    <m:t>𝑀</m:t>
                                  </m:r>
                                </m:num>
                                <m:den>
                                  <m:r>
                                    <a:rPr lang="es-ES" b="0" i="1" smtClean="0">
                                      <a:latin typeface="Cambria Math" panose="02040503050406030204" pitchFamily="18" charset="0"/>
                                    </a:rPr>
                                    <m:t>𝑃</m:t>
                                  </m:r>
                                </m:den>
                              </m:f>
                            </m:sub>
                          </m:sSub>
                        </m:e>
                      </m:acc>
                    </m:oMath>
                  </m:oMathPara>
                </a14:m>
                <a:endParaRPr lang="es-ES" dirty="0"/>
              </a:p>
            </p:txBody>
          </p:sp>
        </mc:Choice>
        <mc:Fallback xmlns="">
          <p:sp>
            <p:nvSpPr>
              <p:cNvPr id="7" name="CuadroTexto 6"/>
              <p:cNvSpPr txBox="1">
                <a:spLocks noRot="1" noChangeAspect="1" noMove="1" noResize="1" noEditPoints="1" noAdjustHandles="1" noChangeArrowheads="1" noChangeShapeType="1" noTextEdit="1"/>
              </p:cNvSpPr>
              <p:nvPr/>
            </p:nvSpPr>
            <p:spPr>
              <a:xfrm>
                <a:off x="1006606" y="2532005"/>
                <a:ext cx="549638" cy="397929"/>
              </a:xfrm>
              <a:prstGeom prst="rect">
                <a:avLst/>
              </a:prstGeom>
              <a:blipFill rotWithShape="0">
                <a:blip r:embed="rId4"/>
                <a:stretch>
                  <a:fillRect l="-13333" t="-75758" r="-96667" b="-165152"/>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8" name="CuadroTexto 7"/>
              <p:cNvSpPr txBox="1"/>
              <p:nvPr/>
            </p:nvSpPr>
            <p:spPr>
              <a:xfrm>
                <a:off x="5006268" y="2919303"/>
                <a:ext cx="549638" cy="39792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f>
                                <m:fPr>
                                  <m:type m:val="skw"/>
                                  <m:ctrlPr>
                                    <a:rPr lang="es-ES" i="1" smtClean="0">
                                      <a:latin typeface="Cambria Math" panose="02040503050406030204" pitchFamily="18" charset="0"/>
                                    </a:rPr>
                                  </m:ctrlPr>
                                </m:fPr>
                                <m:num>
                                  <m:r>
                                    <a:rPr lang="es-ES" b="0" i="1" smtClean="0">
                                      <a:latin typeface="Cambria Math" panose="02040503050406030204" pitchFamily="18" charset="0"/>
                                    </a:rPr>
                                    <m:t>𝑃</m:t>
                                  </m:r>
                                </m:num>
                                <m:den>
                                  <m:r>
                                    <a:rPr lang="es-ES" b="0" i="1" smtClean="0">
                                      <a:latin typeface="Cambria Math" panose="02040503050406030204" pitchFamily="18" charset="0"/>
                                    </a:rPr>
                                    <m:t>𝑀</m:t>
                                  </m:r>
                                </m:den>
                              </m:f>
                            </m:sub>
                          </m:sSub>
                        </m:e>
                      </m:acc>
                    </m:oMath>
                  </m:oMathPara>
                </a14:m>
                <a:endParaRPr lang="es-ES" dirty="0"/>
              </a:p>
            </p:txBody>
          </p:sp>
        </mc:Choice>
        <mc:Fallback xmlns="">
          <p:sp>
            <p:nvSpPr>
              <p:cNvPr id="8" name="CuadroTexto 7"/>
              <p:cNvSpPr txBox="1">
                <a:spLocks noRot="1" noChangeAspect="1" noMove="1" noResize="1" noEditPoints="1" noAdjustHandles="1" noChangeArrowheads="1" noChangeShapeType="1" noTextEdit="1"/>
              </p:cNvSpPr>
              <p:nvPr/>
            </p:nvSpPr>
            <p:spPr>
              <a:xfrm>
                <a:off x="5006268" y="2919303"/>
                <a:ext cx="549638" cy="397929"/>
              </a:xfrm>
              <a:prstGeom prst="rect">
                <a:avLst/>
              </a:prstGeom>
              <a:blipFill rotWithShape="0">
                <a:blip r:embed="rId5"/>
                <a:stretch>
                  <a:fillRect l="-21111" t="-78462" r="-88889" b="-167692"/>
                </a:stretch>
              </a:blipFill>
            </p:spPr>
            <p:txBody>
              <a:bodyPr/>
              <a:lstStyle/>
              <a:p>
                <a:r>
                  <a:rPr lang="es-ES">
                    <a:noFill/>
                  </a:rPr>
                  <a:t> </a:t>
                </a:r>
              </a:p>
            </p:txBody>
          </p:sp>
        </mc:Fallback>
      </mc:AlternateContent>
      <p:cxnSp>
        <p:nvCxnSpPr>
          <p:cNvPr id="10" name="Conector recto de flecha 9"/>
          <p:cNvCxnSpPr/>
          <p:nvPr/>
        </p:nvCxnSpPr>
        <p:spPr>
          <a:xfrm>
            <a:off x="5267503" y="3429000"/>
            <a:ext cx="0" cy="3587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CuadroTexto 10"/>
          <p:cNvSpPr txBox="1"/>
          <p:nvPr/>
        </p:nvSpPr>
        <p:spPr>
          <a:xfrm>
            <a:off x="4034716" y="3791620"/>
            <a:ext cx="2304256" cy="646331"/>
          </a:xfrm>
          <a:prstGeom prst="rect">
            <a:avLst/>
          </a:prstGeom>
          <a:noFill/>
        </p:spPr>
        <p:txBody>
          <a:bodyPr wrap="square" rtlCol="0">
            <a:spAutoFit/>
          </a:bodyPr>
          <a:lstStyle/>
          <a:p>
            <a:r>
              <a:rPr lang="es-ES" dirty="0" smtClean="0"/>
              <a:t>Fuerza que ejerce la Pared sobre la Mano</a:t>
            </a:r>
            <a:endParaRPr lang="es-ES" dirty="0"/>
          </a:p>
        </p:txBody>
      </p:sp>
      <mc:AlternateContent xmlns:mc="http://schemas.openxmlformats.org/markup-compatibility/2006" xmlns:a14="http://schemas.microsoft.com/office/drawing/2010/main">
        <mc:Choice Requires="a14">
          <p:sp>
            <p:nvSpPr>
              <p:cNvPr id="12" name="CuadroTexto 11"/>
              <p:cNvSpPr txBox="1"/>
              <p:nvPr/>
            </p:nvSpPr>
            <p:spPr>
              <a:xfrm>
                <a:off x="7353835" y="2869995"/>
                <a:ext cx="549638" cy="39792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f>
                                <m:fPr>
                                  <m:type m:val="skw"/>
                                  <m:ctrlPr>
                                    <a:rPr lang="es-ES" i="1" smtClean="0">
                                      <a:latin typeface="Cambria Math" panose="02040503050406030204" pitchFamily="18" charset="0"/>
                                    </a:rPr>
                                  </m:ctrlPr>
                                </m:fPr>
                                <m:num>
                                  <m:r>
                                    <a:rPr lang="es-ES" b="0" i="1" smtClean="0">
                                      <a:latin typeface="Cambria Math" panose="02040503050406030204" pitchFamily="18" charset="0"/>
                                    </a:rPr>
                                    <m:t>𝑀</m:t>
                                  </m:r>
                                </m:num>
                                <m:den>
                                  <m:r>
                                    <a:rPr lang="es-ES" b="0" i="1" smtClean="0">
                                      <a:latin typeface="Cambria Math" panose="02040503050406030204" pitchFamily="18" charset="0"/>
                                    </a:rPr>
                                    <m:t>𝑃</m:t>
                                  </m:r>
                                </m:den>
                              </m:f>
                            </m:sub>
                          </m:sSub>
                        </m:e>
                      </m:acc>
                    </m:oMath>
                  </m:oMathPara>
                </a14:m>
                <a:endParaRPr lang="es-ES" dirty="0"/>
              </a:p>
            </p:txBody>
          </p:sp>
        </mc:Choice>
        <mc:Fallback xmlns="">
          <p:sp>
            <p:nvSpPr>
              <p:cNvPr id="12" name="CuadroTexto 11"/>
              <p:cNvSpPr txBox="1">
                <a:spLocks noRot="1" noChangeAspect="1" noMove="1" noResize="1" noEditPoints="1" noAdjustHandles="1" noChangeArrowheads="1" noChangeShapeType="1" noTextEdit="1"/>
              </p:cNvSpPr>
              <p:nvPr/>
            </p:nvSpPr>
            <p:spPr>
              <a:xfrm>
                <a:off x="7353835" y="2869995"/>
                <a:ext cx="549638" cy="397929"/>
              </a:xfrm>
              <a:prstGeom prst="rect">
                <a:avLst/>
              </a:prstGeom>
              <a:blipFill rotWithShape="0">
                <a:blip r:embed="rId6"/>
                <a:stretch>
                  <a:fillRect l="-13187" t="-78462" r="-94505" b="-167692"/>
                </a:stretch>
              </a:blipFill>
            </p:spPr>
            <p:txBody>
              <a:bodyPr/>
              <a:lstStyle/>
              <a:p>
                <a:r>
                  <a:rPr lang="es-ES">
                    <a:noFill/>
                  </a:rPr>
                  <a:t> </a:t>
                </a:r>
              </a:p>
            </p:txBody>
          </p:sp>
        </mc:Fallback>
      </mc:AlternateContent>
      <p:cxnSp>
        <p:nvCxnSpPr>
          <p:cNvPr id="14" name="Conector recto de flecha 13"/>
          <p:cNvCxnSpPr/>
          <p:nvPr/>
        </p:nvCxnSpPr>
        <p:spPr>
          <a:xfrm>
            <a:off x="7628654" y="3317232"/>
            <a:ext cx="0" cy="3624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CuadroTexto 15"/>
          <p:cNvSpPr txBox="1"/>
          <p:nvPr/>
        </p:nvSpPr>
        <p:spPr>
          <a:xfrm>
            <a:off x="6528165" y="3791620"/>
            <a:ext cx="2304256" cy="646331"/>
          </a:xfrm>
          <a:prstGeom prst="rect">
            <a:avLst/>
          </a:prstGeom>
          <a:noFill/>
        </p:spPr>
        <p:txBody>
          <a:bodyPr wrap="square" rtlCol="0">
            <a:spAutoFit/>
          </a:bodyPr>
          <a:lstStyle/>
          <a:p>
            <a:r>
              <a:rPr lang="es-ES" dirty="0" smtClean="0"/>
              <a:t>Fuerza que ejerce la Mano sobre la </a:t>
            </a:r>
            <a:r>
              <a:rPr lang="es-ES" dirty="0" smtClean="0"/>
              <a:t>Pared</a:t>
            </a:r>
            <a:endParaRPr lang="es-ES" dirty="0"/>
          </a:p>
        </p:txBody>
      </p:sp>
      <p:sp>
        <p:nvSpPr>
          <p:cNvPr id="18" name="CuadroTexto 17"/>
          <p:cNvSpPr txBox="1"/>
          <p:nvPr/>
        </p:nvSpPr>
        <p:spPr>
          <a:xfrm>
            <a:off x="4139952" y="1094456"/>
            <a:ext cx="4608512" cy="646331"/>
          </a:xfrm>
          <a:prstGeom prst="rect">
            <a:avLst/>
          </a:prstGeom>
          <a:noFill/>
        </p:spPr>
        <p:txBody>
          <a:bodyPr wrap="square" rtlCol="0">
            <a:spAutoFit/>
          </a:bodyPr>
          <a:lstStyle/>
          <a:p>
            <a:r>
              <a:rPr lang="es-ES" dirty="0" smtClean="0"/>
              <a:t>Aquí observamos la interacción entre la MANO y la PARED. </a:t>
            </a:r>
            <a:endParaRPr lang="es-ES" dirty="0"/>
          </a:p>
        </p:txBody>
      </p:sp>
      <p:sp>
        <p:nvSpPr>
          <p:cNvPr id="22" name="CuadroTexto 21"/>
          <p:cNvSpPr txBox="1"/>
          <p:nvPr/>
        </p:nvSpPr>
        <p:spPr>
          <a:xfrm>
            <a:off x="4142728" y="1850875"/>
            <a:ext cx="4392488" cy="369332"/>
          </a:xfrm>
          <a:prstGeom prst="rect">
            <a:avLst/>
          </a:prstGeom>
          <a:noFill/>
        </p:spPr>
        <p:txBody>
          <a:bodyPr wrap="square" rtlCol="0">
            <a:spAutoFit/>
          </a:bodyPr>
          <a:lstStyle/>
          <a:p>
            <a:r>
              <a:rPr lang="es-ES" dirty="0" smtClean="0"/>
              <a:t>En toda interacción existen DOS fuerzas</a:t>
            </a:r>
            <a:endParaRPr lang="es-ES" dirty="0"/>
          </a:p>
        </p:txBody>
      </p:sp>
      <p:cxnSp>
        <p:nvCxnSpPr>
          <p:cNvPr id="24" name="Conector recto de flecha 23"/>
          <p:cNvCxnSpPr/>
          <p:nvPr/>
        </p:nvCxnSpPr>
        <p:spPr>
          <a:xfrm flipH="1">
            <a:off x="5364088" y="2220207"/>
            <a:ext cx="2016224" cy="5607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Conector recto de flecha 26"/>
          <p:cNvCxnSpPr/>
          <p:nvPr/>
        </p:nvCxnSpPr>
        <p:spPr>
          <a:xfrm>
            <a:off x="7380312" y="2220207"/>
            <a:ext cx="288032" cy="5107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Cerrar llave 29"/>
          <p:cNvSpPr/>
          <p:nvPr/>
        </p:nvSpPr>
        <p:spPr>
          <a:xfrm rot="5400000">
            <a:off x="6156175" y="3083342"/>
            <a:ext cx="432048" cy="3331473"/>
          </a:xfrm>
          <a:prstGeom prst="rightBrace">
            <a:avLst>
              <a:gd name="adj1" fmla="val 35484"/>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31" name="CuadroTexto 30"/>
          <p:cNvSpPr txBox="1"/>
          <p:nvPr/>
        </p:nvSpPr>
        <p:spPr>
          <a:xfrm>
            <a:off x="4439933" y="5060206"/>
            <a:ext cx="4176464" cy="646331"/>
          </a:xfrm>
          <a:prstGeom prst="rect">
            <a:avLst/>
          </a:prstGeom>
          <a:noFill/>
        </p:spPr>
        <p:txBody>
          <a:bodyPr wrap="square" rtlCol="0">
            <a:spAutoFit/>
          </a:bodyPr>
          <a:lstStyle/>
          <a:p>
            <a:r>
              <a:rPr lang="es-ES" dirty="0" smtClean="0"/>
              <a:t>Estas fuerzas tienen igual módulo y dirección, pero su sentido es opuesto.</a:t>
            </a:r>
            <a:endParaRPr lang="es-ES" dirty="0"/>
          </a:p>
        </p:txBody>
      </p:sp>
      <p:sp>
        <p:nvSpPr>
          <p:cNvPr id="32" name="Nube 31"/>
          <p:cNvSpPr/>
          <p:nvPr/>
        </p:nvSpPr>
        <p:spPr>
          <a:xfrm>
            <a:off x="162457" y="4763437"/>
            <a:ext cx="3351148" cy="1886199"/>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t>¿y por qué no se anulan?</a:t>
            </a:r>
            <a:endParaRPr lang="es-ES" sz="2800" dirty="0"/>
          </a:p>
        </p:txBody>
      </p:sp>
      <p:sp>
        <p:nvSpPr>
          <p:cNvPr id="33" name="Flecha derecha 32"/>
          <p:cNvSpPr/>
          <p:nvPr/>
        </p:nvSpPr>
        <p:spPr>
          <a:xfrm>
            <a:off x="3749258" y="5221904"/>
            <a:ext cx="56651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35" name="Conector recto de flecha 34"/>
          <p:cNvCxnSpPr/>
          <p:nvPr/>
        </p:nvCxnSpPr>
        <p:spPr>
          <a:xfrm flipV="1">
            <a:off x="3217061" y="6237311"/>
            <a:ext cx="221903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CuadroTexto 36"/>
          <p:cNvSpPr txBox="1"/>
          <p:nvPr/>
        </p:nvSpPr>
        <p:spPr>
          <a:xfrm>
            <a:off x="5724128" y="5914146"/>
            <a:ext cx="2622386" cy="646331"/>
          </a:xfrm>
          <a:prstGeom prst="rect">
            <a:avLst/>
          </a:prstGeom>
          <a:noFill/>
        </p:spPr>
        <p:txBody>
          <a:bodyPr wrap="square" rtlCol="0">
            <a:spAutoFit/>
          </a:bodyPr>
          <a:lstStyle/>
          <a:p>
            <a:pPr algn="ctr"/>
            <a:r>
              <a:rPr lang="es-ES" b="1" dirty="0" smtClean="0">
                <a:solidFill>
                  <a:srgbClr val="FF0000"/>
                </a:solidFill>
              </a:rPr>
              <a:t>El punto de aplicación es diferente…</a:t>
            </a:r>
            <a:endParaRPr lang="es-ES" b="1" dirty="0">
              <a:solidFill>
                <a:srgbClr val="FF0000"/>
              </a:solidFill>
            </a:endParaRPr>
          </a:p>
        </p:txBody>
      </p:sp>
    </p:spTree>
    <p:extLst>
      <p:ext uri="{BB962C8B-B14F-4D97-AF65-F5344CB8AC3E}">
        <p14:creationId xmlns:p14="http://schemas.microsoft.com/office/powerpoint/2010/main" val="4506363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51520" y="1124744"/>
            <a:ext cx="8568952" cy="1569660"/>
          </a:xfrm>
          <a:prstGeom prst="rect">
            <a:avLst/>
          </a:prstGeom>
        </p:spPr>
        <p:txBody>
          <a:bodyPr wrap="square">
            <a:spAutoFit/>
          </a:bodyPr>
          <a:lstStyle/>
          <a:p>
            <a:r>
              <a:rPr lang="es-ES" sz="2400" dirty="0" smtClean="0">
                <a:latin typeface="Open Sans"/>
              </a:rPr>
              <a:t>Es </a:t>
            </a:r>
            <a:r>
              <a:rPr lang="es-ES" sz="2400" dirty="0">
                <a:latin typeface="Open Sans"/>
              </a:rPr>
              <a:t>importante observar que este principio de acción y reacción relaciona dos fuerzas que no están aplicadas al mismo cuerpo, produciendo en ellos aceleraciones diferentes, según sean sus masas.</a:t>
            </a:r>
            <a:endParaRPr lang="es-ES" sz="2400" dirty="0"/>
          </a:p>
        </p:txBody>
      </p:sp>
      <p:sp>
        <p:nvSpPr>
          <p:cNvPr id="3" name="CuadroTexto 2"/>
          <p:cNvSpPr txBox="1"/>
          <p:nvPr/>
        </p:nvSpPr>
        <p:spPr>
          <a:xfrm>
            <a:off x="971600" y="4653136"/>
            <a:ext cx="3744416" cy="923330"/>
          </a:xfrm>
          <a:prstGeom prst="rect">
            <a:avLst/>
          </a:prstGeom>
          <a:noFill/>
        </p:spPr>
        <p:txBody>
          <a:bodyPr wrap="square" rtlCol="0">
            <a:spAutoFit/>
          </a:bodyPr>
          <a:lstStyle/>
          <a:p>
            <a:r>
              <a:rPr lang="es-ES" sz="5400" b="1" dirty="0" smtClean="0"/>
              <a:t>EJEMPLOS</a:t>
            </a:r>
            <a:endParaRPr lang="es-ES" sz="5400" b="1" dirty="0"/>
          </a:p>
        </p:txBody>
      </p:sp>
      <p:sp>
        <p:nvSpPr>
          <p:cNvPr id="4" name="Flecha derecha 3"/>
          <p:cNvSpPr/>
          <p:nvPr/>
        </p:nvSpPr>
        <p:spPr>
          <a:xfrm>
            <a:off x="5076056" y="4250705"/>
            <a:ext cx="2952328" cy="17281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p:cNvSpPr txBox="1"/>
          <p:nvPr/>
        </p:nvSpPr>
        <p:spPr>
          <a:xfrm>
            <a:off x="251520" y="2989548"/>
            <a:ext cx="8280920" cy="1200329"/>
          </a:xfrm>
          <a:prstGeom prst="rect">
            <a:avLst/>
          </a:prstGeom>
          <a:noFill/>
        </p:spPr>
        <p:txBody>
          <a:bodyPr wrap="square" rtlCol="0">
            <a:spAutoFit/>
          </a:bodyPr>
          <a:lstStyle/>
          <a:p>
            <a:r>
              <a:rPr lang="es-ES" sz="2400" dirty="0" smtClean="0"/>
              <a:t>Con esto vemos que aunque el módulo de las dos fuerzas sean iguales, </a:t>
            </a:r>
            <a:r>
              <a:rPr lang="es-ES" sz="2400" dirty="0" smtClean="0">
                <a:solidFill>
                  <a:srgbClr val="FF0000"/>
                </a:solidFill>
              </a:rPr>
              <a:t>LOS EFECTOS SOBRE CADA UNO DE LOS CUERPOS ES DIFERENTE</a:t>
            </a:r>
            <a:r>
              <a:rPr lang="es-ES" sz="2400" dirty="0" smtClean="0"/>
              <a:t>.</a:t>
            </a:r>
            <a:endParaRPr lang="es-ES" sz="2400" dirty="0"/>
          </a:p>
        </p:txBody>
      </p:sp>
    </p:spTree>
    <p:extLst>
      <p:ext uri="{BB962C8B-B14F-4D97-AF65-F5344CB8AC3E}">
        <p14:creationId xmlns:p14="http://schemas.microsoft.com/office/powerpoint/2010/main" val="851748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ómo practicar voleibol sin una cancha y sin otras person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04665"/>
            <a:ext cx="4032447" cy="3024336"/>
          </a:xfrm>
          <a:prstGeom prst="rect">
            <a:avLst/>
          </a:prstGeom>
          <a:noFill/>
          <a:extLst>
            <a:ext uri="{909E8E84-426E-40DD-AFC4-6F175D3DCCD1}">
              <a14:hiddenFill xmlns:a14="http://schemas.microsoft.com/office/drawing/2010/main">
                <a:solidFill>
                  <a:srgbClr val="FFFFFF"/>
                </a:solidFill>
              </a14:hiddenFill>
            </a:ext>
          </a:extLst>
        </p:spPr>
      </p:pic>
      <p:cxnSp>
        <p:nvCxnSpPr>
          <p:cNvPr id="3" name="Conector recto de flecha 2"/>
          <p:cNvCxnSpPr/>
          <p:nvPr/>
        </p:nvCxnSpPr>
        <p:spPr>
          <a:xfrm flipV="1">
            <a:off x="3851920" y="764704"/>
            <a:ext cx="432048" cy="576064"/>
          </a:xfrm>
          <a:prstGeom prst="straightConnector1">
            <a:avLst/>
          </a:prstGeom>
          <a:ln w="381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 name="Conector recto de flecha 4"/>
          <p:cNvCxnSpPr/>
          <p:nvPr/>
        </p:nvCxnSpPr>
        <p:spPr>
          <a:xfrm flipH="1">
            <a:off x="2613454" y="2458812"/>
            <a:ext cx="432000" cy="576000"/>
          </a:xfrm>
          <a:prstGeom prst="straightConnector1">
            <a:avLst/>
          </a:prstGeom>
          <a:ln w="381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 name="Conector recto 6"/>
          <p:cNvCxnSpPr/>
          <p:nvPr/>
        </p:nvCxnSpPr>
        <p:spPr>
          <a:xfrm flipH="1">
            <a:off x="2195736" y="260648"/>
            <a:ext cx="2465361" cy="3312368"/>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10" name="CuadroTexto 9"/>
          <p:cNvSpPr txBox="1"/>
          <p:nvPr/>
        </p:nvSpPr>
        <p:spPr>
          <a:xfrm>
            <a:off x="4788024" y="1270088"/>
            <a:ext cx="4032448" cy="1754326"/>
          </a:xfrm>
          <a:prstGeom prst="rect">
            <a:avLst/>
          </a:prstGeom>
          <a:noFill/>
        </p:spPr>
        <p:txBody>
          <a:bodyPr wrap="square" rtlCol="0">
            <a:spAutoFit/>
          </a:bodyPr>
          <a:lstStyle/>
          <a:p>
            <a:r>
              <a:rPr lang="es-ES" dirty="0" smtClean="0"/>
              <a:t>Aquí vemos que aunque el módulo de la fuerza que ejerce el brazo sobre la pelota es igual al módulo de la fuerza que ejerce la pelota sobre los brazos; el efecto que produce sobre ambos es </a:t>
            </a:r>
            <a:r>
              <a:rPr lang="es-ES" b="1" dirty="0" smtClean="0">
                <a:solidFill>
                  <a:srgbClr val="FF0000"/>
                </a:solidFill>
              </a:rPr>
              <a:t>DISTINTO</a:t>
            </a:r>
            <a:r>
              <a:rPr lang="es-ES" dirty="0" smtClean="0"/>
              <a:t>…</a:t>
            </a:r>
            <a:endParaRPr lang="es-ES" dirty="0"/>
          </a:p>
        </p:txBody>
      </p:sp>
      <mc:AlternateContent xmlns:mc="http://schemas.openxmlformats.org/markup-compatibility/2006" xmlns:a14="http://schemas.microsoft.com/office/drawing/2010/main">
        <mc:Choice Requires="a14">
          <p:sp>
            <p:nvSpPr>
              <p:cNvPr id="12" name="CuadroTexto 11"/>
              <p:cNvSpPr txBox="1"/>
              <p:nvPr/>
            </p:nvSpPr>
            <p:spPr>
              <a:xfrm>
                <a:off x="3724993" y="385720"/>
                <a:ext cx="516359" cy="39792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f>
                                <m:fPr>
                                  <m:type m:val="skw"/>
                                  <m:ctrlPr>
                                    <a:rPr lang="es-ES" i="1" smtClean="0">
                                      <a:latin typeface="Cambria Math" panose="02040503050406030204" pitchFamily="18" charset="0"/>
                                    </a:rPr>
                                  </m:ctrlPr>
                                </m:fPr>
                                <m:num>
                                  <m:r>
                                    <a:rPr lang="es-ES" b="0" i="1" smtClean="0">
                                      <a:latin typeface="Cambria Math" panose="02040503050406030204" pitchFamily="18" charset="0"/>
                                    </a:rPr>
                                    <m:t>𝐵</m:t>
                                  </m:r>
                                </m:num>
                                <m:den>
                                  <m:r>
                                    <a:rPr lang="es-ES" b="0" i="1" smtClean="0">
                                      <a:latin typeface="Cambria Math" panose="02040503050406030204" pitchFamily="18" charset="0"/>
                                    </a:rPr>
                                    <m:t>𝑃</m:t>
                                  </m:r>
                                </m:den>
                              </m:f>
                            </m:sub>
                          </m:sSub>
                        </m:e>
                      </m:acc>
                    </m:oMath>
                  </m:oMathPara>
                </a14:m>
                <a:endParaRPr lang="es-ES" dirty="0"/>
              </a:p>
            </p:txBody>
          </p:sp>
        </mc:Choice>
        <mc:Fallback xmlns="">
          <p:sp>
            <p:nvSpPr>
              <p:cNvPr id="12" name="CuadroTexto 11"/>
              <p:cNvSpPr txBox="1">
                <a:spLocks noRot="1" noChangeAspect="1" noMove="1" noResize="1" noEditPoints="1" noAdjustHandles="1" noChangeArrowheads="1" noChangeShapeType="1" noTextEdit="1"/>
              </p:cNvSpPr>
              <p:nvPr/>
            </p:nvSpPr>
            <p:spPr>
              <a:xfrm>
                <a:off x="3724993" y="385720"/>
                <a:ext cx="516359" cy="397929"/>
              </a:xfrm>
              <a:prstGeom prst="rect">
                <a:avLst/>
              </a:prstGeom>
              <a:blipFill rotWithShape="0">
                <a:blip r:embed="rId3"/>
                <a:stretch>
                  <a:fillRect l="-21176" t="-75758" r="-101176" b="-165152"/>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3" name="CuadroTexto 12"/>
              <p:cNvSpPr txBox="1"/>
              <p:nvPr/>
            </p:nvSpPr>
            <p:spPr>
              <a:xfrm>
                <a:off x="2759497" y="2924944"/>
                <a:ext cx="516359" cy="39792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f>
                                <m:fPr>
                                  <m:type m:val="skw"/>
                                  <m:ctrlPr>
                                    <a:rPr lang="es-ES" i="1" smtClean="0">
                                      <a:latin typeface="Cambria Math" panose="02040503050406030204" pitchFamily="18" charset="0"/>
                                    </a:rPr>
                                  </m:ctrlPr>
                                </m:fPr>
                                <m:num>
                                  <m:r>
                                    <a:rPr lang="es-ES" b="0" i="1" smtClean="0">
                                      <a:latin typeface="Cambria Math" panose="02040503050406030204" pitchFamily="18" charset="0"/>
                                    </a:rPr>
                                    <m:t>𝑃</m:t>
                                  </m:r>
                                </m:num>
                                <m:den>
                                  <m:r>
                                    <a:rPr lang="es-ES" b="0" i="1" smtClean="0">
                                      <a:latin typeface="Cambria Math" panose="02040503050406030204" pitchFamily="18" charset="0"/>
                                    </a:rPr>
                                    <m:t>𝐵</m:t>
                                  </m:r>
                                </m:den>
                              </m:f>
                            </m:sub>
                          </m:sSub>
                        </m:e>
                      </m:acc>
                    </m:oMath>
                  </m:oMathPara>
                </a14:m>
                <a:endParaRPr lang="es-ES" dirty="0"/>
              </a:p>
            </p:txBody>
          </p:sp>
        </mc:Choice>
        <mc:Fallback xmlns="">
          <p:sp>
            <p:nvSpPr>
              <p:cNvPr id="13" name="CuadroTexto 12"/>
              <p:cNvSpPr txBox="1">
                <a:spLocks noRot="1" noChangeAspect="1" noMove="1" noResize="1" noEditPoints="1" noAdjustHandles="1" noChangeArrowheads="1" noChangeShapeType="1" noTextEdit="1"/>
              </p:cNvSpPr>
              <p:nvPr/>
            </p:nvSpPr>
            <p:spPr>
              <a:xfrm>
                <a:off x="2759497" y="2924944"/>
                <a:ext cx="516359" cy="397929"/>
              </a:xfrm>
              <a:prstGeom prst="rect">
                <a:avLst/>
              </a:prstGeom>
              <a:blipFill rotWithShape="0">
                <a:blip r:embed="rId4"/>
                <a:stretch>
                  <a:fillRect l="-23810" t="-78462" r="-101190" b="-167692"/>
                </a:stretch>
              </a:blipFill>
            </p:spPr>
            <p:txBody>
              <a:bodyPr/>
              <a:lstStyle/>
              <a:p>
                <a:r>
                  <a:rPr lang="es-ES">
                    <a:noFill/>
                  </a:rPr>
                  <a:t> </a:t>
                </a:r>
              </a:p>
            </p:txBody>
          </p:sp>
        </mc:Fallback>
      </mc:AlternateContent>
      <p:sp>
        <p:nvSpPr>
          <p:cNvPr id="14" name="CuadroTexto 13"/>
          <p:cNvSpPr txBox="1"/>
          <p:nvPr/>
        </p:nvSpPr>
        <p:spPr>
          <a:xfrm>
            <a:off x="512349" y="3717033"/>
            <a:ext cx="1179331" cy="369332"/>
          </a:xfrm>
          <a:prstGeom prst="rect">
            <a:avLst/>
          </a:prstGeom>
          <a:noFill/>
        </p:spPr>
        <p:txBody>
          <a:bodyPr wrap="square" rtlCol="0">
            <a:spAutoFit/>
          </a:bodyPr>
          <a:lstStyle/>
          <a:p>
            <a:r>
              <a:rPr lang="es-ES" dirty="0" smtClean="0"/>
              <a:t>EFECTOS:</a:t>
            </a:r>
            <a:endParaRPr lang="es-ES" dirty="0"/>
          </a:p>
        </p:txBody>
      </p:sp>
      <p:cxnSp>
        <p:nvCxnSpPr>
          <p:cNvPr id="16" name="Conector recto de flecha 15"/>
          <p:cNvCxnSpPr/>
          <p:nvPr/>
        </p:nvCxnSpPr>
        <p:spPr>
          <a:xfrm flipV="1">
            <a:off x="1662481" y="3928136"/>
            <a:ext cx="482353" cy="131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CuadroTexto 17"/>
          <p:cNvSpPr txBox="1"/>
          <p:nvPr/>
        </p:nvSpPr>
        <p:spPr>
          <a:xfrm>
            <a:off x="2195736" y="3756595"/>
            <a:ext cx="957313" cy="369332"/>
          </a:xfrm>
          <a:prstGeom prst="rect">
            <a:avLst/>
          </a:prstGeom>
          <a:noFill/>
        </p:spPr>
        <p:txBody>
          <a:bodyPr wrap="none" rtlCol="0">
            <a:spAutoFit/>
          </a:bodyPr>
          <a:lstStyle/>
          <a:p>
            <a:r>
              <a:rPr lang="es-ES" dirty="0" smtClean="0"/>
              <a:t>PELOTA</a:t>
            </a:r>
            <a:endParaRPr lang="es-ES" dirty="0"/>
          </a:p>
        </p:txBody>
      </p:sp>
      <p:sp>
        <p:nvSpPr>
          <p:cNvPr id="19" name="CuadroTexto 18"/>
          <p:cNvSpPr txBox="1"/>
          <p:nvPr/>
        </p:nvSpPr>
        <p:spPr>
          <a:xfrm>
            <a:off x="3563888" y="3573016"/>
            <a:ext cx="5069783" cy="923330"/>
          </a:xfrm>
          <a:prstGeom prst="rect">
            <a:avLst/>
          </a:prstGeom>
          <a:noFill/>
        </p:spPr>
        <p:txBody>
          <a:bodyPr wrap="square" rtlCol="0">
            <a:spAutoFit/>
          </a:bodyPr>
          <a:lstStyle/>
          <a:p>
            <a:r>
              <a:rPr lang="es-ES" dirty="0" smtClean="0"/>
              <a:t>Puede cambiar de dirección y sentido. En este caso cambia el sentido del movimiento de la pelota</a:t>
            </a:r>
            <a:endParaRPr lang="es-ES" dirty="0"/>
          </a:p>
        </p:txBody>
      </p:sp>
      <p:cxnSp>
        <p:nvCxnSpPr>
          <p:cNvPr id="21" name="Conector recto de flecha 20"/>
          <p:cNvCxnSpPr/>
          <p:nvPr/>
        </p:nvCxnSpPr>
        <p:spPr>
          <a:xfrm>
            <a:off x="1029307" y="4139053"/>
            <a:ext cx="241177" cy="3572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CuadroTexto 22"/>
          <p:cNvSpPr txBox="1"/>
          <p:nvPr/>
        </p:nvSpPr>
        <p:spPr>
          <a:xfrm>
            <a:off x="1183824" y="4496346"/>
            <a:ext cx="867545" cy="369332"/>
          </a:xfrm>
          <a:prstGeom prst="rect">
            <a:avLst/>
          </a:prstGeom>
          <a:noFill/>
        </p:spPr>
        <p:txBody>
          <a:bodyPr wrap="none" rtlCol="0">
            <a:spAutoFit/>
          </a:bodyPr>
          <a:lstStyle/>
          <a:p>
            <a:r>
              <a:rPr lang="es-ES" dirty="0" smtClean="0"/>
              <a:t>BRAZO</a:t>
            </a:r>
            <a:endParaRPr lang="es-ES" dirty="0"/>
          </a:p>
        </p:txBody>
      </p:sp>
      <p:sp>
        <p:nvSpPr>
          <p:cNvPr id="22" name="CuadroTexto 21"/>
          <p:cNvSpPr txBox="1"/>
          <p:nvPr/>
        </p:nvSpPr>
        <p:spPr>
          <a:xfrm>
            <a:off x="2152873" y="4489235"/>
            <a:ext cx="6437935" cy="646331"/>
          </a:xfrm>
          <a:prstGeom prst="rect">
            <a:avLst/>
          </a:prstGeom>
          <a:noFill/>
        </p:spPr>
        <p:txBody>
          <a:bodyPr wrap="square" rtlCol="0">
            <a:spAutoFit/>
          </a:bodyPr>
          <a:lstStyle/>
          <a:p>
            <a:r>
              <a:rPr lang="es-ES" dirty="0" smtClean="0"/>
              <a:t>Aunque los brazos se mueven en el momento del impacto, este movimiento es imperceptible</a:t>
            </a:r>
            <a:endParaRPr lang="es-ES" dirty="0"/>
          </a:p>
        </p:txBody>
      </p:sp>
      <p:sp>
        <p:nvSpPr>
          <p:cNvPr id="24" name="CuadroTexto 23"/>
          <p:cNvSpPr txBox="1"/>
          <p:nvPr/>
        </p:nvSpPr>
        <p:spPr>
          <a:xfrm>
            <a:off x="251520" y="5186161"/>
            <a:ext cx="8568952" cy="1569660"/>
          </a:xfrm>
          <a:prstGeom prst="rect">
            <a:avLst/>
          </a:prstGeom>
          <a:solidFill>
            <a:schemeClr val="accent3">
              <a:lumMod val="20000"/>
              <a:lumOff val="80000"/>
            </a:schemeClr>
          </a:solidFill>
          <a:ln w="38100">
            <a:solidFill>
              <a:srgbClr val="FFFF00"/>
            </a:solidFill>
          </a:ln>
        </p:spPr>
        <p:txBody>
          <a:bodyPr wrap="square" rtlCol="0">
            <a:spAutoFit/>
          </a:bodyPr>
          <a:lstStyle/>
          <a:p>
            <a:pPr algn="ctr"/>
            <a:r>
              <a:rPr lang="es-ES" sz="2400" b="1" dirty="0" smtClean="0"/>
              <a:t>AQUÍ QUEDA CLARO QUE EL EFECTO SOBRE LA PELOTA ES DIFERENTE AL EFECTO SOBRE LOS BRAZOS. EN PRINCIPIO PODRÍAMOS ARGUMENTAR QUE </a:t>
            </a:r>
            <a:r>
              <a:rPr lang="es-ES" sz="2400" b="1" dirty="0" smtClean="0">
                <a:solidFill>
                  <a:srgbClr val="FF0000"/>
                </a:solidFill>
              </a:rPr>
              <a:t>CUANTO MENOR SEA LA MASA, MAYOR ES EL EFECTO QUE PRODUCE UNA FUERZA</a:t>
            </a:r>
            <a:endParaRPr lang="es-ES" sz="2400" b="1" dirty="0">
              <a:solidFill>
                <a:srgbClr val="FF0000"/>
              </a:solidFill>
            </a:endParaRPr>
          </a:p>
        </p:txBody>
      </p:sp>
    </p:spTree>
    <p:extLst>
      <p:ext uri="{BB962C8B-B14F-4D97-AF65-F5344CB8AC3E}">
        <p14:creationId xmlns:p14="http://schemas.microsoft.com/office/powerpoint/2010/main" val="22916177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539552" y="1628800"/>
            <a:ext cx="8064896" cy="3456384"/>
            <a:chOff x="611560" y="836712"/>
            <a:chExt cx="7812041" cy="3168351"/>
          </a:xfrm>
        </p:grpSpPr>
        <p:pic>
          <p:nvPicPr>
            <p:cNvPr id="2" name="Imagen 1"/>
            <p:cNvPicPr>
              <a:picLocks noChangeAspect="1"/>
            </p:cNvPicPr>
            <p:nvPr/>
          </p:nvPicPr>
          <p:blipFill rotWithShape="1">
            <a:blip r:embed="rId2"/>
            <a:srcRect l="8263" t="55426" r="59450" b="20155"/>
            <a:stretch/>
          </p:blipFill>
          <p:spPr>
            <a:xfrm>
              <a:off x="611560" y="836712"/>
              <a:ext cx="7776864" cy="1707116"/>
            </a:xfrm>
            <a:prstGeom prst="rect">
              <a:avLst/>
            </a:prstGeom>
          </p:spPr>
        </p:pic>
        <p:pic>
          <p:nvPicPr>
            <p:cNvPr id="3" name="Imagen 2"/>
            <p:cNvPicPr>
              <a:picLocks noChangeAspect="1"/>
            </p:cNvPicPr>
            <p:nvPr/>
          </p:nvPicPr>
          <p:blipFill rotWithShape="1">
            <a:blip r:embed="rId3"/>
            <a:srcRect l="9051" t="32042" r="58662" b="47287"/>
            <a:stretch/>
          </p:blipFill>
          <p:spPr>
            <a:xfrm>
              <a:off x="611560" y="2553348"/>
              <a:ext cx="7812041" cy="1451715"/>
            </a:xfrm>
            <a:prstGeom prst="rect">
              <a:avLst/>
            </a:prstGeom>
          </p:spPr>
        </p:pic>
      </p:grpSp>
      <p:sp>
        <p:nvSpPr>
          <p:cNvPr id="5" name="CuadroTexto 4"/>
          <p:cNvSpPr txBox="1"/>
          <p:nvPr/>
        </p:nvSpPr>
        <p:spPr>
          <a:xfrm>
            <a:off x="827584" y="620688"/>
            <a:ext cx="7344816" cy="584775"/>
          </a:xfrm>
          <a:prstGeom prst="rect">
            <a:avLst/>
          </a:prstGeom>
          <a:noFill/>
        </p:spPr>
        <p:txBody>
          <a:bodyPr wrap="square" rtlCol="0">
            <a:spAutoFit/>
          </a:bodyPr>
          <a:lstStyle/>
          <a:p>
            <a:r>
              <a:rPr lang="es-ES" sz="3200" b="1" dirty="0" smtClean="0">
                <a:solidFill>
                  <a:srgbClr val="FF0000"/>
                </a:solidFill>
              </a:rPr>
              <a:t>RAZONA Y EXPLICA CADA SITUACIÓN…</a:t>
            </a:r>
            <a:endParaRPr lang="es-ES" sz="3200" b="1" dirty="0">
              <a:solidFill>
                <a:srgbClr val="FF0000"/>
              </a:solidFill>
            </a:endParaRPr>
          </a:p>
        </p:txBody>
      </p:sp>
    </p:spTree>
    <p:extLst>
      <p:ext uri="{BB962C8B-B14F-4D97-AF65-F5344CB8AC3E}">
        <p14:creationId xmlns:p14="http://schemas.microsoft.com/office/powerpoint/2010/main" val="55876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1916113"/>
            <a:ext cx="3935412" cy="453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9" name="AutoShape 7"/>
          <p:cNvSpPr>
            <a:spLocks noChangeArrowheads="1"/>
          </p:cNvSpPr>
          <p:nvPr/>
        </p:nvSpPr>
        <p:spPr bwMode="auto">
          <a:xfrm>
            <a:off x="2700338" y="188913"/>
            <a:ext cx="6048375" cy="2447925"/>
          </a:xfrm>
          <a:prstGeom prst="wedgeEllipseCallout">
            <a:avLst>
              <a:gd name="adj1" fmla="val -55014"/>
              <a:gd name="adj2" fmla="val 77236"/>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s-ES_tradnl" altLang="es-ES"/>
              <a:t>El cuerpo humano tiene varias semejanzas estructurales con los edificios altos y con los puentes. Hace unos 500 años, Leonardo da Vinci descubrió que los huesos y músculos de los vertebrados forman un sistema de palancas.</a:t>
            </a:r>
            <a:endParaRPr lang="es-ES" altLang="es-ES"/>
          </a:p>
        </p:txBody>
      </p:sp>
      <p:pic>
        <p:nvPicPr>
          <p:cNvPr id="308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850" y="4797425"/>
            <a:ext cx="15240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81" name="AutoShape 9"/>
          <p:cNvSpPr>
            <a:spLocks noChangeArrowheads="1"/>
          </p:cNvSpPr>
          <p:nvPr/>
        </p:nvSpPr>
        <p:spPr bwMode="auto">
          <a:xfrm>
            <a:off x="5435600" y="2852738"/>
            <a:ext cx="2447925" cy="1798637"/>
          </a:xfrm>
          <a:prstGeom prst="cloudCallout">
            <a:avLst>
              <a:gd name="adj1" fmla="val 45069"/>
              <a:gd name="adj2" fmla="val 7303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s-ES_tradnl" altLang="es-ES"/>
              <a:t>Seguramente esto debe estar relacionado</a:t>
            </a:r>
            <a:endParaRPr lang="es-ES" altLang="es-ES"/>
          </a:p>
        </p:txBody>
      </p:sp>
    </p:spTree>
    <p:extLst>
      <p:ext uri="{BB962C8B-B14F-4D97-AF65-F5344CB8AC3E}">
        <p14:creationId xmlns:p14="http://schemas.microsoft.com/office/powerpoint/2010/main" val="19636749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3077"/>
                                        </p:tgtEl>
                                        <p:attrNameLst>
                                          <p:attrName>style.visibility</p:attrName>
                                        </p:attrNameLst>
                                      </p:cBhvr>
                                      <p:to>
                                        <p:strVal val="visible"/>
                                      </p:to>
                                    </p:set>
                                    <p:animEffect transition="in" filter="diamond(in)">
                                      <p:cBhvr>
                                        <p:cTn id="7" dur="2000"/>
                                        <p:tgtEl>
                                          <p:spTgt spid="307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079"/>
                                        </p:tgtEl>
                                        <p:attrNameLst>
                                          <p:attrName>style.visibility</p:attrName>
                                        </p:attrNameLst>
                                      </p:cBhvr>
                                      <p:to>
                                        <p:strVal val="visible"/>
                                      </p:to>
                                    </p:set>
                                    <p:anim calcmode="lin" valueType="num">
                                      <p:cBhvr additive="base">
                                        <p:cTn id="12" dur="1000" fill="hold"/>
                                        <p:tgtEl>
                                          <p:spTgt spid="3079"/>
                                        </p:tgtEl>
                                        <p:attrNameLst>
                                          <p:attrName>ppt_x</p:attrName>
                                        </p:attrNameLst>
                                      </p:cBhvr>
                                      <p:tavLst>
                                        <p:tav tm="0">
                                          <p:val>
                                            <p:strVal val="#ppt_x"/>
                                          </p:val>
                                        </p:tav>
                                        <p:tav tm="100000">
                                          <p:val>
                                            <p:strVal val="#ppt_x"/>
                                          </p:val>
                                        </p:tav>
                                      </p:tavLst>
                                    </p:anim>
                                    <p:anim calcmode="lin" valueType="num">
                                      <p:cBhvr additive="base">
                                        <p:cTn id="13" dur="1000" fill="hold"/>
                                        <p:tgtEl>
                                          <p:spTgt spid="3079"/>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1" presetClass="entr" presetSubtype="4" fill="hold" nodeType="clickEffect">
                                  <p:stCondLst>
                                    <p:cond delay="0"/>
                                  </p:stCondLst>
                                  <p:childTnLst>
                                    <p:set>
                                      <p:cBhvr>
                                        <p:cTn id="17" dur="1" fill="hold">
                                          <p:stCondLst>
                                            <p:cond delay="0"/>
                                          </p:stCondLst>
                                        </p:cTn>
                                        <p:tgtEl>
                                          <p:spTgt spid="3080"/>
                                        </p:tgtEl>
                                        <p:attrNameLst>
                                          <p:attrName>style.visibility</p:attrName>
                                        </p:attrNameLst>
                                      </p:cBhvr>
                                      <p:to>
                                        <p:strVal val="visible"/>
                                      </p:to>
                                    </p:set>
                                    <p:animEffect transition="in" filter="wheel(4)">
                                      <p:cBhvr>
                                        <p:cTn id="18" dur="2000"/>
                                        <p:tgtEl>
                                          <p:spTgt spid="308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3081"/>
                                        </p:tgtEl>
                                        <p:attrNameLst>
                                          <p:attrName>style.visibility</p:attrName>
                                        </p:attrNameLst>
                                      </p:cBhvr>
                                      <p:to>
                                        <p:strVal val="visible"/>
                                      </p:to>
                                    </p:set>
                                    <p:animEffect transition="in" filter="checkerboard(across)">
                                      <p:cBhvr>
                                        <p:cTn id="23" dur="500"/>
                                        <p:tgtEl>
                                          <p:spTgt spid="30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9" grpId="0" animBg="1"/>
      <p:bldP spid="308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88913"/>
            <a:ext cx="15240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01" name="Text Box 5"/>
          <p:cNvSpPr txBox="1">
            <a:spLocks noChangeArrowheads="1"/>
          </p:cNvSpPr>
          <p:nvPr/>
        </p:nvSpPr>
        <p:spPr bwMode="auto">
          <a:xfrm>
            <a:off x="2124075" y="476250"/>
            <a:ext cx="38163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_tradnl" altLang="es-ES" sz="2000">
                <a:latin typeface="Palatino Linotype" panose="02040502050505030304" pitchFamily="18" charset="0"/>
              </a:rPr>
              <a:t>¿Relacionado con qué?</a:t>
            </a:r>
            <a:endParaRPr lang="es-ES" altLang="es-ES" sz="2000">
              <a:latin typeface="Palatino Linotype" panose="02040502050505030304" pitchFamily="18" charset="0"/>
            </a:endParaRPr>
          </a:p>
        </p:txBody>
      </p:sp>
      <p:sp>
        <p:nvSpPr>
          <p:cNvPr id="4103" name="Text Box 7"/>
          <p:cNvSpPr txBox="1">
            <a:spLocks noChangeArrowheads="1"/>
          </p:cNvSpPr>
          <p:nvPr/>
        </p:nvSpPr>
        <p:spPr bwMode="auto">
          <a:xfrm>
            <a:off x="539750" y="2133600"/>
            <a:ext cx="16557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_tradnl" altLang="es-ES" sz="2400">
                <a:latin typeface="Palatino Linotype" panose="02040502050505030304" pitchFamily="18" charset="0"/>
              </a:rPr>
              <a:t>Estructura</a:t>
            </a:r>
            <a:endParaRPr lang="es-ES" altLang="es-ES" sz="2400">
              <a:latin typeface="Palatino Linotype" panose="02040502050505030304" pitchFamily="18" charset="0"/>
            </a:endParaRPr>
          </a:p>
        </p:txBody>
      </p:sp>
      <p:sp>
        <p:nvSpPr>
          <p:cNvPr id="4104" name="Text Box 8"/>
          <p:cNvSpPr txBox="1">
            <a:spLocks noChangeArrowheads="1"/>
          </p:cNvSpPr>
          <p:nvPr/>
        </p:nvSpPr>
        <p:spPr bwMode="auto">
          <a:xfrm>
            <a:off x="3348038" y="1916113"/>
            <a:ext cx="18002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_tradnl" altLang="es-ES" sz="2400">
                <a:latin typeface="Palatino Linotype" panose="02040502050505030304" pitchFamily="18" charset="0"/>
              </a:rPr>
              <a:t>Sistemas de fuerzas</a:t>
            </a:r>
            <a:endParaRPr lang="es-ES" altLang="es-ES" sz="2400">
              <a:latin typeface="Palatino Linotype" panose="02040502050505030304" pitchFamily="18" charset="0"/>
            </a:endParaRPr>
          </a:p>
        </p:txBody>
      </p:sp>
      <p:sp>
        <p:nvSpPr>
          <p:cNvPr id="4105" name="Text Box 9"/>
          <p:cNvSpPr txBox="1">
            <a:spLocks noChangeArrowheads="1"/>
          </p:cNvSpPr>
          <p:nvPr/>
        </p:nvSpPr>
        <p:spPr bwMode="auto">
          <a:xfrm>
            <a:off x="6659563" y="2205038"/>
            <a:ext cx="1536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altLang="es-ES" sz="2400">
                <a:latin typeface="Palatino Linotype" panose="02040502050505030304" pitchFamily="18" charset="0"/>
              </a:rPr>
              <a:t>Equilibrio</a:t>
            </a:r>
            <a:endParaRPr lang="es-ES" altLang="es-ES" sz="2400">
              <a:latin typeface="Palatino Linotype" panose="02040502050505030304" pitchFamily="18" charset="0"/>
            </a:endParaRPr>
          </a:p>
        </p:txBody>
      </p:sp>
      <p:sp>
        <p:nvSpPr>
          <p:cNvPr id="4106" name="Text Box 10"/>
          <p:cNvSpPr txBox="1">
            <a:spLocks noChangeArrowheads="1"/>
          </p:cNvSpPr>
          <p:nvPr/>
        </p:nvSpPr>
        <p:spPr bwMode="auto">
          <a:xfrm>
            <a:off x="323850" y="2924175"/>
            <a:ext cx="856932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_tradnl" altLang="es-ES" sz="2400">
                <a:latin typeface="Palatino Linotype" panose="02040502050505030304" pitchFamily="18" charset="0"/>
              </a:rPr>
              <a:t>Así que podrías decir que un puente es un estructura donde intervienen sistemas de fuerzas y que deben cumplir cierta condición para que se encuentren en equilibrio.</a:t>
            </a:r>
            <a:endParaRPr lang="es-ES" altLang="es-ES" sz="2400">
              <a:latin typeface="Palatino Linotype" panose="02040502050505030304" pitchFamily="18" charset="0"/>
            </a:endParaRPr>
          </a:p>
        </p:txBody>
      </p:sp>
      <p:sp>
        <p:nvSpPr>
          <p:cNvPr id="4107" name="Text Box 11"/>
          <p:cNvSpPr txBox="1">
            <a:spLocks noChangeArrowheads="1"/>
          </p:cNvSpPr>
          <p:nvPr/>
        </p:nvSpPr>
        <p:spPr bwMode="auto">
          <a:xfrm>
            <a:off x="539750" y="4221163"/>
            <a:ext cx="7993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_tradnl" altLang="es-ES" sz="2400">
                <a:latin typeface="Palatino Linotype" panose="02040502050505030304" pitchFamily="18" charset="0"/>
              </a:rPr>
              <a:t>Recordemos:</a:t>
            </a:r>
            <a:endParaRPr lang="es-ES" altLang="es-ES" sz="2400">
              <a:latin typeface="Palatino Linotype" panose="02040502050505030304" pitchFamily="18" charset="0"/>
            </a:endParaRPr>
          </a:p>
        </p:txBody>
      </p:sp>
      <p:sp>
        <p:nvSpPr>
          <p:cNvPr id="4108" name="Text Box 12"/>
          <p:cNvSpPr txBox="1">
            <a:spLocks noChangeArrowheads="1"/>
          </p:cNvSpPr>
          <p:nvPr/>
        </p:nvSpPr>
        <p:spPr bwMode="auto">
          <a:xfrm>
            <a:off x="468313" y="4724400"/>
            <a:ext cx="7991475" cy="13112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ES_tradnl" altLang="es-ES" sz="4000">
                <a:solidFill>
                  <a:srgbClr val="FF3300"/>
                </a:solidFill>
              </a:rPr>
              <a:t>¿Qué ley de Newton tenía relación con el equilibrio?</a:t>
            </a:r>
            <a:endParaRPr lang="es-ES" altLang="es-ES" sz="4000">
              <a:solidFill>
                <a:srgbClr val="FF3300"/>
              </a:solidFill>
            </a:endParaRPr>
          </a:p>
        </p:txBody>
      </p:sp>
    </p:spTree>
    <p:extLst>
      <p:ext uri="{BB962C8B-B14F-4D97-AF65-F5344CB8AC3E}">
        <p14:creationId xmlns:p14="http://schemas.microsoft.com/office/powerpoint/2010/main" val="39282801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wheel(4)">
                                      <p:cBhvr>
                                        <p:cTn id="7" dur="2000"/>
                                        <p:tgtEl>
                                          <p:spTgt spid="41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101"/>
                                        </p:tgtEl>
                                        <p:attrNameLst>
                                          <p:attrName>style.visibility</p:attrName>
                                        </p:attrNameLst>
                                      </p:cBhvr>
                                      <p:to>
                                        <p:strVal val="visible"/>
                                      </p:to>
                                    </p:set>
                                    <p:anim calcmode="lin" valueType="num">
                                      <p:cBhvr additive="base">
                                        <p:cTn id="12" dur="1000" fill="hold"/>
                                        <p:tgtEl>
                                          <p:spTgt spid="4101"/>
                                        </p:tgtEl>
                                        <p:attrNameLst>
                                          <p:attrName>ppt_x</p:attrName>
                                        </p:attrNameLst>
                                      </p:cBhvr>
                                      <p:tavLst>
                                        <p:tav tm="0">
                                          <p:val>
                                            <p:strVal val="#ppt_x"/>
                                          </p:val>
                                        </p:tav>
                                        <p:tav tm="100000">
                                          <p:val>
                                            <p:strVal val="#ppt_x"/>
                                          </p:val>
                                        </p:tav>
                                      </p:tavLst>
                                    </p:anim>
                                    <p:anim calcmode="lin" valueType="num">
                                      <p:cBhvr additive="base">
                                        <p:cTn id="13" dur="1000" fill="hold"/>
                                        <p:tgtEl>
                                          <p:spTgt spid="4101"/>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4103"/>
                                        </p:tgtEl>
                                        <p:attrNameLst>
                                          <p:attrName>style.visibility</p:attrName>
                                        </p:attrNameLst>
                                      </p:cBhvr>
                                      <p:to>
                                        <p:strVal val="visible"/>
                                      </p:to>
                                    </p:set>
                                    <p:animEffect transition="in" filter="blinds(horizontal)">
                                      <p:cBhvr>
                                        <p:cTn id="18" dur="500"/>
                                        <p:tgtEl>
                                          <p:spTgt spid="410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4104"/>
                                        </p:tgtEl>
                                        <p:attrNameLst>
                                          <p:attrName>style.visibility</p:attrName>
                                        </p:attrNameLst>
                                      </p:cBhvr>
                                      <p:to>
                                        <p:strVal val="visible"/>
                                      </p:to>
                                    </p:set>
                                    <p:animEffect transition="in" filter="blinds(horizontal)">
                                      <p:cBhvr>
                                        <p:cTn id="23" dur="500"/>
                                        <p:tgtEl>
                                          <p:spTgt spid="410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4105"/>
                                        </p:tgtEl>
                                        <p:attrNameLst>
                                          <p:attrName>style.visibility</p:attrName>
                                        </p:attrNameLst>
                                      </p:cBhvr>
                                      <p:to>
                                        <p:strVal val="visible"/>
                                      </p:to>
                                    </p:set>
                                    <p:animEffect transition="in" filter="blinds(horizontal)">
                                      <p:cBhvr>
                                        <p:cTn id="28" dur="500"/>
                                        <p:tgtEl>
                                          <p:spTgt spid="4105"/>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106"/>
                                        </p:tgtEl>
                                        <p:attrNameLst>
                                          <p:attrName>style.visibility</p:attrName>
                                        </p:attrNameLst>
                                      </p:cBhvr>
                                      <p:to>
                                        <p:strVal val="visible"/>
                                      </p:to>
                                    </p:set>
                                    <p:anim calcmode="lin" valueType="num">
                                      <p:cBhvr additive="base">
                                        <p:cTn id="33" dur="1000" fill="hold"/>
                                        <p:tgtEl>
                                          <p:spTgt spid="4106"/>
                                        </p:tgtEl>
                                        <p:attrNameLst>
                                          <p:attrName>ppt_x</p:attrName>
                                        </p:attrNameLst>
                                      </p:cBhvr>
                                      <p:tavLst>
                                        <p:tav tm="0">
                                          <p:val>
                                            <p:strVal val="#ppt_x"/>
                                          </p:val>
                                        </p:tav>
                                        <p:tav tm="100000">
                                          <p:val>
                                            <p:strVal val="#ppt_x"/>
                                          </p:val>
                                        </p:tav>
                                      </p:tavLst>
                                    </p:anim>
                                    <p:anim calcmode="lin" valueType="num">
                                      <p:cBhvr additive="base">
                                        <p:cTn id="34" dur="1000" fill="hold"/>
                                        <p:tgtEl>
                                          <p:spTgt spid="4106"/>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4107"/>
                                        </p:tgtEl>
                                        <p:attrNameLst>
                                          <p:attrName>style.visibility</p:attrName>
                                        </p:attrNameLst>
                                      </p:cBhvr>
                                      <p:to>
                                        <p:strVal val="visible"/>
                                      </p:to>
                                    </p:set>
                                    <p:animEffect transition="in" filter="box(in)">
                                      <p:cBhvr>
                                        <p:cTn id="39" dur="1000"/>
                                        <p:tgtEl>
                                          <p:spTgt spid="4107"/>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1" presetClass="entr" presetSubtype="4" fill="hold" grpId="0" nodeType="clickEffect">
                                  <p:stCondLst>
                                    <p:cond delay="0"/>
                                  </p:stCondLst>
                                  <p:childTnLst>
                                    <p:set>
                                      <p:cBhvr>
                                        <p:cTn id="43" dur="1" fill="hold">
                                          <p:stCondLst>
                                            <p:cond delay="0"/>
                                          </p:stCondLst>
                                        </p:cTn>
                                        <p:tgtEl>
                                          <p:spTgt spid="4108"/>
                                        </p:tgtEl>
                                        <p:attrNameLst>
                                          <p:attrName>style.visibility</p:attrName>
                                        </p:attrNameLst>
                                      </p:cBhvr>
                                      <p:to>
                                        <p:strVal val="visible"/>
                                      </p:to>
                                    </p:set>
                                    <p:animEffect transition="in" filter="wheel(4)">
                                      <p:cBhvr>
                                        <p:cTn id="44" dur="1000"/>
                                        <p:tgtEl>
                                          <p:spTgt spid="4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p:bldP spid="4103" grpId="0"/>
      <p:bldP spid="4104" grpId="0"/>
      <p:bldP spid="4105" grpId="0"/>
      <p:bldP spid="4106" grpId="0"/>
      <p:bldP spid="4107" grpId="0"/>
      <p:bldP spid="410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ext Box 4"/>
          <p:cNvSpPr txBox="1">
            <a:spLocks noChangeArrowheads="1"/>
          </p:cNvSpPr>
          <p:nvPr/>
        </p:nvSpPr>
        <p:spPr bwMode="auto">
          <a:xfrm>
            <a:off x="611188" y="476250"/>
            <a:ext cx="5473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_tradnl" altLang="es-ES" sz="2400">
                <a:latin typeface="Palatino Linotype" panose="02040502050505030304" pitchFamily="18" charset="0"/>
              </a:rPr>
              <a:t>Primera Ley de Newton:</a:t>
            </a:r>
            <a:endParaRPr lang="es-ES" altLang="es-ES" sz="2400">
              <a:latin typeface="Palatino Linotype" panose="02040502050505030304" pitchFamily="18" charset="0"/>
            </a:endParaRPr>
          </a:p>
        </p:txBody>
      </p:sp>
      <p:sp>
        <p:nvSpPr>
          <p:cNvPr id="5125" name="Text Box 5"/>
          <p:cNvSpPr txBox="1">
            <a:spLocks noChangeArrowheads="1"/>
          </p:cNvSpPr>
          <p:nvPr/>
        </p:nvSpPr>
        <p:spPr bwMode="auto">
          <a:xfrm>
            <a:off x="684213" y="981075"/>
            <a:ext cx="7775575"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_tradnl" altLang="es-ES" sz="2400">
                <a:latin typeface="Palatino Linotype" panose="02040502050505030304" pitchFamily="18" charset="0"/>
              </a:rPr>
              <a:t>Si la suma de la fuerzas que actúan sobre un cuerpo es cero, podemos afirmar que se encuentra en equilibrio de traslación. Esto implica que si el cuerpo está en reposo, permanecerá en reposo y si está moviéndose seguirá haciéndolo el línea recta y con velocidad constante (M.R.U.)</a:t>
            </a:r>
            <a:endParaRPr lang="es-ES" altLang="es-ES" sz="2400">
              <a:latin typeface="Palatino Linotype" panose="02040502050505030304" pitchFamily="18" charset="0"/>
            </a:endParaRPr>
          </a:p>
        </p:txBody>
      </p:sp>
      <p:graphicFrame>
        <p:nvGraphicFramePr>
          <p:cNvPr id="5126" name="Object 6"/>
          <p:cNvGraphicFramePr>
            <a:graphicFrameLocks noChangeAspect="1"/>
          </p:cNvGraphicFramePr>
          <p:nvPr/>
        </p:nvGraphicFramePr>
        <p:xfrm>
          <a:off x="1403350" y="4652963"/>
          <a:ext cx="1368425" cy="769937"/>
        </p:xfrm>
        <a:graphic>
          <a:graphicData uri="http://schemas.openxmlformats.org/presentationml/2006/ole">
            <mc:AlternateContent xmlns:mc="http://schemas.openxmlformats.org/markup-compatibility/2006">
              <mc:Choice xmlns:v="urn:schemas-microsoft-com:vml" Requires="v">
                <p:oleObj spid="_x0000_s1080" name="Equation" r:id="rId3" imgW="406080" imgH="228600" progId="Equation.DSMT4">
                  <p:embed/>
                </p:oleObj>
              </mc:Choice>
              <mc:Fallback>
                <p:oleObj name="Equation" r:id="rId3" imgW="406080" imgH="2286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350" y="4652963"/>
                        <a:ext cx="1368425"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7" name="Line 7"/>
          <p:cNvSpPr>
            <a:spLocks noChangeShapeType="1"/>
          </p:cNvSpPr>
          <p:nvPr/>
        </p:nvSpPr>
        <p:spPr bwMode="auto">
          <a:xfrm flipV="1">
            <a:off x="3059113" y="3860800"/>
            <a:ext cx="865187" cy="10080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graphicFrame>
        <p:nvGraphicFramePr>
          <p:cNvPr id="5128" name="Object 8"/>
          <p:cNvGraphicFramePr>
            <a:graphicFrameLocks noChangeAspect="1"/>
          </p:cNvGraphicFramePr>
          <p:nvPr/>
        </p:nvGraphicFramePr>
        <p:xfrm>
          <a:off x="4211638" y="3284538"/>
          <a:ext cx="1619250" cy="711200"/>
        </p:xfrm>
        <a:graphic>
          <a:graphicData uri="http://schemas.openxmlformats.org/presentationml/2006/ole">
            <mc:AlternateContent xmlns:mc="http://schemas.openxmlformats.org/markup-compatibility/2006">
              <mc:Choice xmlns:v="urn:schemas-microsoft-com:vml" Requires="v">
                <p:oleObj spid="_x0000_s1081" name="Equation" r:id="rId5" imgW="520560" imgH="228600" progId="Equation.DSMT4">
                  <p:embed/>
                </p:oleObj>
              </mc:Choice>
              <mc:Fallback>
                <p:oleObj name="Equation" r:id="rId5" imgW="520560" imgH="2286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11638" y="3284538"/>
                        <a:ext cx="1619250" cy="71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29" name="Object 9"/>
          <p:cNvGraphicFramePr>
            <a:graphicFrameLocks noChangeAspect="1"/>
          </p:cNvGraphicFramePr>
          <p:nvPr/>
        </p:nvGraphicFramePr>
        <p:xfrm>
          <a:off x="4284663" y="5661025"/>
          <a:ext cx="1757362" cy="814388"/>
        </p:xfrm>
        <a:graphic>
          <a:graphicData uri="http://schemas.openxmlformats.org/presentationml/2006/ole">
            <mc:AlternateContent xmlns:mc="http://schemas.openxmlformats.org/markup-compatibility/2006">
              <mc:Choice xmlns:v="urn:schemas-microsoft-com:vml" Requires="v">
                <p:oleObj spid="_x0000_s1082" name="Equation" r:id="rId7" imgW="520560" imgH="241200" progId="Equation.DSMT4">
                  <p:embed/>
                </p:oleObj>
              </mc:Choice>
              <mc:Fallback>
                <p:oleObj name="Equation" r:id="rId7" imgW="520560" imgH="2412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84663" y="5661025"/>
                        <a:ext cx="1757362" cy="81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30" name="Line 10"/>
          <p:cNvSpPr>
            <a:spLocks noChangeShapeType="1"/>
          </p:cNvSpPr>
          <p:nvPr/>
        </p:nvSpPr>
        <p:spPr bwMode="auto">
          <a:xfrm>
            <a:off x="3059113" y="4941888"/>
            <a:ext cx="1081087" cy="10795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Tree>
    <p:extLst>
      <p:ext uri="{BB962C8B-B14F-4D97-AF65-F5344CB8AC3E}">
        <p14:creationId xmlns:p14="http://schemas.microsoft.com/office/powerpoint/2010/main" val="12513340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blinds(horizontal)">
                                      <p:cBhvr>
                                        <p:cTn id="7" dur="500"/>
                                        <p:tgtEl>
                                          <p:spTgt spid="512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125"/>
                                        </p:tgtEl>
                                        <p:attrNameLst>
                                          <p:attrName>style.visibility</p:attrName>
                                        </p:attrNameLst>
                                      </p:cBhvr>
                                      <p:to>
                                        <p:strVal val="visible"/>
                                      </p:to>
                                    </p:set>
                                    <p:animEffect transition="in" filter="blinds(horizontal)">
                                      <p:cBhvr>
                                        <p:cTn id="12" dur="500"/>
                                        <p:tgtEl>
                                          <p:spTgt spid="512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5126"/>
                                        </p:tgtEl>
                                        <p:attrNameLst>
                                          <p:attrName>style.visibility</p:attrName>
                                        </p:attrNameLst>
                                      </p:cBhvr>
                                      <p:to>
                                        <p:strVal val="visible"/>
                                      </p:to>
                                    </p:set>
                                    <p:animEffect transition="in" filter="blinds(horizontal)">
                                      <p:cBhvr>
                                        <p:cTn id="17" dur="500"/>
                                        <p:tgtEl>
                                          <p:spTgt spid="512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127"/>
                                        </p:tgtEl>
                                        <p:attrNameLst>
                                          <p:attrName>style.visibility</p:attrName>
                                        </p:attrNameLst>
                                      </p:cBhvr>
                                      <p:to>
                                        <p:strVal val="visible"/>
                                      </p:to>
                                    </p:set>
                                    <p:anim calcmode="lin" valueType="num">
                                      <p:cBhvr additive="base">
                                        <p:cTn id="22" dur="500" fill="hold"/>
                                        <p:tgtEl>
                                          <p:spTgt spid="5127"/>
                                        </p:tgtEl>
                                        <p:attrNameLst>
                                          <p:attrName>ppt_x</p:attrName>
                                        </p:attrNameLst>
                                      </p:cBhvr>
                                      <p:tavLst>
                                        <p:tav tm="0">
                                          <p:val>
                                            <p:strVal val="#ppt_x"/>
                                          </p:val>
                                        </p:tav>
                                        <p:tav tm="100000">
                                          <p:val>
                                            <p:strVal val="#ppt_x"/>
                                          </p:val>
                                        </p:tav>
                                      </p:tavLst>
                                    </p:anim>
                                    <p:anim calcmode="lin" valueType="num">
                                      <p:cBhvr additive="base">
                                        <p:cTn id="23" dur="500" fill="hold"/>
                                        <p:tgtEl>
                                          <p:spTgt spid="5127"/>
                                        </p:tgtEl>
                                        <p:attrNameLst>
                                          <p:attrName>ppt_y</p:attrName>
                                        </p:attrNameLst>
                                      </p:cBhvr>
                                      <p:tavLst>
                                        <p:tav tm="0">
                                          <p:val>
                                            <p:strVal val="1+#ppt_h/2"/>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5130"/>
                                        </p:tgtEl>
                                        <p:attrNameLst>
                                          <p:attrName>style.visibility</p:attrName>
                                        </p:attrNameLst>
                                      </p:cBhvr>
                                      <p:to>
                                        <p:strVal val="visible"/>
                                      </p:to>
                                    </p:set>
                                    <p:anim calcmode="lin" valueType="num">
                                      <p:cBhvr additive="base">
                                        <p:cTn id="28" dur="500" fill="hold"/>
                                        <p:tgtEl>
                                          <p:spTgt spid="5130"/>
                                        </p:tgtEl>
                                        <p:attrNameLst>
                                          <p:attrName>ppt_x</p:attrName>
                                        </p:attrNameLst>
                                      </p:cBhvr>
                                      <p:tavLst>
                                        <p:tav tm="0">
                                          <p:val>
                                            <p:strVal val="#ppt_x"/>
                                          </p:val>
                                        </p:tav>
                                        <p:tav tm="100000">
                                          <p:val>
                                            <p:strVal val="#ppt_x"/>
                                          </p:val>
                                        </p:tav>
                                      </p:tavLst>
                                    </p:anim>
                                    <p:anim calcmode="lin" valueType="num">
                                      <p:cBhvr additive="base">
                                        <p:cTn id="29" dur="500" fill="hold"/>
                                        <p:tgtEl>
                                          <p:spTgt spid="5130"/>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nodeType="clickEffect">
                                  <p:stCondLst>
                                    <p:cond delay="0"/>
                                  </p:stCondLst>
                                  <p:childTnLst>
                                    <p:set>
                                      <p:cBhvr>
                                        <p:cTn id="33" dur="1" fill="hold">
                                          <p:stCondLst>
                                            <p:cond delay="0"/>
                                          </p:stCondLst>
                                        </p:cTn>
                                        <p:tgtEl>
                                          <p:spTgt spid="5128"/>
                                        </p:tgtEl>
                                        <p:attrNameLst>
                                          <p:attrName>style.visibility</p:attrName>
                                        </p:attrNameLst>
                                      </p:cBhvr>
                                      <p:to>
                                        <p:strVal val="visible"/>
                                      </p:to>
                                    </p:set>
                                    <p:animEffect transition="in" filter="blinds(horizontal)">
                                      <p:cBhvr>
                                        <p:cTn id="34" dur="500"/>
                                        <p:tgtEl>
                                          <p:spTgt spid="512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nodeType="clickEffect">
                                  <p:stCondLst>
                                    <p:cond delay="0"/>
                                  </p:stCondLst>
                                  <p:childTnLst>
                                    <p:set>
                                      <p:cBhvr>
                                        <p:cTn id="38" dur="1" fill="hold">
                                          <p:stCondLst>
                                            <p:cond delay="0"/>
                                          </p:stCondLst>
                                        </p:cTn>
                                        <p:tgtEl>
                                          <p:spTgt spid="5129"/>
                                        </p:tgtEl>
                                        <p:attrNameLst>
                                          <p:attrName>style.visibility</p:attrName>
                                        </p:attrNameLst>
                                      </p:cBhvr>
                                      <p:to>
                                        <p:strVal val="visible"/>
                                      </p:to>
                                    </p:set>
                                    <p:animEffect transition="in" filter="blinds(horizontal)">
                                      <p:cBhvr>
                                        <p:cTn id="39" dur="500"/>
                                        <p:tgtEl>
                                          <p:spTgt spid="5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P spid="5125" grpId="0"/>
      <p:bldP spid="5127" grpId="0" animBg="1"/>
      <p:bldP spid="513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5" descr="ejerciciosequilibrio"/>
          <p:cNvPicPr>
            <a:picLocks noChangeAspect="1" noChangeArrowheads="1"/>
          </p:cNvPicPr>
          <p:nvPr/>
        </p:nvPicPr>
        <p:blipFill>
          <a:blip r:embed="rId2">
            <a:extLst>
              <a:ext uri="{28A0092B-C50C-407E-A947-70E740481C1C}">
                <a14:useLocalDpi xmlns:a14="http://schemas.microsoft.com/office/drawing/2010/main" val="0"/>
              </a:ext>
            </a:extLst>
          </a:blip>
          <a:srcRect l="11528" t="10396" r="61903" b="43320"/>
          <a:stretch>
            <a:fillRect/>
          </a:stretch>
        </p:blipFill>
        <p:spPr bwMode="auto">
          <a:xfrm>
            <a:off x="4787900" y="476250"/>
            <a:ext cx="3816350" cy="4487863"/>
          </a:xfrm>
          <a:prstGeom prst="rect">
            <a:avLst/>
          </a:prstGeom>
          <a:noFill/>
          <a:extLst>
            <a:ext uri="{909E8E84-426E-40DD-AFC4-6F175D3DCCD1}">
              <a14:hiddenFill xmlns:a14="http://schemas.microsoft.com/office/drawing/2010/main">
                <a:solidFill>
                  <a:srgbClr val="FFFFFF"/>
                </a:solidFill>
              </a14:hiddenFill>
            </a:ext>
          </a:extLst>
        </p:spPr>
      </p:pic>
      <p:sp>
        <p:nvSpPr>
          <p:cNvPr id="6150" name="Text Box 6"/>
          <p:cNvSpPr txBox="1">
            <a:spLocks noChangeArrowheads="1"/>
          </p:cNvSpPr>
          <p:nvPr/>
        </p:nvSpPr>
        <p:spPr bwMode="auto">
          <a:xfrm>
            <a:off x="395288" y="476250"/>
            <a:ext cx="4248150" cy="10064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ES_tradnl" altLang="es-ES" sz="2000" b="1">
                <a:latin typeface="Comic Sans MS" panose="030F0702030302020204" pitchFamily="66" charset="0"/>
              </a:rPr>
              <a:t>Ejemplo:</a:t>
            </a:r>
            <a:r>
              <a:rPr lang="es-ES_tradnl" altLang="es-ES" sz="2000">
                <a:latin typeface="Comic Sans MS" panose="030F0702030302020204" pitchFamily="66" charset="0"/>
              </a:rPr>
              <a:t> En el taller mecánico </a:t>
            </a:r>
            <a:r>
              <a:rPr lang="es-ES_tradnl" altLang="es-ES" sz="2000" b="1">
                <a:latin typeface="Comic Sans MS" panose="030F0702030302020204" pitchFamily="66" charset="0"/>
              </a:rPr>
              <a:t>“La rueda floja”</a:t>
            </a:r>
            <a:r>
              <a:rPr lang="es-ES_tradnl" altLang="es-ES" sz="2000">
                <a:latin typeface="Comic Sans MS" panose="030F0702030302020204" pitchFamily="66" charset="0"/>
              </a:rPr>
              <a:t> se tiene un motor colgado como muestra la figura</a:t>
            </a:r>
            <a:endParaRPr lang="es-ES" altLang="es-ES" sz="2000">
              <a:latin typeface="Comic Sans MS" panose="030F0702030302020204" pitchFamily="66" charset="0"/>
            </a:endParaRPr>
          </a:p>
        </p:txBody>
      </p:sp>
      <p:sp>
        <p:nvSpPr>
          <p:cNvPr id="6151" name="Text Box 7"/>
          <p:cNvSpPr txBox="1">
            <a:spLocks noChangeArrowheads="1"/>
          </p:cNvSpPr>
          <p:nvPr/>
        </p:nvSpPr>
        <p:spPr bwMode="auto">
          <a:xfrm>
            <a:off x="395288" y="1844675"/>
            <a:ext cx="41052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_tradnl" altLang="es-ES"/>
              <a:t>El motor que cuelga inmóvil en la figura tiene una masa de 82 kg. Además se sabe que los angulos son iguales y tienen un valor de 20º.</a:t>
            </a:r>
            <a:endParaRPr lang="es-ES" altLang="es-ES"/>
          </a:p>
        </p:txBody>
      </p:sp>
      <p:sp>
        <p:nvSpPr>
          <p:cNvPr id="6153" name="Text Box 9"/>
          <p:cNvSpPr txBox="1">
            <a:spLocks noChangeArrowheads="1"/>
          </p:cNvSpPr>
          <p:nvPr/>
        </p:nvSpPr>
        <p:spPr bwMode="auto">
          <a:xfrm>
            <a:off x="468313" y="3429000"/>
            <a:ext cx="35274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_tradnl" altLang="es-ES"/>
              <a:t>a) Calcular la tensión de los cables.</a:t>
            </a:r>
            <a:endParaRPr lang="es-ES" altLang="es-ES"/>
          </a:p>
        </p:txBody>
      </p:sp>
      <p:sp>
        <p:nvSpPr>
          <p:cNvPr id="6154" name="Text Box 10"/>
          <p:cNvSpPr txBox="1">
            <a:spLocks noChangeArrowheads="1"/>
          </p:cNvSpPr>
          <p:nvPr/>
        </p:nvSpPr>
        <p:spPr bwMode="auto">
          <a:xfrm>
            <a:off x="539750" y="4365625"/>
            <a:ext cx="38163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ES_tradnl" altLang="es-ES"/>
              <a:t>b) La fuerza horizontal que tiende a sacar los pernos de soporte de las paredes</a:t>
            </a:r>
            <a:endParaRPr lang="es-ES" altLang="es-ES"/>
          </a:p>
        </p:txBody>
      </p:sp>
    </p:spTree>
    <p:extLst>
      <p:ext uri="{BB962C8B-B14F-4D97-AF65-F5344CB8AC3E}">
        <p14:creationId xmlns:p14="http://schemas.microsoft.com/office/powerpoint/2010/main" val="12261979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150">
                                            <p:txEl>
                                              <p:pRg st="0" end="0"/>
                                            </p:txEl>
                                          </p:spTgt>
                                        </p:tgtEl>
                                        <p:attrNameLst>
                                          <p:attrName>style.visibility</p:attrName>
                                        </p:attrNameLst>
                                      </p:cBhvr>
                                      <p:to>
                                        <p:strVal val="visible"/>
                                      </p:to>
                                    </p:set>
                                    <p:anim calcmode="lin" valueType="num">
                                      <p:cBhvr additive="base">
                                        <p:cTn id="7" dur="500" fill="hold"/>
                                        <p:tgtEl>
                                          <p:spTgt spid="615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5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151"/>
                                        </p:tgtEl>
                                        <p:attrNameLst>
                                          <p:attrName>style.visibility</p:attrName>
                                        </p:attrNameLst>
                                      </p:cBhvr>
                                      <p:to>
                                        <p:strVal val="visible"/>
                                      </p:to>
                                    </p:set>
                                    <p:anim calcmode="lin" valueType="num">
                                      <p:cBhvr additive="base">
                                        <p:cTn id="13" dur="500" fill="hold"/>
                                        <p:tgtEl>
                                          <p:spTgt spid="6151"/>
                                        </p:tgtEl>
                                        <p:attrNameLst>
                                          <p:attrName>ppt_x</p:attrName>
                                        </p:attrNameLst>
                                      </p:cBhvr>
                                      <p:tavLst>
                                        <p:tav tm="0">
                                          <p:val>
                                            <p:strVal val="#ppt_x"/>
                                          </p:val>
                                        </p:tav>
                                        <p:tav tm="100000">
                                          <p:val>
                                            <p:strVal val="#ppt_x"/>
                                          </p:val>
                                        </p:tav>
                                      </p:tavLst>
                                    </p:anim>
                                    <p:anim calcmode="lin" valueType="num">
                                      <p:cBhvr additive="base">
                                        <p:cTn id="14" dur="500" fill="hold"/>
                                        <p:tgtEl>
                                          <p:spTgt spid="6151"/>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153"/>
                                        </p:tgtEl>
                                        <p:attrNameLst>
                                          <p:attrName>style.visibility</p:attrName>
                                        </p:attrNameLst>
                                      </p:cBhvr>
                                      <p:to>
                                        <p:strVal val="visible"/>
                                      </p:to>
                                    </p:set>
                                    <p:anim calcmode="lin" valueType="num">
                                      <p:cBhvr additive="base">
                                        <p:cTn id="19" dur="500" fill="hold"/>
                                        <p:tgtEl>
                                          <p:spTgt spid="6153"/>
                                        </p:tgtEl>
                                        <p:attrNameLst>
                                          <p:attrName>ppt_x</p:attrName>
                                        </p:attrNameLst>
                                      </p:cBhvr>
                                      <p:tavLst>
                                        <p:tav tm="0">
                                          <p:val>
                                            <p:strVal val="#ppt_x"/>
                                          </p:val>
                                        </p:tav>
                                        <p:tav tm="100000">
                                          <p:val>
                                            <p:strVal val="#ppt_x"/>
                                          </p:val>
                                        </p:tav>
                                      </p:tavLst>
                                    </p:anim>
                                    <p:anim calcmode="lin" valueType="num">
                                      <p:cBhvr additive="base">
                                        <p:cTn id="20" dur="500" fill="hold"/>
                                        <p:tgtEl>
                                          <p:spTgt spid="6153"/>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154"/>
                                        </p:tgtEl>
                                        <p:attrNameLst>
                                          <p:attrName>style.visibility</p:attrName>
                                        </p:attrNameLst>
                                      </p:cBhvr>
                                      <p:to>
                                        <p:strVal val="visible"/>
                                      </p:to>
                                    </p:set>
                                    <p:anim calcmode="lin" valueType="num">
                                      <p:cBhvr additive="base">
                                        <p:cTn id="25" dur="500" fill="hold"/>
                                        <p:tgtEl>
                                          <p:spTgt spid="6154"/>
                                        </p:tgtEl>
                                        <p:attrNameLst>
                                          <p:attrName>ppt_x</p:attrName>
                                        </p:attrNameLst>
                                      </p:cBhvr>
                                      <p:tavLst>
                                        <p:tav tm="0">
                                          <p:val>
                                            <p:strVal val="#ppt_x"/>
                                          </p:val>
                                        </p:tav>
                                        <p:tav tm="100000">
                                          <p:val>
                                            <p:strVal val="#ppt_x"/>
                                          </p:val>
                                        </p:tav>
                                      </p:tavLst>
                                    </p:anim>
                                    <p:anim calcmode="lin" valueType="num">
                                      <p:cBhvr additive="base">
                                        <p:cTn id="26" dur="500" fill="hold"/>
                                        <p:tgtEl>
                                          <p:spTgt spid="6154"/>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6149"/>
                                        </p:tgtEl>
                                        <p:attrNameLst>
                                          <p:attrName>style.visibility</p:attrName>
                                        </p:attrNameLst>
                                      </p:cBhvr>
                                      <p:to>
                                        <p:strVal val="visible"/>
                                      </p:to>
                                    </p:set>
                                    <p:anim calcmode="lin" valueType="num">
                                      <p:cBhvr additive="base">
                                        <p:cTn id="31" dur="500" fill="hold"/>
                                        <p:tgtEl>
                                          <p:spTgt spid="6149"/>
                                        </p:tgtEl>
                                        <p:attrNameLst>
                                          <p:attrName>ppt_x</p:attrName>
                                        </p:attrNameLst>
                                      </p:cBhvr>
                                      <p:tavLst>
                                        <p:tav tm="0">
                                          <p:val>
                                            <p:strVal val="#ppt_x"/>
                                          </p:val>
                                        </p:tav>
                                        <p:tav tm="100000">
                                          <p:val>
                                            <p:strVal val="#ppt_x"/>
                                          </p:val>
                                        </p:tav>
                                      </p:tavLst>
                                    </p:anim>
                                    <p:anim calcmode="lin" valueType="num">
                                      <p:cBhvr additive="base">
                                        <p:cTn id="32" dur="500" fill="hold"/>
                                        <p:tgtEl>
                                          <p:spTgt spid="61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1" grpId="0"/>
      <p:bldP spid="6153" grpId="0"/>
      <p:bldP spid="615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0" name="Picture 8" descr="equilibrio estático"/>
          <p:cNvPicPr>
            <a:picLocks noChangeAspect="1" noChangeArrowheads="1"/>
          </p:cNvPicPr>
          <p:nvPr/>
        </p:nvPicPr>
        <p:blipFill>
          <a:blip r:embed="rId2">
            <a:extLst>
              <a:ext uri="{28A0092B-C50C-407E-A947-70E740481C1C}">
                <a14:useLocalDpi xmlns:a14="http://schemas.microsoft.com/office/drawing/2010/main" val="0"/>
              </a:ext>
            </a:extLst>
          </a:blip>
          <a:srcRect r="68127" b="53787"/>
          <a:stretch>
            <a:fillRect/>
          </a:stretch>
        </p:blipFill>
        <p:spPr bwMode="auto">
          <a:xfrm>
            <a:off x="1979613" y="1125538"/>
            <a:ext cx="4789487"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2" name="Rectangle 10"/>
          <p:cNvSpPr>
            <a:spLocks noChangeArrowheads="1"/>
          </p:cNvSpPr>
          <p:nvPr/>
        </p:nvSpPr>
        <p:spPr bwMode="auto">
          <a:xfrm>
            <a:off x="395288" y="333375"/>
            <a:ext cx="83534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s-ES_tradnl" altLang="es-ES" b="1">
                <a:latin typeface="Palatino Linotype" panose="02040502050505030304" pitchFamily="18" charset="0"/>
              </a:rPr>
              <a:t>Calcule las tensiones para cada caso, sabiendo que el bloque permanece en reposo.</a:t>
            </a:r>
            <a:r>
              <a:rPr lang="es-ES" altLang="es-ES" b="1">
                <a:latin typeface="Palatino Linotype" panose="02040502050505030304" pitchFamily="18" charset="0"/>
              </a:rPr>
              <a:t> </a:t>
            </a:r>
          </a:p>
        </p:txBody>
      </p:sp>
    </p:spTree>
    <p:extLst>
      <p:ext uri="{BB962C8B-B14F-4D97-AF65-F5344CB8AC3E}">
        <p14:creationId xmlns:p14="http://schemas.microsoft.com/office/powerpoint/2010/main" val="25627803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descr="ejerciciosequilibrio"/>
          <p:cNvPicPr>
            <a:picLocks noChangeAspect="1" noChangeArrowheads="1"/>
          </p:cNvPicPr>
          <p:nvPr/>
        </p:nvPicPr>
        <p:blipFill>
          <a:blip r:embed="rId2">
            <a:extLst>
              <a:ext uri="{28A0092B-C50C-407E-A947-70E740481C1C}">
                <a14:useLocalDpi xmlns:a14="http://schemas.microsoft.com/office/drawing/2010/main" val="0"/>
              </a:ext>
            </a:extLst>
          </a:blip>
          <a:srcRect l="40097" t="10396" r="29320" b="43320"/>
          <a:stretch>
            <a:fillRect/>
          </a:stretch>
        </p:blipFill>
        <p:spPr bwMode="auto">
          <a:xfrm>
            <a:off x="1476375" y="333375"/>
            <a:ext cx="6130925" cy="6264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70680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7173"/>
                                        </p:tgtEl>
                                        <p:attrNameLst>
                                          <p:attrName>style.visibility</p:attrName>
                                        </p:attrNameLst>
                                      </p:cBhvr>
                                      <p:to>
                                        <p:strVal val="visible"/>
                                      </p:to>
                                    </p:set>
                                    <p:animEffect transition="in" filter="diamond(in)">
                                      <p:cBhvr>
                                        <p:cTn id="7" dur="2000"/>
                                        <p:tgtEl>
                                          <p:spTgt spid="7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755576" y="548680"/>
            <a:ext cx="7632848" cy="584775"/>
          </a:xfrm>
          <a:prstGeom prst="rect">
            <a:avLst/>
          </a:prstGeom>
          <a:noFill/>
        </p:spPr>
        <p:txBody>
          <a:bodyPr wrap="square" rtlCol="0">
            <a:spAutoFit/>
          </a:bodyPr>
          <a:lstStyle/>
          <a:p>
            <a:pPr algn="ctr"/>
            <a:r>
              <a:rPr lang="es-ES" sz="3200" dirty="0" smtClean="0"/>
              <a:t>SUMA DE FUERZAS COLINEALES</a:t>
            </a:r>
            <a:endParaRPr lang="es-ES" sz="3200" dirty="0"/>
          </a:p>
        </p:txBody>
      </p:sp>
      <p:sp>
        <p:nvSpPr>
          <p:cNvPr id="3" name="CuadroTexto 2"/>
          <p:cNvSpPr txBox="1"/>
          <p:nvPr/>
        </p:nvSpPr>
        <p:spPr>
          <a:xfrm>
            <a:off x="467545" y="1196752"/>
            <a:ext cx="8424936" cy="369332"/>
          </a:xfrm>
          <a:prstGeom prst="rect">
            <a:avLst/>
          </a:prstGeom>
          <a:noFill/>
        </p:spPr>
        <p:txBody>
          <a:bodyPr wrap="square" rtlCol="0">
            <a:spAutoFit/>
          </a:bodyPr>
          <a:lstStyle/>
          <a:p>
            <a:r>
              <a:rPr lang="es-ES" dirty="0" smtClean="0"/>
              <a:t>Vamos a suponer que actúan dos fuerzas con la misma dirección sobre una caja. </a:t>
            </a:r>
            <a:endParaRPr lang="es-ES" dirty="0"/>
          </a:p>
        </p:txBody>
      </p:sp>
      <p:sp>
        <p:nvSpPr>
          <p:cNvPr id="6" name="Rectángulo 5"/>
          <p:cNvSpPr/>
          <p:nvPr/>
        </p:nvSpPr>
        <p:spPr>
          <a:xfrm>
            <a:off x="611560" y="2276872"/>
            <a:ext cx="1368152"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9" name="Conector recto de flecha 8"/>
          <p:cNvCxnSpPr/>
          <p:nvPr/>
        </p:nvCxnSpPr>
        <p:spPr>
          <a:xfrm>
            <a:off x="1295636" y="2636912"/>
            <a:ext cx="1836204" cy="0"/>
          </a:xfrm>
          <a:prstGeom prst="straightConnector1">
            <a:avLst/>
          </a:prstGeom>
          <a:ln w="381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CuadroTexto 9"/>
              <p:cNvSpPr txBox="1"/>
              <p:nvPr/>
            </p:nvSpPr>
            <p:spPr>
              <a:xfrm>
                <a:off x="384735" y="4405196"/>
                <a:ext cx="286745"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1</m:t>
                              </m:r>
                            </m:sub>
                          </m:sSub>
                        </m:e>
                      </m:acc>
                    </m:oMath>
                  </m:oMathPara>
                </a14:m>
                <a:endParaRPr lang="es-ES" dirty="0"/>
              </a:p>
            </p:txBody>
          </p:sp>
        </mc:Choice>
        <mc:Fallback xmlns="">
          <p:sp>
            <p:nvSpPr>
              <p:cNvPr id="10" name="CuadroTexto 9"/>
              <p:cNvSpPr txBox="1">
                <a:spLocks noRot="1" noChangeAspect="1" noMove="1" noResize="1" noEditPoints="1" noAdjustHandles="1" noChangeArrowheads="1" noChangeShapeType="1" noTextEdit="1"/>
              </p:cNvSpPr>
              <p:nvPr/>
            </p:nvSpPr>
            <p:spPr>
              <a:xfrm>
                <a:off x="384735" y="4405196"/>
                <a:ext cx="286745" cy="310598"/>
              </a:xfrm>
              <a:prstGeom prst="rect">
                <a:avLst/>
              </a:prstGeom>
              <a:blipFill rotWithShape="0">
                <a:blip r:embed="rId16"/>
                <a:stretch>
                  <a:fillRect l="-14894" r="-6383" b="-15686"/>
                </a:stretch>
              </a:blipFill>
            </p:spPr>
            <p:txBody>
              <a:bodyPr/>
              <a:lstStyle/>
              <a:p>
                <a:r>
                  <a:rPr lang="es-ES">
                    <a:noFill/>
                  </a:rPr>
                  <a:t> </a:t>
                </a:r>
              </a:p>
            </p:txBody>
          </p:sp>
        </mc:Fallback>
      </mc:AlternateContent>
      <p:cxnSp>
        <p:nvCxnSpPr>
          <p:cNvPr id="12" name="Conector recto de flecha 11"/>
          <p:cNvCxnSpPr/>
          <p:nvPr/>
        </p:nvCxnSpPr>
        <p:spPr>
          <a:xfrm>
            <a:off x="1295636" y="2636912"/>
            <a:ext cx="2772308" cy="0"/>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CuadroTexto 12"/>
              <p:cNvSpPr txBox="1"/>
              <p:nvPr/>
            </p:nvSpPr>
            <p:spPr>
              <a:xfrm>
                <a:off x="4207924" y="4406179"/>
                <a:ext cx="292068"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2</m:t>
                              </m:r>
                            </m:sub>
                          </m:sSub>
                        </m:e>
                      </m:acc>
                    </m:oMath>
                  </m:oMathPara>
                </a14:m>
                <a:endParaRPr lang="es-ES" dirty="0"/>
              </a:p>
            </p:txBody>
          </p:sp>
        </mc:Choice>
        <mc:Fallback xmlns="">
          <p:sp>
            <p:nvSpPr>
              <p:cNvPr id="13" name="CuadroTexto 12"/>
              <p:cNvSpPr txBox="1">
                <a:spLocks noRot="1" noChangeAspect="1" noMove="1" noResize="1" noEditPoints="1" noAdjustHandles="1" noChangeArrowheads="1" noChangeShapeType="1" noTextEdit="1"/>
              </p:cNvSpPr>
              <p:nvPr/>
            </p:nvSpPr>
            <p:spPr>
              <a:xfrm>
                <a:off x="4207924" y="4406179"/>
                <a:ext cx="292068" cy="310598"/>
              </a:xfrm>
              <a:prstGeom prst="rect">
                <a:avLst/>
              </a:prstGeom>
              <a:blipFill rotWithShape="0">
                <a:blip r:embed="rId17"/>
                <a:stretch>
                  <a:fillRect l="-14583" r="-6250" b="-15686"/>
                </a:stretch>
              </a:blipFill>
            </p:spPr>
            <p:txBody>
              <a:bodyPr/>
              <a:lstStyle/>
              <a:p>
                <a:r>
                  <a:rPr lang="es-ES">
                    <a:noFill/>
                  </a:rPr>
                  <a:t> </a:t>
                </a:r>
              </a:p>
            </p:txBody>
          </p:sp>
        </mc:Fallback>
      </mc:AlternateContent>
      <p:sp>
        <p:nvSpPr>
          <p:cNvPr id="14" name="CuadroTexto 13"/>
          <p:cNvSpPr txBox="1"/>
          <p:nvPr/>
        </p:nvSpPr>
        <p:spPr>
          <a:xfrm>
            <a:off x="611560" y="1628800"/>
            <a:ext cx="3174588" cy="369332"/>
          </a:xfrm>
          <a:prstGeom prst="rect">
            <a:avLst/>
          </a:prstGeom>
          <a:noFill/>
        </p:spPr>
        <p:txBody>
          <a:bodyPr wrap="square" rtlCol="0">
            <a:spAutoFit/>
          </a:bodyPr>
          <a:lstStyle/>
          <a:p>
            <a:r>
              <a:rPr lang="es-ES" dirty="0" smtClean="0"/>
              <a:t>F</a:t>
            </a:r>
            <a:r>
              <a:rPr lang="es-ES" baseline="-25000" dirty="0" smtClean="0"/>
              <a:t>1</a:t>
            </a:r>
            <a:r>
              <a:rPr lang="es-ES" dirty="0" smtClean="0"/>
              <a:t> = 60 N        F</a:t>
            </a:r>
            <a:r>
              <a:rPr lang="es-ES" baseline="-25000" dirty="0" smtClean="0"/>
              <a:t>2</a:t>
            </a:r>
            <a:r>
              <a:rPr lang="es-ES" dirty="0" smtClean="0"/>
              <a:t> = 80 N</a:t>
            </a:r>
            <a:endParaRPr lang="es-ES" dirty="0"/>
          </a:p>
        </p:txBody>
      </p:sp>
      <p:sp>
        <p:nvSpPr>
          <p:cNvPr id="15" name="Rectángulo 14"/>
          <p:cNvSpPr/>
          <p:nvPr/>
        </p:nvSpPr>
        <p:spPr>
          <a:xfrm>
            <a:off x="1235456" y="4509120"/>
            <a:ext cx="1368152"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6" name="Conector recto de flecha 15"/>
          <p:cNvCxnSpPr/>
          <p:nvPr/>
        </p:nvCxnSpPr>
        <p:spPr>
          <a:xfrm>
            <a:off x="1919532" y="4869160"/>
            <a:ext cx="2772308" cy="0"/>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7" name="Conector recto de flecha 16"/>
          <p:cNvCxnSpPr/>
          <p:nvPr/>
        </p:nvCxnSpPr>
        <p:spPr>
          <a:xfrm flipH="1">
            <a:off x="107504" y="4873024"/>
            <a:ext cx="1836204" cy="0"/>
          </a:xfrm>
          <a:prstGeom prst="straightConnector1">
            <a:avLst/>
          </a:prstGeom>
          <a:ln w="381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CuadroTexto 17"/>
              <p:cNvSpPr txBox="1"/>
              <p:nvPr/>
            </p:nvSpPr>
            <p:spPr>
              <a:xfrm>
                <a:off x="2699792" y="2276872"/>
                <a:ext cx="286745"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1</m:t>
                              </m:r>
                            </m:sub>
                          </m:sSub>
                        </m:e>
                      </m:acc>
                    </m:oMath>
                  </m:oMathPara>
                </a14:m>
                <a:endParaRPr lang="es-ES" dirty="0"/>
              </a:p>
            </p:txBody>
          </p:sp>
        </mc:Choice>
        <mc:Fallback xmlns="">
          <p:sp>
            <p:nvSpPr>
              <p:cNvPr id="18" name="CuadroTexto 17"/>
              <p:cNvSpPr txBox="1">
                <a:spLocks noRot="1" noChangeAspect="1" noMove="1" noResize="1" noEditPoints="1" noAdjustHandles="1" noChangeArrowheads="1" noChangeShapeType="1" noTextEdit="1"/>
              </p:cNvSpPr>
              <p:nvPr/>
            </p:nvSpPr>
            <p:spPr>
              <a:xfrm>
                <a:off x="2699792" y="2276872"/>
                <a:ext cx="286745" cy="310598"/>
              </a:xfrm>
              <a:prstGeom prst="rect">
                <a:avLst/>
              </a:prstGeom>
              <a:blipFill rotWithShape="0">
                <a:blip r:embed="rId9"/>
                <a:stretch>
                  <a:fillRect l="-17021" r="-4255" b="-18000"/>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9" name="CuadroTexto 18"/>
              <p:cNvSpPr txBox="1"/>
              <p:nvPr/>
            </p:nvSpPr>
            <p:spPr>
              <a:xfrm>
                <a:off x="3786148" y="2204864"/>
                <a:ext cx="292068"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2</m:t>
                              </m:r>
                            </m:sub>
                          </m:sSub>
                        </m:e>
                      </m:acc>
                    </m:oMath>
                  </m:oMathPara>
                </a14:m>
                <a:endParaRPr lang="es-ES" dirty="0"/>
              </a:p>
            </p:txBody>
          </p:sp>
        </mc:Choice>
        <mc:Fallback xmlns="">
          <p:sp>
            <p:nvSpPr>
              <p:cNvPr id="19" name="CuadroTexto 18"/>
              <p:cNvSpPr txBox="1">
                <a:spLocks noRot="1" noChangeAspect="1" noMove="1" noResize="1" noEditPoints="1" noAdjustHandles="1" noChangeArrowheads="1" noChangeShapeType="1" noTextEdit="1"/>
              </p:cNvSpPr>
              <p:nvPr/>
            </p:nvSpPr>
            <p:spPr>
              <a:xfrm>
                <a:off x="3786148" y="2204864"/>
                <a:ext cx="292068" cy="310598"/>
              </a:xfrm>
              <a:prstGeom prst="rect">
                <a:avLst/>
              </a:prstGeom>
              <a:blipFill rotWithShape="0">
                <a:blip r:embed="rId10"/>
                <a:stretch>
                  <a:fillRect l="-14583" r="-6250" b="-15686"/>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0" name="CuadroTexto 19"/>
              <p:cNvSpPr txBox="1"/>
              <p:nvPr/>
            </p:nvSpPr>
            <p:spPr>
              <a:xfrm>
                <a:off x="5724128" y="1916832"/>
                <a:ext cx="1327992"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𝑅</m:t>
                              </m:r>
                            </m:sub>
                          </m:sSub>
                        </m:e>
                      </m:acc>
                      <m:r>
                        <a:rPr lang="es-ES" b="0" i="1" smtClean="0">
                          <a:latin typeface="Cambria Math" panose="02040503050406030204" pitchFamily="18" charset="0"/>
                        </a:rPr>
                        <m:t>=</m:t>
                      </m:r>
                      <m:acc>
                        <m:accPr>
                          <m:chr m:val="⃗"/>
                          <m:ctrlPr>
                            <a:rPr lang="es-ES" b="0" i="1" smtClean="0">
                              <a:latin typeface="Cambria Math" panose="02040503050406030204" pitchFamily="18" charset="0"/>
                            </a:rPr>
                          </m:ctrlPr>
                        </m:accPr>
                        <m:e>
                          <m:sSub>
                            <m:sSubPr>
                              <m:ctrlPr>
                                <a:rPr lang="es-ES" b="0"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1</m:t>
                              </m:r>
                            </m:sub>
                          </m:sSub>
                        </m:e>
                      </m:acc>
                      <m:r>
                        <a:rPr lang="es-ES" b="0" i="1" smtClean="0">
                          <a:latin typeface="Cambria Math" panose="02040503050406030204" pitchFamily="18" charset="0"/>
                        </a:rPr>
                        <m:t>+</m:t>
                      </m:r>
                      <m:acc>
                        <m:accPr>
                          <m:chr m:val="⃗"/>
                          <m:ctrlPr>
                            <a:rPr lang="es-ES" b="0" i="1" smtClean="0">
                              <a:latin typeface="Cambria Math" panose="02040503050406030204" pitchFamily="18" charset="0"/>
                            </a:rPr>
                          </m:ctrlPr>
                        </m:accPr>
                        <m:e>
                          <m:sSub>
                            <m:sSubPr>
                              <m:ctrlPr>
                                <a:rPr lang="es-ES" b="0"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2</m:t>
                              </m:r>
                            </m:sub>
                          </m:sSub>
                        </m:e>
                      </m:acc>
                    </m:oMath>
                  </m:oMathPara>
                </a14:m>
                <a:endParaRPr lang="es-ES" dirty="0"/>
              </a:p>
            </p:txBody>
          </p:sp>
        </mc:Choice>
        <mc:Fallback xmlns="">
          <p:sp>
            <p:nvSpPr>
              <p:cNvPr id="20" name="CuadroTexto 19"/>
              <p:cNvSpPr txBox="1">
                <a:spLocks noRot="1" noChangeAspect="1" noMove="1" noResize="1" noEditPoints="1" noAdjustHandles="1" noChangeArrowheads="1" noChangeShapeType="1" noTextEdit="1"/>
              </p:cNvSpPr>
              <p:nvPr/>
            </p:nvSpPr>
            <p:spPr>
              <a:xfrm>
                <a:off x="5724128" y="1916832"/>
                <a:ext cx="1327992" cy="310598"/>
              </a:xfrm>
              <a:prstGeom prst="rect">
                <a:avLst/>
              </a:prstGeom>
              <a:blipFill rotWithShape="0">
                <a:blip r:embed="rId11"/>
                <a:stretch>
                  <a:fillRect l="-3211" r="-459" b="-17647"/>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1" name="CuadroTexto 20"/>
              <p:cNvSpPr txBox="1"/>
              <p:nvPr/>
            </p:nvSpPr>
            <p:spPr>
              <a:xfrm>
                <a:off x="5719448" y="2420888"/>
                <a:ext cx="1327992"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𝑅</m:t>
                          </m:r>
                        </m:sub>
                      </m:sSub>
                      <m:r>
                        <a:rPr lang="es-ES" b="0" i="1" smtClean="0">
                          <a:latin typeface="Cambria Math" panose="02040503050406030204" pitchFamily="18" charset="0"/>
                        </a:rPr>
                        <m:t>=</m:t>
                      </m:r>
                      <m:sSub>
                        <m:sSubPr>
                          <m:ctrlPr>
                            <a:rPr lang="es-ES" b="0"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1</m:t>
                          </m:r>
                        </m:sub>
                      </m:sSub>
                      <m:r>
                        <a:rPr lang="es-ES" b="0" i="1" smtClean="0">
                          <a:latin typeface="Cambria Math" panose="02040503050406030204" pitchFamily="18" charset="0"/>
                        </a:rPr>
                        <m:t>+</m:t>
                      </m:r>
                      <m:sSub>
                        <m:sSubPr>
                          <m:ctrlPr>
                            <a:rPr lang="es-ES" b="0"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2</m:t>
                          </m:r>
                        </m:sub>
                      </m:sSub>
                    </m:oMath>
                  </m:oMathPara>
                </a14:m>
                <a:endParaRPr lang="es-ES" dirty="0"/>
              </a:p>
            </p:txBody>
          </p:sp>
        </mc:Choice>
        <mc:Fallback xmlns="">
          <p:sp>
            <p:nvSpPr>
              <p:cNvPr id="21" name="CuadroTexto 20"/>
              <p:cNvSpPr txBox="1">
                <a:spLocks noRot="1" noChangeAspect="1" noMove="1" noResize="1" noEditPoints="1" noAdjustHandles="1" noChangeArrowheads="1" noChangeShapeType="1" noTextEdit="1"/>
              </p:cNvSpPr>
              <p:nvPr/>
            </p:nvSpPr>
            <p:spPr>
              <a:xfrm>
                <a:off x="5719448" y="2420888"/>
                <a:ext cx="1327992" cy="276999"/>
              </a:xfrm>
              <a:prstGeom prst="rect">
                <a:avLst/>
              </a:prstGeom>
              <a:blipFill rotWithShape="0">
                <a:blip r:embed="rId12"/>
                <a:stretch>
                  <a:fillRect l="-2752" r="-917" b="-17391"/>
                </a:stretch>
              </a:blipFill>
            </p:spPr>
            <p:txBody>
              <a:bodyPr/>
              <a:lstStyle/>
              <a:p>
                <a:r>
                  <a:rPr lang="es-ES">
                    <a:noFill/>
                  </a:rPr>
                  <a:t> </a:t>
                </a:r>
              </a:p>
            </p:txBody>
          </p:sp>
        </mc:Fallback>
      </mc:AlternateContent>
      <p:sp>
        <p:nvSpPr>
          <p:cNvPr id="22" name="Cerrar llave 21"/>
          <p:cNvSpPr/>
          <p:nvPr/>
        </p:nvSpPr>
        <p:spPr>
          <a:xfrm>
            <a:off x="7047440" y="1801852"/>
            <a:ext cx="281796" cy="1039470"/>
          </a:xfrm>
          <a:prstGeom prst="rightBrace">
            <a:avLst>
              <a:gd name="adj1" fmla="val 29875"/>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mc:AlternateContent xmlns:mc="http://schemas.openxmlformats.org/markup-compatibility/2006" xmlns:a14="http://schemas.microsoft.com/office/drawing/2010/main">
        <mc:Choice Requires="a14">
          <p:sp>
            <p:nvSpPr>
              <p:cNvPr id="23" name="CuadroTexto 22"/>
              <p:cNvSpPr txBox="1"/>
              <p:nvPr/>
            </p:nvSpPr>
            <p:spPr>
              <a:xfrm>
                <a:off x="7329236" y="1874779"/>
                <a:ext cx="174791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𝑅</m:t>
                          </m:r>
                        </m:sub>
                      </m:sSub>
                      <m:r>
                        <a:rPr lang="es-ES" b="0" i="1" smtClean="0">
                          <a:latin typeface="Cambria Math" panose="02040503050406030204" pitchFamily="18" charset="0"/>
                        </a:rPr>
                        <m:t>=60</m:t>
                      </m:r>
                      <m:r>
                        <a:rPr lang="es-ES" b="0" i="1" smtClean="0">
                          <a:latin typeface="Cambria Math" panose="02040503050406030204" pitchFamily="18" charset="0"/>
                        </a:rPr>
                        <m:t>𝑁</m:t>
                      </m:r>
                      <m:r>
                        <a:rPr lang="es-ES" b="0" i="1" smtClean="0">
                          <a:latin typeface="Cambria Math" panose="02040503050406030204" pitchFamily="18" charset="0"/>
                        </a:rPr>
                        <m:t>+80</m:t>
                      </m:r>
                      <m:r>
                        <a:rPr lang="es-ES" b="0" i="1" smtClean="0">
                          <a:latin typeface="Cambria Math" panose="02040503050406030204" pitchFamily="18" charset="0"/>
                        </a:rPr>
                        <m:t>𝑁</m:t>
                      </m:r>
                    </m:oMath>
                  </m:oMathPara>
                </a14:m>
                <a:endParaRPr lang="es-ES" dirty="0"/>
              </a:p>
            </p:txBody>
          </p:sp>
        </mc:Choice>
        <mc:Fallback xmlns="">
          <p:sp>
            <p:nvSpPr>
              <p:cNvPr id="23" name="CuadroTexto 22"/>
              <p:cNvSpPr txBox="1">
                <a:spLocks noRot="1" noChangeAspect="1" noMove="1" noResize="1" noEditPoints="1" noAdjustHandles="1" noChangeArrowheads="1" noChangeShapeType="1" noTextEdit="1"/>
              </p:cNvSpPr>
              <p:nvPr/>
            </p:nvSpPr>
            <p:spPr>
              <a:xfrm>
                <a:off x="7329236" y="1874779"/>
                <a:ext cx="1747914" cy="276999"/>
              </a:xfrm>
              <a:prstGeom prst="rect">
                <a:avLst/>
              </a:prstGeom>
              <a:blipFill rotWithShape="0">
                <a:blip r:embed="rId13"/>
                <a:stretch>
                  <a:fillRect l="-2091" r="-2439" b="-17778"/>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4" name="CuadroTexto 23"/>
              <p:cNvSpPr txBox="1"/>
              <p:nvPr/>
            </p:nvSpPr>
            <p:spPr>
              <a:xfrm>
                <a:off x="7708504" y="2276872"/>
                <a:ext cx="117000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𝑅</m:t>
                          </m:r>
                        </m:sub>
                      </m:sSub>
                      <m:r>
                        <a:rPr lang="es-ES" b="0" i="1" smtClean="0">
                          <a:latin typeface="Cambria Math" panose="02040503050406030204" pitchFamily="18" charset="0"/>
                        </a:rPr>
                        <m:t>=140</m:t>
                      </m:r>
                      <m:r>
                        <a:rPr lang="es-ES" b="0" i="1" smtClean="0">
                          <a:latin typeface="Cambria Math" panose="02040503050406030204" pitchFamily="18" charset="0"/>
                        </a:rPr>
                        <m:t>𝑁</m:t>
                      </m:r>
                    </m:oMath>
                  </m:oMathPara>
                </a14:m>
                <a:endParaRPr lang="es-ES" dirty="0"/>
              </a:p>
            </p:txBody>
          </p:sp>
        </mc:Choice>
        <mc:Fallback xmlns="">
          <p:sp>
            <p:nvSpPr>
              <p:cNvPr id="24" name="CuadroTexto 23"/>
              <p:cNvSpPr txBox="1">
                <a:spLocks noRot="1" noChangeAspect="1" noMove="1" noResize="1" noEditPoints="1" noAdjustHandles="1" noChangeArrowheads="1" noChangeShapeType="1" noTextEdit="1"/>
              </p:cNvSpPr>
              <p:nvPr/>
            </p:nvSpPr>
            <p:spPr>
              <a:xfrm>
                <a:off x="7708504" y="2276872"/>
                <a:ext cx="1170000" cy="276999"/>
              </a:xfrm>
              <a:prstGeom prst="rect">
                <a:avLst/>
              </a:prstGeom>
              <a:blipFill rotWithShape="0">
                <a:blip r:embed="rId14"/>
                <a:stretch>
                  <a:fillRect l="-3665" r="-3665" b="-17778"/>
                </a:stretch>
              </a:blipFill>
            </p:spPr>
            <p:txBody>
              <a:bodyPr/>
              <a:lstStyle/>
              <a:p>
                <a:r>
                  <a:rPr lang="es-ES">
                    <a:noFill/>
                  </a:rPr>
                  <a:t> </a:t>
                </a:r>
              </a:p>
            </p:txBody>
          </p:sp>
        </mc:Fallback>
      </mc:AlternateContent>
      <p:sp>
        <p:nvSpPr>
          <p:cNvPr id="25" name="Rectángulo 24"/>
          <p:cNvSpPr/>
          <p:nvPr/>
        </p:nvSpPr>
        <p:spPr>
          <a:xfrm>
            <a:off x="611560" y="3356992"/>
            <a:ext cx="1368152"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9" name="Conector recto de flecha 28"/>
          <p:cNvCxnSpPr/>
          <p:nvPr/>
        </p:nvCxnSpPr>
        <p:spPr>
          <a:xfrm>
            <a:off x="1307464" y="3717032"/>
            <a:ext cx="4572508"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CuadroTexto 29"/>
              <p:cNvSpPr txBox="1"/>
              <p:nvPr/>
            </p:nvSpPr>
            <p:spPr>
              <a:xfrm>
                <a:off x="5409491" y="3284403"/>
                <a:ext cx="309957"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𝑅</m:t>
                              </m:r>
                            </m:sub>
                          </m:sSub>
                        </m:e>
                      </m:acc>
                    </m:oMath>
                  </m:oMathPara>
                </a14:m>
                <a:endParaRPr lang="es-ES" dirty="0"/>
              </a:p>
            </p:txBody>
          </p:sp>
        </mc:Choice>
        <mc:Fallback xmlns="">
          <p:sp>
            <p:nvSpPr>
              <p:cNvPr id="30" name="CuadroTexto 29"/>
              <p:cNvSpPr txBox="1">
                <a:spLocks noRot="1" noChangeAspect="1" noMove="1" noResize="1" noEditPoints="1" noAdjustHandles="1" noChangeArrowheads="1" noChangeShapeType="1" noTextEdit="1"/>
              </p:cNvSpPr>
              <p:nvPr/>
            </p:nvSpPr>
            <p:spPr>
              <a:xfrm>
                <a:off x="5409491" y="3284403"/>
                <a:ext cx="309957" cy="310598"/>
              </a:xfrm>
              <a:prstGeom prst="rect">
                <a:avLst/>
              </a:prstGeom>
              <a:blipFill rotWithShape="0">
                <a:blip r:embed="rId15"/>
                <a:stretch>
                  <a:fillRect l="-13725" r="-3922" b="-15686"/>
                </a:stretch>
              </a:blipFill>
            </p:spPr>
            <p:txBody>
              <a:bodyPr/>
              <a:lstStyle/>
              <a:p>
                <a:r>
                  <a:rPr lang="es-ES">
                    <a:noFill/>
                  </a:rPr>
                  <a:t> </a:t>
                </a:r>
              </a:p>
            </p:txBody>
          </p:sp>
        </mc:Fallback>
      </mc:AlternateContent>
      <p:sp>
        <p:nvSpPr>
          <p:cNvPr id="32" name="Flecha abajo 31"/>
          <p:cNvSpPr/>
          <p:nvPr/>
        </p:nvSpPr>
        <p:spPr>
          <a:xfrm rot="3934750">
            <a:off x="6936310" y="2461484"/>
            <a:ext cx="504056" cy="17398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3" name="CuadroTexto 32"/>
          <p:cNvSpPr txBox="1"/>
          <p:nvPr/>
        </p:nvSpPr>
        <p:spPr>
          <a:xfrm>
            <a:off x="7253883" y="3328122"/>
            <a:ext cx="1831064" cy="923330"/>
          </a:xfrm>
          <a:prstGeom prst="rect">
            <a:avLst/>
          </a:prstGeom>
          <a:noFill/>
        </p:spPr>
        <p:txBody>
          <a:bodyPr wrap="square" rtlCol="0">
            <a:spAutoFit/>
          </a:bodyPr>
          <a:lstStyle/>
          <a:p>
            <a:pPr algn="ctr"/>
            <a:r>
              <a:rPr lang="es-ES" dirty="0" smtClean="0"/>
              <a:t>Representación del vector resultante</a:t>
            </a:r>
            <a:endParaRPr lang="es-ES" dirty="0"/>
          </a:p>
        </p:txBody>
      </p:sp>
      <mc:AlternateContent xmlns:mc="http://schemas.openxmlformats.org/markup-compatibility/2006" xmlns:a14="http://schemas.microsoft.com/office/drawing/2010/main">
        <mc:Choice Requires="a14">
          <p:sp>
            <p:nvSpPr>
              <p:cNvPr id="34" name="CuadroTexto 33"/>
              <p:cNvSpPr txBox="1"/>
              <p:nvPr/>
            </p:nvSpPr>
            <p:spPr>
              <a:xfrm>
                <a:off x="5352750" y="4664169"/>
                <a:ext cx="1327992"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𝑅</m:t>
                              </m:r>
                            </m:sub>
                          </m:sSub>
                        </m:e>
                      </m:acc>
                      <m:r>
                        <a:rPr lang="es-ES" b="0" i="1" smtClean="0">
                          <a:latin typeface="Cambria Math" panose="02040503050406030204" pitchFamily="18" charset="0"/>
                        </a:rPr>
                        <m:t>=</m:t>
                      </m:r>
                      <m:acc>
                        <m:accPr>
                          <m:chr m:val="⃗"/>
                          <m:ctrlPr>
                            <a:rPr lang="es-ES" b="0" i="1" smtClean="0">
                              <a:latin typeface="Cambria Math" panose="02040503050406030204" pitchFamily="18" charset="0"/>
                            </a:rPr>
                          </m:ctrlPr>
                        </m:accPr>
                        <m:e>
                          <m:sSub>
                            <m:sSubPr>
                              <m:ctrlPr>
                                <a:rPr lang="es-ES" b="0"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1</m:t>
                              </m:r>
                            </m:sub>
                          </m:sSub>
                        </m:e>
                      </m:acc>
                      <m:r>
                        <a:rPr lang="es-ES" b="0" i="1" smtClean="0">
                          <a:latin typeface="Cambria Math" panose="02040503050406030204" pitchFamily="18" charset="0"/>
                        </a:rPr>
                        <m:t>+</m:t>
                      </m:r>
                      <m:acc>
                        <m:accPr>
                          <m:chr m:val="⃗"/>
                          <m:ctrlPr>
                            <a:rPr lang="es-ES" b="0" i="1" smtClean="0">
                              <a:latin typeface="Cambria Math" panose="02040503050406030204" pitchFamily="18" charset="0"/>
                            </a:rPr>
                          </m:ctrlPr>
                        </m:accPr>
                        <m:e>
                          <m:sSub>
                            <m:sSubPr>
                              <m:ctrlPr>
                                <a:rPr lang="es-ES" b="0"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2</m:t>
                              </m:r>
                            </m:sub>
                          </m:sSub>
                        </m:e>
                      </m:acc>
                    </m:oMath>
                  </m:oMathPara>
                </a14:m>
                <a:endParaRPr lang="es-ES" dirty="0"/>
              </a:p>
            </p:txBody>
          </p:sp>
        </mc:Choice>
        <mc:Fallback xmlns="">
          <p:sp>
            <p:nvSpPr>
              <p:cNvPr id="34" name="CuadroTexto 33"/>
              <p:cNvSpPr txBox="1">
                <a:spLocks noRot="1" noChangeAspect="1" noMove="1" noResize="1" noEditPoints="1" noAdjustHandles="1" noChangeArrowheads="1" noChangeShapeType="1" noTextEdit="1"/>
              </p:cNvSpPr>
              <p:nvPr/>
            </p:nvSpPr>
            <p:spPr>
              <a:xfrm>
                <a:off x="5352750" y="4664169"/>
                <a:ext cx="1327992" cy="310598"/>
              </a:xfrm>
              <a:prstGeom prst="rect">
                <a:avLst/>
              </a:prstGeom>
              <a:blipFill rotWithShape="0">
                <a:blip r:embed="rId18"/>
                <a:stretch>
                  <a:fillRect l="-2752" r="-917" b="-17647"/>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35" name="CuadroTexto 34"/>
              <p:cNvSpPr txBox="1"/>
              <p:nvPr/>
            </p:nvSpPr>
            <p:spPr>
              <a:xfrm>
                <a:off x="5348070" y="5168225"/>
                <a:ext cx="1327992"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𝑅</m:t>
                          </m:r>
                        </m:sub>
                      </m:sSub>
                      <m:r>
                        <a:rPr lang="es-ES" b="0" i="1" smtClean="0">
                          <a:latin typeface="Cambria Math" panose="02040503050406030204" pitchFamily="18" charset="0"/>
                        </a:rPr>
                        <m:t>=</m:t>
                      </m:r>
                      <m:sSub>
                        <m:sSubPr>
                          <m:ctrlPr>
                            <a:rPr lang="es-ES" b="0"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2</m:t>
                          </m:r>
                        </m:sub>
                      </m:sSub>
                      <m:r>
                        <a:rPr lang="es-ES" b="0" i="1" smtClean="0">
                          <a:latin typeface="Cambria Math" panose="02040503050406030204" pitchFamily="18" charset="0"/>
                        </a:rPr>
                        <m:t>−</m:t>
                      </m:r>
                      <m:sSub>
                        <m:sSubPr>
                          <m:ctrlPr>
                            <a:rPr lang="es-ES" b="0"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1</m:t>
                          </m:r>
                        </m:sub>
                      </m:sSub>
                    </m:oMath>
                  </m:oMathPara>
                </a14:m>
                <a:endParaRPr lang="es-ES" dirty="0"/>
              </a:p>
            </p:txBody>
          </p:sp>
        </mc:Choice>
        <mc:Fallback xmlns="">
          <p:sp>
            <p:nvSpPr>
              <p:cNvPr id="35" name="CuadroTexto 34"/>
              <p:cNvSpPr txBox="1">
                <a:spLocks noRot="1" noChangeAspect="1" noMove="1" noResize="1" noEditPoints="1" noAdjustHandles="1" noChangeArrowheads="1" noChangeShapeType="1" noTextEdit="1"/>
              </p:cNvSpPr>
              <p:nvPr/>
            </p:nvSpPr>
            <p:spPr>
              <a:xfrm>
                <a:off x="5348070" y="5168225"/>
                <a:ext cx="1327992" cy="276999"/>
              </a:xfrm>
              <a:prstGeom prst="rect">
                <a:avLst/>
              </a:prstGeom>
              <a:blipFill rotWithShape="0">
                <a:blip r:embed="rId19"/>
                <a:stretch>
                  <a:fillRect l="-2752" r="-917" b="-17778"/>
                </a:stretch>
              </a:blipFill>
            </p:spPr>
            <p:txBody>
              <a:bodyPr/>
              <a:lstStyle/>
              <a:p>
                <a:r>
                  <a:rPr lang="es-ES">
                    <a:noFill/>
                  </a:rPr>
                  <a:t> </a:t>
                </a:r>
              </a:p>
            </p:txBody>
          </p:sp>
        </mc:Fallback>
      </mc:AlternateContent>
      <p:sp>
        <p:nvSpPr>
          <p:cNvPr id="36" name="Cerrar llave 35"/>
          <p:cNvSpPr/>
          <p:nvPr/>
        </p:nvSpPr>
        <p:spPr>
          <a:xfrm>
            <a:off x="6676062" y="4549770"/>
            <a:ext cx="281796" cy="1039470"/>
          </a:xfrm>
          <a:prstGeom prst="rightBrace">
            <a:avLst>
              <a:gd name="adj1" fmla="val 29875"/>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mc:AlternateContent xmlns:mc="http://schemas.openxmlformats.org/markup-compatibility/2006" xmlns:a14="http://schemas.microsoft.com/office/drawing/2010/main">
        <mc:Choice Requires="a14">
          <p:sp>
            <p:nvSpPr>
              <p:cNvPr id="37" name="CuadroTexto 36"/>
              <p:cNvSpPr txBox="1"/>
              <p:nvPr/>
            </p:nvSpPr>
            <p:spPr>
              <a:xfrm>
                <a:off x="6856534" y="4736177"/>
                <a:ext cx="174791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𝑅</m:t>
                          </m:r>
                        </m:sub>
                      </m:sSub>
                      <m:r>
                        <a:rPr lang="es-ES" b="0" i="1" smtClean="0">
                          <a:latin typeface="Cambria Math" panose="02040503050406030204" pitchFamily="18" charset="0"/>
                        </a:rPr>
                        <m:t>=80</m:t>
                      </m:r>
                      <m:r>
                        <a:rPr lang="es-ES" b="0" i="1" smtClean="0">
                          <a:latin typeface="Cambria Math" panose="02040503050406030204" pitchFamily="18" charset="0"/>
                        </a:rPr>
                        <m:t>𝑁</m:t>
                      </m:r>
                      <m:r>
                        <a:rPr lang="es-ES" b="0" i="1" smtClean="0">
                          <a:latin typeface="Cambria Math" panose="02040503050406030204" pitchFamily="18" charset="0"/>
                        </a:rPr>
                        <m:t>−60</m:t>
                      </m:r>
                      <m:r>
                        <a:rPr lang="es-ES" b="0" i="1" smtClean="0">
                          <a:latin typeface="Cambria Math" panose="02040503050406030204" pitchFamily="18" charset="0"/>
                        </a:rPr>
                        <m:t>𝑁</m:t>
                      </m:r>
                    </m:oMath>
                  </m:oMathPara>
                </a14:m>
                <a:endParaRPr lang="es-ES" dirty="0"/>
              </a:p>
            </p:txBody>
          </p:sp>
        </mc:Choice>
        <mc:Fallback xmlns="">
          <p:sp>
            <p:nvSpPr>
              <p:cNvPr id="37" name="CuadroTexto 36"/>
              <p:cNvSpPr txBox="1">
                <a:spLocks noRot="1" noChangeAspect="1" noMove="1" noResize="1" noEditPoints="1" noAdjustHandles="1" noChangeArrowheads="1" noChangeShapeType="1" noTextEdit="1"/>
              </p:cNvSpPr>
              <p:nvPr/>
            </p:nvSpPr>
            <p:spPr>
              <a:xfrm>
                <a:off x="6856534" y="4736177"/>
                <a:ext cx="1747914" cy="276999"/>
              </a:xfrm>
              <a:prstGeom prst="rect">
                <a:avLst/>
              </a:prstGeom>
              <a:blipFill rotWithShape="0">
                <a:blip r:embed="rId20"/>
                <a:stretch>
                  <a:fillRect l="-2448" r="-2448" b="-17778"/>
                </a:stretch>
              </a:blipFill>
            </p:spPr>
            <p:txBody>
              <a:bodyPr/>
              <a:lstStyle/>
              <a:p>
                <a:r>
                  <a:rPr lang="es-ES">
                    <a:noFill/>
                  </a:rPr>
                  <a:t> </a:t>
                </a:r>
              </a:p>
            </p:txBody>
          </p:sp>
        </mc:Fallback>
      </mc:AlternateContent>
      <p:sp>
        <p:nvSpPr>
          <p:cNvPr id="40" name="Rectángulo 39"/>
          <p:cNvSpPr/>
          <p:nvPr/>
        </p:nvSpPr>
        <p:spPr>
          <a:xfrm>
            <a:off x="1259632" y="5589240"/>
            <a:ext cx="1368152"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6" name="Conector recto de flecha 25"/>
          <p:cNvCxnSpPr/>
          <p:nvPr/>
        </p:nvCxnSpPr>
        <p:spPr>
          <a:xfrm>
            <a:off x="1979712" y="5949280"/>
            <a:ext cx="1006825" cy="0"/>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1" name="CuadroTexto 40"/>
              <p:cNvSpPr txBox="1"/>
              <p:nvPr/>
            </p:nvSpPr>
            <p:spPr>
              <a:xfrm>
                <a:off x="7236296" y="5157192"/>
                <a:ext cx="104176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𝑅</m:t>
                          </m:r>
                        </m:sub>
                      </m:sSub>
                      <m:r>
                        <a:rPr lang="es-ES" b="0" i="1" smtClean="0">
                          <a:latin typeface="Cambria Math" panose="02040503050406030204" pitchFamily="18" charset="0"/>
                        </a:rPr>
                        <m:t>=20</m:t>
                      </m:r>
                      <m:r>
                        <a:rPr lang="es-ES" b="0" i="1" smtClean="0">
                          <a:latin typeface="Cambria Math" panose="02040503050406030204" pitchFamily="18" charset="0"/>
                        </a:rPr>
                        <m:t>𝑁</m:t>
                      </m:r>
                    </m:oMath>
                  </m:oMathPara>
                </a14:m>
                <a:endParaRPr lang="es-ES" dirty="0"/>
              </a:p>
            </p:txBody>
          </p:sp>
        </mc:Choice>
        <mc:Fallback xmlns="">
          <p:sp>
            <p:nvSpPr>
              <p:cNvPr id="41" name="CuadroTexto 40"/>
              <p:cNvSpPr txBox="1">
                <a:spLocks noRot="1" noChangeAspect="1" noMove="1" noResize="1" noEditPoints="1" noAdjustHandles="1" noChangeArrowheads="1" noChangeShapeType="1" noTextEdit="1"/>
              </p:cNvSpPr>
              <p:nvPr/>
            </p:nvSpPr>
            <p:spPr>
              <a:xfrm>
                <a:off x="7236296" y="5157192"/>
                <a:ext cx="1041760" cy="276999"/>
              </a:xfrm>
              <a:prstGeom prst="rect">
                <a:avLst/>
              </a:prstGeom>
              <a:blipFill rotWithShape="0">
                <a:blip r:embed="rId21"/>
                <a:stretch>
                  <a:fillRect l="-4094" r="-4678" b="-17778"/>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42" name="CuadroTexto 41"/>
              <p:cNvSpPr txBox="1"/>
              <p:nvPr/>
            </p:nvSpPr>
            <p:spPr>
              <a:xfrm>
                <a:off x="2821883" y="5517232"/>
                <a:ext cx="309957"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𝑅</m:t>
                              </m:r>
                            </m:sub>
                          </m:sSub>
                        </m:e>
                      </m:acc>
                    </m:oMath>
                  </m:oMathPara>
                </a14:m>
                <a:endParaRPr lang="es-ES" dirty="0"/>
              </a:p>
            </p:txBody>
          </p:sp>
        </mc:Choice>
        <mc:Fallback xmlns="">
          <p:sp>
            <p:nvSpPr>
              <p:cNvPr id="42" name="CuadroTexto 41"/>
              <p:cNvSpPr txBox="1">
                <a:spLocks noRot="1" noChangeAspect="1" noMove="1" noResize="1" noEditPoints="1" noAdjustHandles="1" noChangeArrowheads="1" noChangeShapeType="1" noTextEdit="1"/>
              </p:cNvSpPr>
              <p:nvPr/>
            </p:nvSpPr>
            <p:spPr>
              <a:xfrm>
                <a:off x="2821883" y="5517232"/>
                <a:ext cx="309957" cy="310598"/>
              </a:xfrm>
              <a:prstGeom prst="rect">
                <a:avLst/>
              </a:prstGeom>
              <a:blipFill rotWithShape="0">
                <a:blip r:embed="rId22"/>
                <a:stretch>
                  <a:fillRect l="-15686" r="-1961" b="-17647"/>
                </a:stretch>
              </a:blipFill>
            </p:spPr>
            <p:txBody>
              <a:bodyPr/>
              <a:lstStyle/>
              <a:p>
                <a:r>
                  <a:rPr lang="es-ES">
                    <a:noFill/>
                  </a:rPr>
                  <a:t> </a:t>
                </a:r>
              </a:p>
            </p:txBody>
          </p:sp>
        </mc:Fallback>
      </mc:AlternateContent>
    </p:spTree>
    <p:extLst>
      <p:ext uri="{BB962C8B-B14F-4D97-AF65-F5344CB8AC3E}">
        <p14:creationId xmlns:p14="http://schemas.microsoft.com/office/powerpoint/2010/main" val="25233437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descr="equilibrio estático"/>
          <p:cNvPicPr>
            <a:picLocks noChangeAspect="1" noChangeArrowheads="1"/>
          </p:cNvPicPr>
          <p:nvPr/>
        </p:nvPicPr>
        <p:blipFill>
          <a:blip r:embed="rId2">
            <a:extLst>
              <a:ext uri="{28A0092B-C50C-407E-A947-70E740481C1C}">
                <a14:useLocalDpi xmlns:a14="http://schemas.microsoft.com/office/drawing/2010/main" val="0"/>
              </a:ext>
            </a:extLst>
          </a:blip>
          <a:srcRect t="57121" r="68127" b="1970"/>
          <a:stretch>
            <a:fillRect/>
          </a:stretch>
        </p:blipFill>
        <p:spPr bwMode="auto">
          <a:xfrm>
            <a:off x="1908175" y="692150"/>
            <a:ext cx="5400675" cy="539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60879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equilibrio estático"/>
          <p:cNvPicPr>
            <a:picLocks noChangeAspect="1" noChangeArrowheads="1"/>
          </p:cNvPicPr>
          <p:nvPr/>
        </p:nvPicPr>
        <p:blipFill>
          <a:blip r:embed="rId2">
            <a:extLst>
              <a:ext uri="{28A0092B-C50C-407E-A947-70E740481C1C}">
                <a14:useLocalDpi xmlns:a14="http://schemas.microsoft.com/office/drawing/2010/main" val="0"/>
              </a:ext>
            </a:extLst>
          </a:blip>
          <a:srcRect l="42403" t="5455" b="61818"/>
          <a:stretch>
            <a:fillRect/>
          </a:stretch>
        </p:blipFill>
        <p:spPr bwMode="auto">
          <a:xfrm>
            <a:off x="468313" y="1484313"/>
            <a:ext cx="8424862" cy="372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56798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195736" y="513853"/>
            <a:ext cx="4309641" cy="523220"/>
          </a:xfrm>
          <a:prstGeom prst="rect">
            <a:avLst/>
          </a:prstGeom>
          <a:noFill/>
        </p:spPr>
        <p:txBody>
          <a:bodyPr wrap="none" rtlCol="0">
            <a:spAutoFit/>
          </a:bodyPr>
          <a:lstStyle/>
          <a:p>
            <a:r>
              <a:rPr lang="es-ES" sz="2800" b="1" dirty="0" smtClean="0"/>
              <a:t>EFECTOS DE LA FUERZAS</a:t>
            </a:r>
            <a:endParaRPr lang="es-ES" sz="2800" b="1" dirty="0"/>
          </a:p>
        </p:txBody>
      </p:sp>
      <p:sp>
        <p:nvSpPr>
          <p:cNvPr id="3" name="2 CuadroTexto"/>
          <p:cNvSpPr txBox="1"/>
          <p:nvPr/>
        </p:nvSpPr>
        <p:spPr>
          <a:xfrm>
            <a:off x="1187624" y="1559309"/>
            <a:ext cx="1494320" cy="369332"/>
          </a:xfrm>
          <a:prstGeom prst="rect">
            <a:avLst/>
          </a:prstGeom>
          <a:noFill/>
        </p:spPr>
        <p:txBody>
          <a:bodyPr wrap="none" rtlCol="0">
            <a:spAutoFit/>
          </a:bodyPr>
          <a:lstStyle/>
          <a:p>
            <a:r>
              <a:rPr lang="es-ES" dirty="0" smtClean="0"/>
              <a:t>Deformación</a:t>
            </a:r>
            <a:endParaRPr lang="es-ES" dirty="0"/>
          </a:p>
        </p:txBody>
      </p:sp>
      <p:sp>
        <p:nvSpPr>
          <p:cNvPr id="4" name="3 CuadroTexto"/>
          <p:cNvSpPr txBox="1"/>
          <p:nvPr/>
        </p:nvSpPr>
        <p:spPr>
          <a:xfrm>
            <a:off x="5436096" y="1559309"/>
            <a:ext cx="1377300" cy="369332"/>
          </a:xfrm>
          <a:prstGeom prst="rect">
            <a:avLst/>
          </a:prstGeom>
          <a:noFill/>
        </p:spPr>
        <p:txBody>
          <a:bodyPr wrap="none" rtlCol="0">
            <a:spAutoFit/>
          </a:bodyPr>
          <a:lstStyle/>
          <a:p>
            <a:r>
              <a:rPr lang="es-ES" dirty="0" smtClean="0"/>
              <a:t>Movimiento</a:t>
            </a:r>
            <a:endParaRPr lang="es-ES" dirty="0"/>
          </a:p>
        </p:txBody>
      </p:sp>
      <p:sp>
        <p:nvSpPr>
          <p:cNvPr id="5" name="4 CuadroTexto"/>
          <p:cNvSpPr txBox="1"/>
          <p:nvPr/>
        </p:nvSpPr>
        <p:spPr>
          <a:xfrm>
            <a:off x="4889947" y="2835251"/>
            <a:ext cx="1217256" cy="369332"/>
          </a:xfrm>
          <a:prstGeom prst="rect">
            <a:avLst/>
          </a:prstGeom>
          <a:noFill/>
        </p:spPr>
        <p:txBody>
          <a:bodyPr wrap="none" rtlCol="0">
            <a:spAutoFit/>
          </a:bodyPr>
          <a:lstStyle/>
          <a:p>
            <a:r>
              <a:rPr lang="es-ES" dirty="0" smtClean="0"/>
              <a:t>Traslación</a:t>
            </a:r>
            <a:endParaRPr lang="es-ES" dirty="0"/>
          </a:p>
        </p:txBody>
      </p:sp>
      <p:sp>
        <p:nvSpPr>
          <p:cNvPr id="6" name="5 CuadroTexto"/>
          <p:cNvSpPr txBox="1"/>
          <p:nvPr/>
        </p:nvSpPr>
        <p:spPr>
          <a:xfrm>
            <a:off x="6660232" y="2835251"/>
            <a:ext cx="1076192" cy="369332"/>
          </a:xfrm>
          <a:prstGeom prst="rect">
            <a:avLst/>
          </a:prstGeom>
          <a:noFill/>
        </p:spPr>
        <p:txBody>
          <a:bodyPr wrap="none" rtlCol="0">
            <a:spAutoFit/>
          </a:bodyPr>
          <a:lstStyle/>
          <a:p>
            <a:r>
              <a:rPr lang="es-ES" dirty="0" smtClean="0"/>
              <a:t>Rotación</a:t>
            </a:r>
            <a:endParaRPr lang="es-ES" dirty="0"/>
          </a:p>
        </p:txBody>
      </p:sp>
      <p:sp>
        <p:nvSpPr>
          <p:cNvPr id="7" name="6 CuadroTexto"/>
          <p:cNvSpPr txBox="1"/>
          <p:nvPr/>
        </p:nvSpPr>
        <p:spPr>
          <a:xfrm>
            <a:off x="4009885" y="3543850"/>
            <a:ext cx="880062" cy="369332"/>
          </a:xfrm>
          <a:prstGeom prst="rect">
            <a:avLst/>
          </a:prstGeom>
          <a:noFill/>
        </p:spPr>
        <p:txBody>
          <a:bodyPr wrap="square" rtlCol="0">
            <a:spAutoFit/>
          </a:bodyPr>
          <a:lstStyle/>
          <a:p>
            <a:r>
              <a:rPr lang="es-ES" dirty="0" smtClean="0"/>
              <a:t>M.R.U.</a:t>
            </a:r>
            <a:endParaRPr lang="es-ES" dirty="0"/>
          </a:p>
        </p:txBody>
      </p:sp>
      <p:sp>
        <p:nvSpPr>
          <p:cNvPr id="8" name="7 CuadroTexto"/>
          <p:cNvSpPr txBox="1"/>
          <p:nvPr/>
        </p:nvSpPr>
        <p:spPr>
          <a:xfrm>
            <a:off x="3835066" y="4021192"/>
            <a:ext cx="1074205" cy="369332"/>
          </a:xfrm>
          <a:prstGeom prst="rect">
            <a:avLst/>
          </a:prstGeom>
          <a:noFill/>
        </p:spPr>
        <p:txBody>
          <a:bodyPr wrap="none" rtlCol="0">
            <a:spAutoFit/>
          </a:bodyPr>
          <a:lstStyle/>
          <a:p>
            <a:r>
              <a:rPr lang="es-ES" dirty="0" smtClean="0"/>
              <a:t>M.R.U.V.</a:t>
            </a:r>
            <a:endParaRPr lang="es-ES" dirty="0"/>
          </a:p>
        </p:txBody>
      </p:sp>
      <p:sp>
        <p:nvSpPr>
          <p:cNvPr id="9" name="8 CuadroTexto"/>
          <p:cNvSpPr txBox="1"/>
          <p:nvPr/>
        </p:nvSpPr>
        <p:spPr>
          <a:xfrm>
            <a:off x="3464491" y="4467565"/>
            <a:ext cx="1425455" cy="369332"/>
          </a:xfrm>
          <a:prstGeom prst="rect">
            <a:avLst/>
          </a:prstGeom>
          <a:noFill/>
        </p:spPr>
        <p:txBody>
          <a:bodyPr wrap="none" rtlCol="0">
            <a:spAutoFit/>
          </a:bodyPr>
          <a:lstStyle/>
          <a:p>
            <a:r>
              <a:rPr lang="es-ES" dirty="0" smtClean="0"/>
              <a:t>CAÍDA LIBRE</a:t>
            </a:r>
            <a:endParaRPr lang="es-ES" dirty="0"/>
          </a:p>
        </p:txBody>
      </p:sp>
      <p:sp>
        <p:nvSpPr>
          <p:cNvPr id="10" name="9 CuadroTexto"/>
          <p:cNvSpPr txBox="1"/>
          <p:nvPr/>
        </p:nvSpPr>
        <p:spPr>
          <a:xfrm>
            <a:off x="1502417" y="5022468"/>
            <a:ext cx="3387530" cy="369332"/>
          </a:xfrm>
          <a:prstGeom prst="rect">
            <a:avLst/>
          </a:prstGeom>
          <a:noFill/>
        </p:spPr>
        <p:txBody>
          <a:bodyPr wrap="none" rtlCol="0">
            <a:spAutoFit/>
          </a:bodyPr>
          <a:lstStyle/>
          <a:p>
            <a:r>
              <a:rPr lang="es-ES" dirty="0" smtClean="0"/>
              <a:t>LANZAMIENTO DE PROYECTILES</a:t>
            </a:r>
            <a:endParaRPr lang="es-ES" dirty="0"/>
          </a:p>
        </p:txBody>
      </p:sp>
      <p:cxnSp>
        <p:nvCxnSpPr>
          <p:cNvPr id="12" name="11 Conector recto de flecha"/>
          <p:cNvCxnSpPr>
            <a:stCxn id="5" idx="2"/>
            <a:endCxn id="7" idx="3"/>
          </p:cNvCxnSpPr>
          <p:nvPr/>
        </p:nvCxnSpPr>
        <p:spPr>
          <a:xfrm flipH="1">
            <a:off x="4889947" y="3204583"/>
            <a:ext cx="608628" cy="5239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13 Conector recto de flecha"/>
          <p:cNvCxnSpPr>
            <a:stCxn id="5" idx="2"/>
            <a:endCxn id="8" idx="3"/>
          </p:cNvCxnSpPr>
          <p:nvPr/>
        </p:nvCxnSpPr>
        <p:spPr>
          <a:xfrm flipH="1">
            <a:off x="4909271" y="3204583"/>
            <a:ext cx="589304" cy="10012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15 Conector recto de flecha"/>
          <p:cNvCxnSpPr>
            <a:stCxn id="5" idx="2"/>
            <a:endCxn id="9" idx="3"/>
          </p:cNvCxnSpPr>
          <p:nvPr/>
        </p:nvCxnSpPr>
        <p:spPr>
          <a:xfrm flipH="1">
            <a:off x="4889946" y="3204583"/>
            <a:ext cx="608629" cy="14476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17 Conector recto de flecha"/>
          <p:cNvCxnSpPr>
            <a:stCxn id="5" idx="2"/>
            <a:endCxn id="10" idx="3"/>
          </p:cNvCxnSpPr>
          <p:nvPr/>
        </p:nvCxnSpPr>
        <p:spPr>
          <a:xfrm flipH="1">
            <a:off x="4889947" y="3204583"/>
            <a:ext cx="608628" cy="200255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21 CuadroTexto"/>
          <p:cNvSpPr txBox="1"/>
          <p:nvPr/>
        </p:nvSpPr>
        <p:spPr>
          <a:xfrm>
            <a:off x="7198328" y="3455607"/>
            <a:ext cx="889987" cy="369332"/>
          </a:xfrm>
          <a:prstGeom prst="rect">
            <a:avLst/>
          </a:prstGeom>
          <a:noFill/>
        </p:spPr>
        <p:txBody>
          <a:bodyPr wrap="none" rtlCol="0">
            <a:spAutoFit/>
          </a:bodyPr>
          <a:lstStyle/>
          <a:p>
            <a:r>
              <a:rPr lang="es-ES" dirty="0" smtClean="0"/>
              <a:t>M.C.U.</a:t>
            </a:r>
            <a:endParaRPr lang="es-ES" dirty="0"/>
          </a:p>
        </p:txBody>
      </p:sp>
      <p:sp>
        <p:nvSpPr>
          <p:cNvPr id="23" name="22 CuadroTexto"/>
          <p:cNvSpPr txBox="1"/>
          <p:nvPr/>
        </p:nvSpPr>
        <p:spPr>
          <a:xfrm>
            <a:off x="7198328" y="4255814"/>
            <a:ext cx="1077411" cy="369332"/>
          </a:xfrm>
          <a:prstGeom prst="rect">
            <a:avLst/>
          </a:prstGeom>
          <a:noFill/>
        </p:spPr>
        <p:txBody>
          <a:bodyPr wrap="none" rtlCol="0">
            <a:spAutoFit/>
          </a:bodyPr>
          <a:lstStyle/>
          <a:p>
            <a:r>
              <a:rPr lang="es-ES" dirty="0" smtClean="0"/>
              <a:t>M.C.U.V.</a:t>
            </a:r>
            <a:endParaRPr lang="es-ES" dirty="0"/>
          </a:p>
        </p:txBody>
      </p:sp>
      <p:cxnSp>
        <p:nvCxnSpPr>
          <p:cNvPr id="31" name="30 Conector angular"/>
          <p:cNvCxnSpPr>
            <a:stCxn id="6" idx="1"/>
            <a:endCxn id="22" idx="1"/>
          </p:cNvCxnSpPr>
          <p:nvPr/>
        </p:nvCxnSpPr>
        <p:spPr>
          <a:xfrm rot="10800000" flipH="1" flipV="1">
            <a:off x="6660232" y="3019917"/>
            <a:ext cx="538096" cy="620356"/>
          </a:xfrm>
          <a:prstGeom prst="bentConnector3">
            <a:avLst>
              <a:gd name="adj1" fmla="val -4248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34 Conector angular"/>
          <p:cNvCxnSpPr>
            <a:stCxn id="6" idx="1"/>
            <a:endCxn id="23" idx="1"/>
          </p:cNvCxnSpPr>
          <p:nvPr/>
        </p:nvCxnSpPr>
        <p:spPr>
          <a:xfrm rot="10800000" flipH="1" flipV="1">
            <a:off x="6660232" y="3019916"/>
            <a:ext cx="538096" cy="1420563"/>
          </a:xfrm>
          <a:prstGeom prst="bentConnector3">
            <a:avLst>
              <a:gd name="adj1" fmla="val -42483"/>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12 Llamada de nube"/>
          <p:cNvSpPr/>
          <p:nvPr/>
        </p:nvSpPr>
        <p:spPr>
          <a:xfrm>
            <a:off x="6929280" y="408873"/>
            <a:ext cx="1920257" cy="1651975"/>
          </a:xfrm>
          <a:prstGeom prst="cloudCallout">
            <a:avLst>
              <a:gd name="adj1" fmla="val -34274"/>
              <a:gd name="adj2" fmla="val 930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smtClean="0"/>
              <a:t>Torque</a:t>
            </a:r>
            <a:endParaRPr lang="es-ES" b="1" dirty="0"/>
          </a:p>
        </p:txBody>
      </p:sp>
      <p:cxnSp>
        <p:nvCxnSpPr>
          <p:cNvPr id="15" name="14 Conector recto de flecha"/>
          <p:cNvCxnSpPr>
            <a:stCxn id="2" idx="2"/>
            <a:endCxn id="3" idx="3"/>
          </p:cNvCxnSpPr>
          <p:nvPr/>
        </p:nvCxnSpPr>
        <p:spPr>
          <a:xfrm flipH="1">
            <a:off x="2681944" y="1037073"/>
            <a:ext cx="1668613" cy="70690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18 Conector recto de flecha"/>
          <p:cNvCxnSpPr>
            <a:stCxn id="2" idx="2"/>
            <a:endCxn id="4" idx="1"/>
          </p:cNvCxnSpPr>
          <p:nvPr/>
        </p:nvCxnSpPr>
        <p:spPr>
          <a:xfrm>
            <a:off x="4350557" y="1037073"/>
            <a:ext cx="1085539" cy="70690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24 Conector recto de flecha"/>
          <p:cNvCxnSpPr>
            <a:stCxn id="4" idx="2"/>
            <a:endCxn id="5" idx="0"/>
          </p:cNvCxnSpPr>
          <p:nvPr/>
        </p:nvCxnSpPr>
        <p:spPr>
          <a:xfrm flipH="1">
            <a:off x="5498575" y="1928641"/>
            <a:ext cx="626171" cy="9066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26 Conector recto de flecha"/>
          <p:cNvCxnSpPr>
            <a:stCxn id="4" idx="2"/>
          </p:cNvCxnSpPr>
          <p:nvPr/>
        </p:nvCxnSpPr>
        <p:spPr>
          <a:xfrm>
            <a:off x="6124746" y="1928641"/>
            <a:ext cx="688650" cy="9066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2541195" y="2631799"/>
            <a:ext cx="1309974" cy="369332"/>
          </a:xfrm>
          <a:prstGeom prst="rect">
            <a:avLst/>
          </a:prstGeom>
          <a:noFill/>
        </p:spPr>
        <p:txBody>
          <a:bodyPr wrap="none" rtlCol="0">
            <a:spAutoFit/>
          </a:bodyPr>
          <a:lstStyle/>
          <a:p>
            <a:r>
              <a:rPr lang="es-ES" dirty="0" smtClean="0"/>
              <a:t>Plasticidad</a:t>
            </a:r>
            <a:endParaRPr lang="es-ES" dirty="0"/>
          </a:p>
        </p:txBody>
      </p:sp>
      <p:sp>
        <p:nvSpPr>
          <p:cNvPr id="30" name="29 CuadroTexto"/>
          <p:cNvSpPr txBox="1"/>
          <p:nvPr/>
        </p:nvSpPr>
        <p:spPr>
          <a:xfrm>
            <a:off x="352841" y="2631799"/>
            <a:ext cx="1305165" cy="369332"/>
          </a:xfrm>
          <a:prstGeom prst="rect">
            <a:avLst/>
          </a:prstGeom>
          <a:noFill/>
        </p:spPr>
        <p:txBody>
          <a:bodyPr wrap="none" rtlCol="0">
            <a:spAutoFit/>
          </a:bodyPr>
          <a:lstStyle/>
          <a:p>
            <a:r>
              <a:rPr lang="es-ES" dirty="0" smtClean="0"/>
              <a:t>Elasticidad</a:t>
            </a:r>
            <a:endParaRPr lang="es-ES" dirty="0"/>
          </a:p>
        </p:txBody>
      </p:sp>
      <p:cxnSp>
        <p:nvCxnSpPr>
          <p:cNvPr id="33" name="32 Conector recto de flecha"/>
          <p:cNvCxnSpPr>
            <a:stCxn id="3" idx="2"/>
          </p:cNvCxnSpPr>
          <p:nvPr/>
        </p:nvCxnSpPr>
        <p:spPr>
          <a:xfrm flipH="1">
            <a:off x="899592" y="1928641"/>
            <a:ext cx="1035192" cy="70315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35 Conector recto de flecha"/>
          <p:cNvCxnSpPr>
            <a:stCxn id="3" idx="2"/>
            <a:endCxn id="29" idx="0"/>
          </p:cNvCxnSpPr>
          <p:nvPr/>
        </p:nvCxnSpPr>
        <p:spPr>
          <a:xfrm>
            <a:off x="1934784" y="1928641"/>
            <a:ext cx="1261398" cy="70315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7075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additive="base">
                                        <p:cTn id="14" dur="500" fill="hold"/>
                                        <p:tgtEl>
                                          <p:spTgt spid="15"/>
                                        </p:tgtEl>
                                        <p:attrNameLst>
                                          <p:attrName>ppt_x</p:attrName>
                                        </p:attrNameLst>
                                      </p:cBhvr>
                                      <p:tavLst>
                                        <p:tav tm="0">
                                          <p:val>
                                            <p:strVal val="#ppt_x"/>
                                          </p:val>
                                        </p:tav>
                                        <p:tav tm="100000">
                                          <p:val>
                                            <p:strVal val="#ppt_x"/>
                                          </p:val>
                                        </p:tav>
                                      </p:tavLst>
                                    </p:anim>
                                    <p:anim calcmode="lin" valueType="num">
                                      <p:cBhvr additive="base">
                                        <p:cTn id="1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additive="base">
                                        <p:cTn id="20" dur="500" fill="hold"/>
                                        <p:tgtEl>
                                          <p:spTgt spid="19"/>
                                        </p:tgtEl>
                                        <p:attrNameLst>
                                          <p:attrName>ppt_x</p:attrName>
                                        </p:attrNameLst>
                                      </p:cBhvr>
                                      <p:tavLst>
                                        <p:tav tm="0">
                                          <p:val>
                                            <p:strVal val="#ppt_x"/>
                                          </p:val>
                                        </p:tav>
                                        <p:tav tm="100000">
                                          <p:val>
                                            <p:strVal val="#ppt_x"/>
                                          </p:val>
                                        </p:tav>
                                      </p:tavLst>
                                    </p:anim>
                                    <p:anim calcmode="lin" valueType="num">
                                      <p:cBhvr additive="base">
                                        <p:cTn id="2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33"/>
                                        </p:tgtEl>
                                        <p:attrNameLst>
                                          <p:attrName>style.visibility</p:attrName>
                                        </p:attrNameLst>
                                      </p:cBhvr>
                                      <p:to>
                                        <p:strVal val="visible"/>
                                      </p:to>
                                    </p:set>
                                    <p:anim calcmode="lin" valueType="num">
                                      <p:cBhvr additive="base">
                                        <p:cTn id="34" dur="500" fill="hold"/>
                                        <p:tgtEl>
                                          <p:spTgt spid="33"/>
                                        </p:tgtEl>
                                        <p:attrNameLst>
                                          <p:attrName>ppt_x</p:attrName>
                                        </p:attrNameLst>
                                      </p:cBhvr>
                                      <p:tavLst>
                                        <p:tav tm="0">
                                          <p:val>
                                            <p:strVal val="#ppt_x"/>
                                          </p:val>
                                        </p:tav>
                                        <p:tav tm="100000">
                                          <p:val>
                                            <p:strVal val="#ppt_x"/>
                                          </p:val>
                                        </p:tav>
                                      </p:tavLst>
                                    </p:anim>
                                    <p:anim calcmode="lin" valueType="num">
                                      <p:cBhvr additive="base">
                                        <p:cTn id="35"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36"/>
                                        </p:tgtEl>
                                        <p:attrNameLst>
                                          <p:attrName>style.visibility</p:attrName>
                                        </p:attrNameLst>
                                      </p:cBhvr>
                                      <p:to>
                                        <p:strVal val="visible"/>
                                      </p:to>
                                    </p:set>
                                    <p:anim calcmode="lin" valueType="num">
                                      <p:cBhvr additive="base">
                                        <p:cTn id="40" dur="500" fill="hold"/>
                                        <p:tgtEl>
                                          <p:spTgt spid="36"/>
                                        </p:tgtEl>
                                        <p:attrNameLst>
                                          <p:attrName>ppt_x</p:attrName>
                                        </p:attrNameLst>
                                      </p:cBhvr>
                                      <p:tavLst>
                                        <p:tav tm="0">
                                          <p:val>
                                            <p:strVal val="#ppt_x"/>
                                          </p:val>
                                        </p:tav>
                                        <p:tav tm="100000">
                                          <p:val>
                                            <p:strVal val="#ppt_x"/>
                                          </p:val>
                                        </p:tav>
                                      </p:tavLst>
                                    </p:anim>
                                    <p:anim calcmode="lin" valueType="num">
                                      <p:cBhvr additive="base">
                                        <p:cTn id="41"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0"/>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25"/>
                                        </p:tgtEl>
                                        <p:attrNameLst>
                                          <p:attrName>style.visibility</p:attrName>
                                        </p:attrNameLst>
                                      </p:cBhvr>
                                      <p:to>
                                        <p:strVal val="visible"/>
                                      </p:to>
                                    </p:set>
                                    <p:anim calcmode="lin" valueType="num">
                                      <p:cBhvr additive="base">
                                        <p:cTn id="54" dur="500" fill="hold"/>
                                        <p:tgtEl>
                                          <p:spTgt spid="25"/>
                                        </p:tgtEl>
                                        <p:attrNameLst>
                                          <p:attrName>ppt_x</p:attrName>
                                        </p:attrNameLst>
                                      </p:cBhvr>
                                      <p:tavLst>
                                        <p:tav tm="0">
                                          <p:val>
                                            <p:strVal val="#ppt_x"/>
                                          </p:val>
                                        </p:tav>
                                        <p:tav tm="100000">
                                          <p:val>
                                            <p:strVal val="#ppt_x"/>
                                          </p:val>
                                        </p:tav>
                                      </p:tavLst>
                                    </p:anim>
                                    <p:anim calcmode="lin" valueType="num">
                                      <p:cBhvr additive="base">
                                        <p:cTn id="55"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nodeType="click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additive="base">
                                        <p:cTn id="60" dur="500" fill="hold"/>
                                        <p:tgtEl>
                                          <p:spTgt spid="27"/>
                                        </p:tgtEl>
                                        <p:attrNameLst>
                                          <p:attrName>ppt_x</p:attrName>
                                        </p:attrNameLst>
                                      </p:cBhvr>
                                      <p:tavLst>
                                        <p:tav tm="0">
                                          <p:val>
                                            <p:strVal val="#ppt_x"/>
                                          </p:val>
                                        </p:tav>
                                        <p:tav tm="100000">
                                          <p:val>
                                            <p:strVal val="#ppt_x"/>
                                          </p:val>
                                        </p:tav>
                                      </p:tavLst>
                                    </p:anim>
                                    <p:anim calcmode="lin" valueType="num">
                                      <p:cBhvr additive="base">
                                        <p:cTn id="61"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5"/>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nodeType="clickEffect">
                                  <p:stCondLst>
                                    <p:cond delay="0"/>
                                  </p:stCondLst>
                                  <p:childTnLst>
                                    <p:set>
                                      <p:cBhvr>
                                        <p:cTn id="69" dur="1" fill="hold">
                                          <p:stCondLst>
                                            <p:cond delay="0"/>
                                          </p:stCondLst>
                                        </p:cTn>
                                        <p:tgtEl>
                                          <p:spTgt spid="12"/>
                                        </p:tgtEl>
                                        <p:attrNameLst>
                                          <p:attrName>style.visibility</p:attrName>
                                        </p:attrNameLst>
                                      </p:cBhvr>
                                      <p:to>
                                        <p:strVal val="visible"/>
                                      </p:to>
                                    </p:set>
                                    <p:anim calcmode="lin" valueType="num">
                                      <p:cBhvr additive="base">
                                        <p:cTn id="70" dur="500" fill="hold"/>
                                        <p:tgtEl>
                                          <p:spTgt spid="12"/>
                                        </p:tgtEl>
                                        <p:attrNameLst>
                                          <p:attrName>ppt_x</p:attrName>
                                        </p:attrNameLst>
                                      </p:cBhvr>
                                      <p:tavLst>
                                        <p:tav tm="0">
                                          <p:val>
                                            <p:strVal val="#ppt_x"/>
                                          </p:val>
                                        </p:tav>
                                        <p:tav tm="100000">
                                          <p:val>
                                            <p:strVal val="#ppt_x"/>
                                          </p:val>
                                        </p:tav>
                                      </p:tavLst>
                                    </p:anim>
                                    <p:anim calcmode="lin" valueType="num">
                                      <p:cBhvr additive="base">
                                        <p:cTn id="7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7"/>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nodeType="clickEffect">
                                  <p:stCondLst>
                                    <p:cond delay="0"/>
                                  </p:stCondLst>
                                  <p:childTnLst>
                                    <p:set>
                                      <p:cBhvr>
                                        <p:cTn id="79" dur="1" fill="hold">
                                          <p:stCondLst>
                                            <p:cond delay="0"/>
                                          </p:stCondLst>
                                        </p:cTn>
                                        <p:tgtEl>
                                          <p:spTgt spid="14"/>
                                        </p:tgtEl>
                                        <p:attrNameLst>
                                          <p:attrName>style.visibility</p:attrName>
                                        </p:attrNameLst>
                                      </p:cBhvr>
                                      <p:to>
                                        <p:strVal val="visible"/>
                                      </p:to>
                                    </p:set>
                                    <p:anim calcmode="lin" valueType="num">
                                      <p:cBhvr additive="base">
                                        <p:cTn id="80" dur="500" fill="hold"/>
                                        <p:tgtEl>
                                          <p:spTgt spid="14"/>
                                        </p:tgtEl>
                                        <p:attrNameLst>
                                          <p:attrName>ppt_x</p:attrName>
                                        </p:attrNameLst>
                                      </p:cBhvr>
                                      <p:tavLst>
                                        <p:tav tm="0">
                                          <p:val>
                                            <p:strVal val="#ppt_x"/>
                                          </p:val>
                                        </p:tav>
                                        <p:tav tm="100000">
                                          <p:val>
                                            <p:strVal val="#ppt_x"/>
                                          </p:val>
                                        </p:tav>
                                      </p:tavLst>
                                    </p:anim>
                                    <p:anim calcmode="lin" valueType="num">
                                      <p:cBhvr additive="base">
                                        <p:cTn id="8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grpId="0" nodeType="clickEffect">
                                  <p:stCondLst>
                                    <p:cond delay="0"/>
                                  </p:stCondLst>
                                  <p:childTnLst>
                                    <p:set>
                                      <p:cBhvr>
                                        <p:cTn id="85" dur="1" fill="hold">
                                          <p:stCondLst>
                                            <p:cond delay="0"/>
                                          </p:stCondLst>
                                        </p:cTn>
                                        <p:tgtEl>
                                          <p:spTgt spid="8"/>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nodeType="clickEffect">
                                  <p:stCondLst>
                                    <p:cond delay="0"/>
                                  </p:stCondLst>
                                  <p:childTnLst>
                                    <p:set>
                                      <p:cBhvr>
                                        <p:cTn id="89" dur="1" fill="hold">
                                          <p:stCondLst>
                                            <p:cond delay="0"/>
                                          </p:stCondLst>
                                        </p:cTn>
                                        <p:tgtEl>
                                          <p:spTgt spid="16"/>
                                        </p:tgtEl>
                                        <p:attrNameLst>
                                          <p:attrName>style.visibility</p:attrName>
                                        </p:attrNameLst>
                                      </p:cBhvr>
                                      <p:to>
                                        <p:strVal val="visible"/>
                                      </p:to>
                                    </p:set>
                                    <p:anim calcmode="lin" valueType="num">
                                      <p:cBhvr additive="base">
                                        <p:cTn id="90" dur="500" fill="hold"/>
                                        <p:tgtEl>
                                          <p:spTgt spid="16"/>
                                        </p:tgtEl>
                                        <p:attrNameLst>
                                          <p:attrName>ppt_x</p:attrName>
                                        </p:attrNameLst>
                                      </p:cBhvr>
                                      <p:tavLst>
                                        <p:tav tm="0">
                                          <p:val>
                                            <p:strVal val="#ppt_x"/>
                                          </p:val>
                                        </p:tav>
                                        <p:tav tm="100000">
                                          <p:val>
                                            <p:strVal val="#ppt_x"/>
                                          </p:val>
                                        </p:tav>
                                      </p:tavLst>
                                    </p:anim>
                                    <p:anim calcmode="lin" valueType="num">
                                      <p:cBhvr additive="base">
                                        <p:cTn id="91"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1" presetClass="entr" presetSubtype="0" fill="hold" grpId="0" nodeType="clickEffect">
                                  <p:stCondLst>
                                    <p:cond delay="0"/>
                                  </p:stCondLst>
                                  <p:childTnLst>
                                    <p:set>
                                      <p:cBhvr>
                                        <p:cTn id="95" dur="1" fill="hold">
                                          <p:stCondLst>
                                            <p:cond delay="0"/>
                                          </p:stCondLst>
                                        </p:cTn>
                                        <p:tgtEl>
                                          <p:spTgt spid="9"/>
                                        </p:tgtEl>
                                        <p:attrNameLst>
                                          <p:attrName>style.visibility</p:attrName>
                                        </p:attrNameLst>
                                      </p:cBhvr>
                                      <p:to>
                                        <p:strVal val="visible"/>
                                      </p:to>
                                    </p:set>
                                  </p:childTnLst>
                                </p:cTn>
                              </p:par>
                            </p:childTnLst>
                          </p:cTn>
                        </p:par>
                      </p:childTnLst>
                    </p:cTn>
                  </p:par>
                  <p:par>
                    <p:cTn id="96" fill="hold">
                      <p:stCondLst>
                        <p:cond delay="indefinite"/>
                      </p:stCondLst>
                      <p:childTnLst>
                        <p:par>
                          <p:cTn id="97" fill="hold">
                            <p:stCondLst>
                              <p:cond delay="0"/>
                            </p:stCondLst>
                            <p:childTnLst>
                              <p:par>
                                <p:cTn id="98" presetID="2" presetClass="entr" presetSubtype="4" fill="hold" nodeType="clickEffect">
                                  <p:stCondLst>
                                    <p:cond delay="0"/>
                                  </p:stCondLst>
                                  <p:childTnLst>
                                    <p:set>
                                      <p:cBhvr>
                                        <p:cTn id="99" dur="1" fill="hold">
                                          <p:stCondLst>
                                            <p:cond delay="0"/>
                                          </p:stCondLst>
                                        </p:cTn>
                                        <p:tgtEl>
                                          <p:spTgt spid="18"/>
                                        </p:tgtEl>
                                        <p:attrNameLst>
                                          <p:attrName>style.visibility</p:attrName>
                                        </p:attrNameLst>
                                      </p:cBhvr>
                                      <p:to>
                                        <p:strVal val="visible"/>
                                      </p:to>
                                    </p:set>
                                    <p:anim calcmode="lin" valueType="num">
                                      <p:cBhvr additive="base">
                                        <p:cTn id="100" dur="500" fill="hold"/>
                                        <p:tgtEl>
                                          <p:spTgt spid="18"/>
                                        </p:tgtEl>
                                        <p:attrNameLst>
                                          <p:attrName>ppt_x</p:attrName>
                                        </p:attrNameLst>
                                      </p:cBhvr>
                                      <p:tavLst>
                                        <p:tav tm="0">
                                          <p:val>
                                            <p:strVal val="#ppt_x"/>
                                          </p:val>
                                        </p:tav>
                                        <p:tav tm="100000">
                                          <p:val>
                                            <p:strVal val="#ppt_x"/>
                                          </p:val>
                                        </p:tav>
                                      </p:tavLst>
                                    </p:anim>
                                    <p:anim calcmode="lin" valueType="num">
                                      <p:cBhvr additive="base">
                                        <p:cTn id="10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10"/>
                                        </p:tgtEl>
                                        <p:attrNameLst>
                                          <p:attrName>style.visibility</p:attrName>
                                        </p:attrNameLst>
                                      </p:cBhvr>
                                      <p:to>
                                        <p:strVal val="visible"/>
                                      </p:to>
                                    </p:set>
                                  </p:childTnLst>
                                </p:cTn>
                              </p:par>
                            </p:childTnLst>
                          </p:cTn>
                        </p:par>
                      </p:childTnLst>
                    </p:cTn>
                  </p:par>
                  <p:par>
                    <p:cTn id="106" fill="hold">
                      <p:stCondLst>
                        <p:cond delay="indefinite"/>
                      </p:stCondLst>
                      <p:childTnLst>
                        <p:par>
                          <p:cTn id="107" fill="hold">
                            <p:stCondLst>
                              <p:cond delay="0"/>
                            </p:stCondLst>
                            <p:childTnLst>
                              <p:par>
                                <p:cTn id="108" presetID="1" presetClass="entr" presetSubtype="0" fill="hold" grpId="0" nodeType="clickEffect">
                                  <p:stCondLst>
                                    <p:cond delay="0"/>
                                  </p:stCondLst>
                                  <p:childTnLst>
                                    <p:set>
                                      <p:cBhvr>
                                        <p:cTn id="109" dur="1" fill="hold">
                                          <p:stCondLst>
                                            <p:cond delay="0"/>
                                          </p:stCondLst>
                                        </p:cTn>
                                        <p:tgtEl>
                                          <p:spTgt spid="6"/>
                                        </p:tgtEl>
                                        <p:attrNameLst>
                                          <p:attrName>style.visibility</p:attrName>
                                        </p:attrNameLst>
                                      </p:cBhvr>
                                      <p:to>
                                        <p:strVal val="visible"/>
                                      </p:to>
                                    </p:set>
                                  </p:childTnLst>
                                </p:cTn>
                              </p:par>
                            </p:childTnLst>
                          </p:cTn>
                        </p:par>
                      </p:childTnLst>
                    </p:cTn>
                  </p:par>
                  <p:par>
                    <p:cTn id="110" fill="hold">
                      <p:stCondLst>
                        <p:cond delay="indefinite"/>
                      </p:stCondLst>
                      <p:childTnLst>
                        <p:par>
                          <p:cTn id="111" fill="hold">
                            <p:stCondLst>
                              <p:cond delay="0"/>
                            </p:stCondLst>
                            <p:childTnLst>
                              <p:par>
                                <p:cTn id="112" presetID="2" presetClass="entr" presetSubtype="4" fill="hold" nodeType="clickEffect">
                                  <p:stCondLst>
                                    <p:cond delay="0"/>
                                  </p:stCondLst>
                                  <p:childTnLst>
                                    <p:set>
                                      <p:cBhvr>
                                        <p:cTn id="113" dur="1" fill="hold">
                                          <p:stCondLst>
                                            <p:cond delay="0"/>
                                          </p:stCondLst>
                                        </p:cTn>
                                        <p:tgtEl>
                                          <p:spTgt spid="31"/>
                                        </p:tgtEl>
                                        <p:attrNameLst>
                                          <p:attrName>style.visibility</p:attrName>
                                        </p:attrNameLst>
                                      </p:cBhvr>
                                      <p:to>
                                        <p:strVal val="visible"/>
                                      </p:to>
                                    </p:set>
                                    <p:anim calcmode="lin" valueType="num">
                                      <p:cBhvr additive="base">
                                        <p:cTn id="114" dur="500" fill="hold"/>
                                        <p:tgtEl>
                                          <p:spTgt spid="31"/>
                                        </p:tgtEl>
                                        <p:attrNameLst>
                                          <p:attrName>ppt_x</p:attrName>
                                        </p:attrNameLst>
                                      </p:cBhvr>
                                      <p:tavLst>
                                        <p:tav tm="0">
                                          <p:val>
                                            <p:strVal val="#ppt_x"/>
                                          </p:val>
                                        </p:tav>
                                        <p:tav tm="100000">
                                          <p:val>
                                            <p:strVal val="#ppt_x"/>
                                          </p:val>
                                        </p:tav>
                                      </p:tavLst>
                                    </p:anim>
                                    <p:anim calcmode="lin" valueType="num">
                                      <p:cBhvr additive="base">
                                        <p:cTn id="115"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1" presetClass="entr" presetSubtype="0" fill="hold" grpId="0" nodeType="clickEffect">
                                  <p:stCondLst>
                                    <p:cond delay="0"/>
                                  </p:stCondLst>
                                  <p:childTnLst>
                                    <p:set>
                                      <p:cBhvr>
                                        <p:cTn id="119" dur="1" fill="hold">
                                          <p:stCondLst>
                                            <p:cond delay="0"/>
                                          </p:stCondLst>
                                        </p:cTn>
                                        <p:tgtEl>
                                          <p:spTgt spid="22"/>
                                        </p:tgtEl>
                                        <p:attrNameLst>
                                          <p:attrName>style.visibility</p:attrName>
                                        </p:attrNameLst>
                                      </p:cBhvr>
                                      <p:to>
                                        <p:strVal val="visible"/>
                                      </p:to>
                                    </p:set>
                                  </p:childTnLst>
                                </p:cTn>
                              </p:par>
                            </p:childTnLst>
                          </p:cTn>
                        </p:par>
                      </p:childTnLst>
                    </p:cTn>
                  </p:par>
                  <p:par>
                    <p:cTn id="120" fill="hold">
                      <p:stCondLst>
                        <p:cond delay="indefinite"/>
                      </p:stCondLst>
                      <p:childTnLst>
                        <p:par>
                          <p:cTn id="121" fill="hold">
                            <p:stCondLst>
                              <p:cond delay="0"/>
                            </p:stCondLst>
                            <p:childTnLst>
                              <p:par>
                                <p:cTn id="122" presetID="2" presetClass="entr" presetSubtype="4" fill="hold" nodeType="clickEffect">
                                  <p:stCondLst>
                                    <p:cond delay="0"/>
                                  </p:stCondLst>
                                  <p:childTnLst>
                                    <p:set>
                                      <p:cBhvr>
                                        <p:cTn id="123" dur="1" fill="hold">
                                          <p:stCondLst>
                                            <p:cond delay="0"/>
                                          </p:stCondLst>
                                        </p:cTn>
                                        <p:tgtEl>
                                          <p:spTgt spid="35"/>
                                        </p:tgtEl>
                                        <p:attrNameLst>
                                          <p:attrName>style.visibility</p:attrName>
                                        </p:attrNameLst>
                                      </p:cBhvr>
                                      <p:to>
                                        <p:strVal val="visible"/>
                                      </p:to>
                                    </p:set>
                                    <p:anim calcmode="lin" valueType="num">
                                      <p:cBhvr additive="base">
                                        <p:cTn id="124" dur="500" fill="hold"/>
                                        <p:tgtEl>
                                          <p:spTgt spid="35"/>
                                        </p:tgtEl>
                                        <p:attrNameLst>
                                          <p:attrName>ppt_x</p:attrName>
                                        </p:attrNameLst>
                                      </p:cBhvr>
                                      <p:tavLst>
                                        <p:tav tm="0">
                                          <p:val>
                                            <p:strVal val="#ppt_x"/>
                                          </p:val>
                                        </p:tav>
                                        <p:tav tm="100000">
                                          <p:val>
                                            <p:strVal val="#ppt_x"/>
                                          </p:val>
                                        </p:tav>
                                      </p:tavLst>
                                    </p:anim>
                                    <p:anim calcmode="lin" valueType="num">
                                      <p:cBhvr additive="base">
                                        <p:cTn id="125"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26" fill="hold">
                      <p:stCondLst>
                        <p:cond delay="indefinite"/>
                      </p:stCondLst>
                      <p:childTnLst>
                        <p:par>
                          <p:cTn id="127" fill="hold">
                            <p:stCondLst>
                              <p:cond delay="0"/>
                            </p:stCondLst>
                            <p:childTnLst>
                              <p:par>
                                <p:cTn id="128" presetID="1" presetClass="entr" presetSubtype="0" fill="hold" grpId="0" nodeType="clickEffect">
                                  <p:stCondLst>
                                    <p:cond delay="0"/>
                                  </p:stCondLst>
                                  <p:childTnLst>
                                    <p:set>
                                      <p:cBhvr>
                                        <p:cTn id="129" dur="1" fill="hold">
                                          <p:stCondLst>
                                            <p:cond delay="0"/>
                                          </p:stCondLst>
                                        </p:cTn>
                                        <p:tgtEl>
                                          <p:spTgt spid="23"/>
                                        </p:tgtEl>
                                        <p:attrNameLst>
                                          <p:attrName>style.visibility</p:attrName>
                                        </p:attrNameLst>
                                      </p:cBhvr>
                                      <p:to>
                                        <p:strVal val="visible"/>
                                      </p:to>
                                    </p:set>
                                  </p:childTnLst>
                                </p:cTn>
                              </p:par>
                            </p:childTnLst>
                          </p:cTn>
                        </p:par>
                      </p:childTnLst>
                    </p:cTn>
                  </p:par>
                  <p:par>
                    <p:cTn id="130" fill="hold">
                      <p:stCondLst>
                        <p:cond delay="indefinite"/>
                      </p:stCondLst>
                      <p:childTnLst>
                        <p:par>
                          <p:cTn id="131" fill="hold">
                            <p:stCondLst>
                              <p:cond delay="0"/>
                            </p:stCondLst>
                            <p:childTnLst>
                              <p:par>
                                <p:cTn id="132" presetID="42" presetClass="entr" presetSubtype="0" fill="hold" grpId="0" nodeType="clickEffect">
                                  <p:stCondLst>
                                    <p:cond delay="0"/>
                                  </p:stCondLst>
                                  <p:childTnLst>
                                    <p:set>
                                      <p:cBhvr>
                                        <p:cTn id="133" dur="1" fill="hold">
                                          <p:stCondLst>
                                            <p:cond delay="0"/>
                                          </p:stCondLst>
                                        </p:cTn>
                                        <p:tgtEl>
                                          <p:spTgt spid="13"/>
                                        </p:tgtEl>
                                        <p:attrNameLst>
                                          <p:attrName>style.visibility</p:attrName>
                                        </p:attrNameLst>
                                      </p:cBhvr>
                                      <p:to>
                                        <p:strVal val="visible"/>
                                      </p:to>
                                    </p:set>
                                    <p:animEffect transition="in" filter="fade">
                                      <p:cBhvr>
                                        <p:cTn id="134" dur="1000"/>
                                        <p:tgtEl>
                                          <p:spTgt spid="13"/>
                                        </p:tgtEl>
                                      </p:cBhvr>
                                    </p:animEffect>
                                    <p:anim calcmode="lin" valueType="num">
                                      <p:cBhvr>
                                        <p:cTn id="135" dur="1000" fill="hold"/>
                                        <p:tgtEl>
                                          <p:spTgt spid="13"/>
                                        </p:tgtEl>
                                        <p:attrNameLst>
                                          <p:attrName>ppt_x</p:attrName>
                                        </p:attrNameLst>
                                      </p:cBhvr>
                                      <p:tavLst>
                                        <p:tav tm="0">
                                          <p:val>
                                            <p:strVal val="#ppt_x"/>
                                          </p:val>
                                        </p:tav>
                                        <p:tav tm="100000">
                                          <p:val>
                                            <p:strVal val="#ppt_x"/>
                                          </p:val>
                                        </p:tav>
                                      </p:tavLst>
                                    </p:anim>
                                    <p:anim calcmode="lin" valueType="num">
                                      <p:cBhvr>
                                        <p:cTn id="13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P spid="22" grpId="0"/>
      <p:bldP spid="23" grpId="0"/>
      <p:bldP spid="13" grpId="0" animBg="1"/>
      <p:bldP spid="29" grpId="0"/>
      <p:bldP spid="3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971600" y="404664"/>
            <a:ext cx="7560840" cy="584775"/>
          </a:xfrm>
          <a:prstGeom prst="rect">
            <a:avLst/>
          </a:prstGeom>
          <a:noFill/>
        </p:spPr>
        <p:txBody>
          <a:bodyPr wrap="square" rtlCol="0">
            <a:spAutoFit/>
          </a:bodyPr>
          <a:lstStyle/>
          <a:p>
            <a:r>
              <a:rPr lang="es-ES" sz="3200" dirty="0" smtClean="0"/>
              <a:t>Movimiento de traslación</a:t>
            </a:r>
            <a:endParaRPr lang="es-ES" sz="3200" dirty="0"/>
          </a:p>
        </p:txBody>
      </p:sp>
      <p:sp>
        <p:nvSpPr>
          <p:cNvPr id="21" name="20 CuadroTexto"/>
          <p:cNvSpPr txBox="1"/>
          <p:nvPr/>
        </p:nvSpPr>
        <p:spPr>
          <a:xfrm>
            <a:off x="1231168" y="1873135"/>
            <a:ext cx="1013804" cy="369332"/>
          </a:xfrm>
          <a:prstGeom prst="rect">
            <a:avLst/>
          </a:prstGeom>
          <a:noFill/>
        </p:spPr>
        <p:txBody>
          <a:bodyPr wrap="none" rtlCol="0">
            <a:spAutoFit/>
          </a:bodyPr>
          <a:lstStyle/>
          <a:p>
            <a:r>
              <a:rPr lang="es-ES" dirty="0" smtClean="0"/>
              <a:t>Posición</a:t>
            </a:r>
            <a:endParaRPr lang="es-ES" dirty="0"/>
          </a:p>
        </p:txBody>
      </p:sp>
      <p:sp>
        <p:nvSpPr>
          <p:cNvPr id="22" name="21 CuadroTexto"/>
          <p:cNvSpPr txBox="1"/>
          <p:nvPr/>
        </p:nvSpPr>
        <p:spPr>
          <a:xfrm>
            <a:off x="3562361" y="1528048"/>
            <a:ext cx="1819729" cy="369332"/>
          </a:xfrm>
          <a:prstGeom prst="rect">
            <a:avLst/>
          </a:prstGeom>
          <a:noFill/>
        </p:spPr>
        <p:txBody>
          <a:bodyPr wrap="none" rtlCol="0">
            <a:spAutoFit/>
          </a:bodyPr>
          <a:lstStyle/>
          <a:p>
            <a:r>
              <a:rPr lang="es-ES" dirty="0" smtClean="0"/>
              <a:t>Desplazamiento</a:t>
            </a:r>
            <a:endParaRPr lang="es-ES" dirty="0"/>
          </a:p>
        </p:txBody>
      </p:sp>
      <p:sp>
        <p:nvSpPr>
          <p:cNvPr id="23" name="22 CuadroTexto"/>
          <p:cNvSpPr txBox="1"/>
          <p:nvPr/>
        </p:nvSpPr>
        <p:spPr>
          <a:xfrm>
            <a:off x="1177572" y="2924944"/>
            <a:ext cx="946156" cy="369332"/>
          </a:xfrm>
          <a:prstGeom prst="rect">
            <a:avLst/>
          </a:prstGeom>
          <a:noFill/>
        </p:spPr>
        <p:txBody>
          <a:bodyPr wrap="none" rtlCol="0">
            <a:spAutoFit/>
          </a:bodyPr>
          <a:lstStyle/>
          <a:p>
            <a:r>
              <a:rPr lang="es-ES" dirty="0" smtClean="0"/>
              <a:t>Tiempo</a:t>
            </a:r>
            <a:endParaRPr lang="es-ES" dirty="0"/>
          </a:p>
        </p:txBody>
      </p:sp>
      <p:sp>
        <p:nvSpPr>
          <p:cNvPr id="24" name="23 CuadroTexto"/>
          <p:cNvSpPr txBox="1"/>
          <p:nvPr/>
        </p:nvSpPr>
        <p:spPr>
          <a:xfrm>
            <a:off x="5767085" y="1781720"/>
            <a:ext cx="1181285" cy="369332"/>
          </a:xfrm>
          <a:prstGeom prst="rect">
            <a:avLst/>
          </a:prstGeom>
          <a:noFill/>
        </p:spPr>
        <p:txBody>
          <a:bodyPr wrap="none" rtlCol="0">
            <a:spAutoFit/>
          </a:bodyPr>
          <a:lstStyle/>
          <a:p>
            <a:r>
              <a:rPr lang="es-ES" dirty="0" smtClean="0"/>
              <a:t>Velocidad</a:t>
            </a:r>
            <a:endParaRPr lang="es-ES" dirty="0"/>
          </a:p>
        </p:txBody>
      </p:sp>
      <p:sp>
        <p:nvSpPr>
          <p:cNvPr id="25" name="24 CuadroTexto"/>
          <p:cNvSpPr txBox="1"/>
          <p:nvPr/>
        </p:nvSpPr>
        <p:spPr>
          <a:xfrm>
            <a:off x="7339299" y="2149216"/>
            <a:ext cx="1396536" cy="369332"/>
          </a:xfrm>
          <a:prstGeom prst="rect">
            <a:avLst/>
          </a:prstGeom>
          <a:noFill/>
        </p:spPr>
        <p:txBody>
          <a:bodyPr wrap="none" rtlCol="0">
            <a:spAutoFit/>
          </a:bodyPr>
          <a:lstStyle/>
          <a:p>
            <a:r>
              <a:rPr lang="es-ES" dirty="0" smtClean="0"/>
              <a:t>Aceleración</a:t>
            </a:r>
            <a:endParaRPr lang="es-ES" dirty="0"/>
          </a:p>
        </p:txBody>
      </p:sp>
      <p:sp>
        <p:nvSpPr>
          <p:cNvPr id="26" name="25 CuadroTexto"/>
          <p:cNvSpPr txBox="1"/>
          <p:nvPr/>
        </p:nvSpPr>
        <p:spPr>
          <a:xfrm>
            <a:off x="2464415" y="1104337"/>
            <a:ext cx="811441" cy="369332"/>
          </a:xfrm>
          <a:prstGeom prst="rect">
            <a:avLst/>
          </a:prstGeom>
          <a:noFill/>
        </p:spPr>
        <p:txBody>
          <a:bodyPr wrap="none" rtlCol="0">
            <a:spAutoFit/>
          </a:bodyPr>
          <a:lstStyle/>
          <a:p>
            <a:r>
              <a:rPr lang="es-ES" dirty="0" smtClean="0"/>
              <a:t>inicial</a:t>
            </a:r>
            <a:endParaRPr lang="es-ES" dirty="0"/>
          </a:p>
        </p:txBody>
      </p:sp>
      <p:sp>
        <p:nvSpPr>
          <p:cNvPr id="27" name="26 CuadroTexto"/>
          <p:cNvSpPr txBox="1"/>
          <p:nvPr/>
        </p:nvSpPr>
        <p:spPr>
          <a:xfrm>
            <a:off x="2566925" y="2069588"/>
            <a:ext cx="651140" cy="369332"/>
          </a:xfrm>
          <a:prstGeom prst="rect">
            <a:avLst/>
          </a:prstGeom>
          <a:noFill/>
        </p:spPr>
        <p:txBody>
          <a:bodyPr wrap="none" rtlCol="0">
            <a:spAutoFit/>
          </a:bodyPr>
          <a:lstStyle/>
          <a:p>
            <a:r>
              <a:rPr lang="es-ES" dirty="0" smtClean="0"/>
              <a:t>final</a:t>
            </a:r>
            <a:endParaRPr lang="es-ES" dirty="0"/>
          </a:p>
        </p:txBody>
      </p:sp>
      <p:cxnSp>
        <p:nvCxnSpPr>
          <p:cNvPr id="29" name="28 Conector recto de flecha"/>
          <p:cNvCxnSpPr>
            <a:stCxn id="21" idx="3"/>
            <a:endCxn id="26" idx="1"/>
          </p:cNvCxnSpPr>
          <p:nvPr/>
        </p:nvCxnSpPr>
        <p:spPr>
          <a:xfrm flipV="1">
            <a:off x="2244972" y="1289003"/>
            <a:ext cx="219443" cy="76879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30 Conector recto de flecha"/>
          <p:cNvCxnSpPr>
            <a:stCxn id="21" idx="3"/>
            <a:endCxn id="27" idx="1"/>
          </p:cNvCxnSpPr>
          <p:nvPr/>
        </p:nvCxnSpPr>
        <p:spPr>
          <a:xfrm>
            <a:off x="2244972" y="2057801"/>
            <a:ext cx="321953" cy="19645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2" name="31 Cerrar llave"/>
          <p:cNvSpPr/>
          <p:nvPr/>
        </p:nvSpPr>
        <p:spPr>
          <a:xfrm>
            <a:off x="3248870" y="1251049"/>
            <a:ext cx="386279" cy="923330"/>
          </a:xfrm>
          <a:prstGeom prst="rightBrace">
            <a:avLst>
              <a:gd name="adj1" fmla="val 3344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cxnSp>
        <p:nvCxnSpPr>
          <p:cNvPr id="34" name="33 Conector recto de flecha"/>
          <p:cNvCxnSpPr>
            <a:stCxn id="23" idx="3"/>
            <a:endCxn id="24" idx="1"/>
          </p:cNvCxnSpPr>
          <p:nvPr/>
        </p:nvCxnSpPr>
        <p:spPr>
          <a:xfrm flipV="1">
            <a:off x="2123728" y="1966386"/>
            <a:ext cx="3643357" cy="11432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35 Conector recto de flecha"/>
          <p:cNvCxnSpPr>
            <a:stCxn id="22" idx="3"/>
            <a:endCxn id="24" idx="1"/>
          </p:cNvCxnSpPr>
          <p:nvPr/>
        </p:nvCxnSpPr>
        <p:spPr>
          <a:xfrm>
            <a:off x="5382090" y="1712714"/>
            <a:ext cx="384995" cy="2536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38 Conector recto de flecha"/>
          <p:cNvCxnSpPr>
            <a:stCxn id="23" idx="3"/>
            <a:endCxn id="25" idx="1"/>
          </p:cNvCxnSpPr>
          <p:nvPr/>
        </p:nvCxnSpPr>
        <p:spPr>
          <a:xfrm flipV="1">
            <a:off x="2123728" y="2333882"/>
            <a:ext cx="5215571" cy="7757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40 Conector recto de flecha"/>
          <p:cNvCxnSpPr>
            <a:stCxn id="24" idx="3"/>
          </p:cNvCxnSpPr>
          <p:nvPr/>
        </p:nvCxnSpPr>
        <p:spPr>
          <a:xfrm>
            <a:off x="6948370" y="1966386"/>
            <a:ext cx="390929" cy="1828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2" name="41 CuadroTexto"/>
          <p:cNvSpPr txBox="1"/>
          <p:nvPr/>
        </p:nvSpPr>
        <p:spPr>
          <a:xfrm>
            <a:off x="6402361" y="697051"/>
            <a:ext cx="819455" cy="369332"/>
          </a:xfrm>
          <a:prstGeom prst="rect">
            <a:avLst/>
          </a:prstGeom>
          <a:noFill/>
        </p:spPr>
        <p:txBody>
          <a:bodyPr wrap="none" rtlCol="0">
            <a:spAutoFit/>
          </a:bodyPr>
          <a:lstStyle/>
          <a:p>
            <a:r>
              <a:rPr lang="es-ES" dirty="0" smtClean="0"/>
              <a:t>media</a:t>
            </a:r>
            <a:endParaRPr lang="es-ES" dirty="0"/>
          </a:p>
        </p:txBody>
      </p:sp>
      <p:sp>
        <p:nvSpPr>
          <p:cNvPr id="43" name="42 CuadroTexto"/>
          <p:cNvSpPr txBox="1"/>
          <p:nvPr/>
        </p:nvSpPr>
        <p:spPr>
          <a:xfrm>
            <a:off x="7422332" y="1066383"/>
            <a:ext cx="1398140" cy="369332"/>
          </a:xfrm>
          <a:prstGeom prst="rect">
            <a:avLst/>
          </a:prstGeom>
          <a:noFill/>
        </p:spPr>
        <p:txBody>
          <a:bodyPr wrap="none" rtlCol="0">
            <a:spAutoFit/>
          </a:bodyPr>
          <a:lstStyle/>
          <a:p>
            <a:r>
              <a:rPr lang="es-ES" dirty="0" smtClean="0"/>
              <a:t>instantánea</a:t>
            </a:r>
            <a:endParaRPr lang="es-ES" dirty="0"/>
          </a:p>
        </p:txBody>
      </p:sp>
      <p:cxnSp>
        <p:nvCxnSpPr>
          <p:cNvPr id="45" name="44 Conector recto de flecha"/>
          <p:cNvCxnSpPr>
            <a:endCxn id="42" idx="2"/>
          </p:cNvCxnSpPr>
          <p:nvPr/>
        </p:nvCxnSpPr>
        <p:spPr>
          <a:xfrm flipV="1">
            <a:off x="6402361" y="1066383"/>
            <a:ext cx="409728" cy="6248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46 Conector recto de flecha"/>
          <p:cNvCxnSpPr>
            <a:endCxn id="43" idx="2"/>
          </p:cNvCxnSpPr>
          <p:nvPr/>
        </p:nvCxnSpPr>
        <p:spPr>
          <a:xfrm flipV="1">
            <a:off x="6402361" y="1435715"/>
            <a:ext cx="1719041" cy="2555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8" name="37 CuadroTexto"/>
          <p:cNvSpPr txBox="1"/>
          <p:nvPr/>
        </p:nvSpPr>
        <p:spPr>
          <a:xfrm>
            <a:off x="315031" y="878311"/>
            <a:ext cx="461665" cy="2358979"/>
          </a:xfrm>
          <a:prstGeom prst="rect">
            <a:avLst/>
          </a:prstGeom>
          <a:noFill/>
        </p:spPr>
        <p:txBody>
          <a:bodyPr vert="vert270" wrap="none" rtlCol="0">
            <a:spAutoFit/>
          </a:bodyPr>
          <a:lstStyle/>
          <a:p>
            <a:r>
              <a:rPr lang="es-ES" dirty="0" smtClean="0"/>
              <a:t>Sistema de referencia</a:t>
            </a:r>
            <a:endParaRPr lang="es-ES" dirty="0"/>
          </a:p>
        </p:txBody>
      </p:sp>
      <p:cxnSp>
        <p:nvCxnSpPr>
          <p:cNvPr id="44" name="43 Conector recto de flecha"/>
          <p:cNvCxnSpPr>
            <a:stCxn id="21" idx="1"/>
            <a:endCxn id="38" idx="3"/>
          </p:cNvCxnSpPr>
          <p:nvPr/>
        </p:nvCxnSpPr>
        <p:spPr>
          <a:xfrm flipH="1">
            <a:off x="776696" y="2057801"/>
            <a:ext cx="45447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48 Conector recto de flecha"/>
          <p:cNvCxnSpPr/>
          <p:nvPr/>
        </p:nvCxnSpPr>
        <p:spPr>
          <a:xfrm flipV="1">
            <a:off x="3779912" y="3109610"/>
            <a:ext cx="0" cy="3271718"/>
          </a:xfrm>
          <a:prstGeom prst="straightConnector1">
            <a:avLst/>
          </a:prstGeom>
          <a:ln>
            <a:prstDash val="dash"/>
            <a:tailEnd type="arrow"/>
          </a:ln>
        </p:spPr>
        <p:style>
          <a:lnRef idx="1">
            <a:schemeClr val="accent1"/>
          </a:lnRef>
          <a:fillRef idx="0">
            <a:schemeClr val="accent1"/>
          </a:fillRef>
          <a:effectRef idx="0">
            <a:schemeClr val="accent1"/>
          </a:effectRef>
          <a:fontRef idx="minor">
            <a:schemeClr val="tx1"/>
          </a:fontRef>
        </p:style>
      </p:cxnSp>
      <p:cxnSp>
        <p:nvCxnSpPr>
          <p:cNvPr id="51" name="50 Conector recto de flecha"/>
          <p:cNvCxnSpPr/>
          <p:nvPr/>
        </p:nvCxnSpPr>
        <p:spPr>
          <a:xfrm>
            <a:off x="3492363" y="6093296"/>
            <a:ext cx="4576909" cy="0"/>
          </a:xfrm>
          <a:prstGeom prst="straightConnector1">
            <a:avLst/>
          </a:prstGeom>
          <a:ln>
            <a:prstDash val="dash"/>
            <a:tailEnd type="arrow"/>
          </a:ln>
        </p:spPr>
        <p:style>
          <a:lnRef idx="1">
            <a:schemeClr val="accent1"/>
          </a:lnRef>
          <a:fillRef idx="0">
            <a:schemeClr val="accent1"/>
          </a:fillRef>
          <a:effectRef idx="0">
            <a:schemeClr val="accent1"/>
          </a:effectRef>
          <a:fontRef idx="minor">
            <a:schemeClr val="tx1"/>
          </a:fontRef>
        </p:style>
      </p:cxnSp>
      <p:sp>
        <p:nvSpPr>
          <p:cNvPr id="56" name="55 CuadroTexto"/>
          <p:cNvSpPr txBox="1"/>
          <p:nvPr/>
        </p:nvSpPr>
        <p:spPr>
          <a:xfrm>
            <a:off x="3945406" y="4108430"/>
            <a:ext cx="320922" cy="369332"/>
          </a:xfrm>
          <a:prstGeom prst="rect">
            <a:avLst/>
          </a:prstGeom>
          <a:noFill/>
        </p:spPr>
        <p:txBody>
          <a:bodyPr wrap="none" rtlCol="0">
            <a:spAutoFit/>
          </a:bodyPr>
          <a:lstStyle/>
          <a:p>
            <a:r>
              <a:rPr lang="es-ES" dirty="0" smtClean="0"/>
              <a:t>A</a:t>
            </a:r>
            <a:endParaRPr lang="es-ES" dirty="0"/>
          </a:p>
        </p:txBody>
      </p:sp>
      <p:sp>
        <p:nvSpPr>
          <p:cNvPr id="57" name="56 CuadroTexto"/>
          <p:cNvSpPr txBox="1"/>
          <p:nvPr/>
        </p:nvSpPr>
        <p:spPr>
          <a:xfrm>
            <a:off x="6087851" y="4745469"/>
            <a:ext cx="314510" cy="369332"/>
          </a:xfrm>
          <a:prstGeom prst="rect">
            <a:avLst/>
          </a:prstGeom>
          <a:noFill/>
        </p:spPr>
        <p:txBody>
          <a:bodyPr wrap="none" rtlCol="0">
            <a:spAutoFit/>
          </a:bodyPr>
          <a:lstStyle/>
          <a:p>
            <a:r>
              <a:rPr lang="es-ES" dirty="0" smtClean="0"/>
              <a:t>B</a:t>
            </a:r>
            <a:endParaRPr lang="es-ES" dirty="0"/>
          </a:p>
        </p:txBody>
      </p:sp>
      <p:sp>
        <p:nvSpPr>
          <p:cNvPr id="59" name="58 Forma libre"/>
          <p:cNvSpPr/>
          <p:nvPr/>
        </p:nvSpPr>
        <p:spPr>
          <a:xfrm>
            <a:off x="4189181" y="4006707"/>
            <a:ext cx="1981200" cy="942109"/>
          </a:xfrm>
          <a:custGeom>
            <a:avLst/>
            <a:gdLst>
              <a:gd name="connsiteX0" fmla="*/ 0 w 1981200"/>
              <a:gd name="connsiteY0" fmla="*/ 235527 h 942109"/>
              <a:gd name="connsiteX1" fmla="*/ 41563 w 1981200"/>
              <a:gd name="connsiteY1" fmla="*/ 166254 h 942109"/>
              <a:gd name="connsiteX2" fmla="*/ 124691 w 1981200"/>
              <a:gd name="connsiteY2" fmla="*/ 55418 h 942109"/>
              <a:gd name="connsiteX3" fmla="*/ 207818 w 1981200"/>
              <a:gd name="connsiteY3" fmla="*/ 0 h 942109"/>
              <a:gd name="connsiteX4" fmla="*/ 429491 w 1981200"/>
              <a:gd name="connsiteY4" fmla="*/ 41563 h 942109"/>
              <a:gd name="connsiteX5" fmla="*/ 457200 w 1981200"/>
              <a:gd name="connsiteY5" fmla="*/ 83127 h 942109"/>
              <a:gd name="connsiteX6" fmla="*/ 471054 w 1981200"/>
              <a:gd name="connsiteY6" fmla="*/ 124691 h 942109"/>
              <a:gd name="connsiteX7" fmla="*/ 484909 w 1981200"/>
              <a:gd name="connsiteY7" fmla="*/ 180109 h 942109"/>
              <a:gd name="connsiteX8" fmla="*/ 512618 w 1981200"/>
              <a:gd name="connsiteY8" fmla="*/ 263236 h 942109"/>
              <a:gd name="connsiteX9" fmla="*/ 526472 w 1981200"/>
              <a:gd name="connsiteY9" fmla="*/ 360218 h 942109"/>
              <a:gd name="connsiteX10" fmla="*/ 554182 w 1981200"/>
              <a:gd name="connsiteY10" fmla="*/ 484909 h 942109"/>
              <a:gd name="connsiteX11" fmla="*/ 568036 w 1981200"/>
              <a:gd name="connsiteY11" fmla="*/ 595745 h 942109"/>
              <a:gd name="connsiteX12" fmla="*/ 581891 w 1981200"/>
              <a:gd name="connsiteY12" fmla="*/ 651163 h 942109"/>
              <a:gd name="connsiteX13" fmla="*/ 623454 w 1981200"/>
              <a:gd name="connsiteY13" fmla="*/ 678872 h 942109"/>
              <a:gd name="connsiteX14" fmla="*/ 692727 w 1981200"/>
              <a:gd name="connsiteY14" fmla="*/ 665018 h 942109"/>
              <a:gd name="connsiteX15" fmla="*/ 762000 w 1981200"/>
              <a:gd name="connsiteY15" fmla="*/ 595745 h 942109"/>
              <a:gd name="connsiteX16" fmla="*/ 845127 w 1981200"/>
              <a:gd name="connsiteY16" fmla="*/ 540327 h 942109"/>
              <a:gd name="connsiteX17" fmla="*/ 928254 w 1981200"/>
              <a:gd name="connsiteY17" fmla="*/ 498763 h 942109"/>
              <a:gd name="connsiteX18" fmla="*/ 969818 w 1981200"/>
              <a:gd name="connsiteY18" fmla="*/ 457200 h 942109"/>
              <a:gd name="connsiteX19" fmla="*/ 1011382 w 1981200"/>
              <a:gd name="connsiteY19" fmla="*/ 429491 h 942109"/>
              <a:gd name="connsiteX20" fmla="*/ 1025236 w 1981200"/>
              <a:gd name="connsiteY20" fmla="*/ 387927 h 942109"/>
              <a:gd name="connsiteX21" fmla="*/ 1066800 w 1981200"/>
              <a:gd name="connsiteY21" fmla="*/ 346363 h 942109"/>
              <a:gd name="connsiteX22" fmla="*/ 1122218 w 1981200"/>
              <a:gd name="connsiteY22" fmla="*/ 263236 h 942109"/>
              <a:gd name="connsiteX23" fmla="*/ 1163782 w 1981200"/>
              <a:gd name="connsiteY23" fmla="*/ 221672 h 942109"/>
              <a:gd name="connsiteX24" fmla="*/ 1191491 w 1981200"/>
              <a:gd name="connsiteY24" fmla="*/ 180109 h 942109"/>
              <a:gd name="connsiteX25" fmla="*/ 1274618 w 1981200"/>
              <a:gd name="connsiteY25" fmla="*/ 138545 h 942109"/>
              <a:gd name="connsiteX26" fmla="*/ 1357745 w 1981200"/>
              <a:gd name="connsiteY26" fmla="*/ 83127 h 942109"/>
              <a:gd name="connsiteX27" fmla="*/ 1440872 w 1981200"/>
              <a:gd name="connsiteY27" fmla="*/ 55418 h 942109"/>
              <a:gd name="connsiteX28" fmla="*/ 1496291 w 1981200"/>
              <a:gd name="connsiteY28" fmla="*/ 69272 h 942109"/>
              <a:gd name="connsiteX29" fmla="*/ 1510145 w 1981200"/>
              <a:gd name="connsiteY29" fmla="*/ 110836 h 942109"/>
              <a:gd name="connsiteX30" fmla="*/ 1496291 w 1981200"/>
              <a:gd name="connsiteY30" fmla="*/ 457200 h 942109"/>
              <a:gd name="connsiteX31" fmla="*/ 1482436 w 1981200"/>
              <a:gd name="connsiteY31" fmla="*/ 665018 h 942109"/>
              <a:gd name="connsiteX32" fmla="*/ 1510145 w 1981200"/>
              <a:gd name="connsiteY32" fmla="*/ 706581 h 942109"/>
              <a:gd name="connsiteX33" fmla="*/ 1551709 w 1981200"/>
              <a:gd name="connsiteY33" fmla="*/ 734291 h 942109"/>
              <a:gd name="connsiteX34" fmla="*/ 1565563 w 1981200"/>
              <a:gd name="connsiteY34" fmla="*/ 775854 h 942109"/>
              <a:gd name="connsiteX35" fmla="*/ 1648691 w 1981200"/>
              <a:gd name="connsiteY35" fmla="*/ 803563 h 942109"/>
              <a:gd name="connsiteX36" fmla="*/ 1690254 w 1981200"/>
              <a:gd name="connsiteY36" fmla="*/ 817418 h 942109"/>
              <a:gd name="connsiteX37" fmla="*/ 1731818 w 1981200"/>
              <a:gd name="connsiteY37" fmla="*/ 845127 h 942109"/>
              <a:gd name="connsiteX38" fmla="*/ 1814945 w 1981200"/>
              <a:gd name="connsiteY38" fmla="*/ 872836 h 942109"/>
              <a:gd name="connsiteX39" fmla="*/ 1856509 w 1981200"/>
              <a:gd name="connsiteY39" fmla="*/ 886691 h 942109"/>
              <a:gd name="connsiteX40" fmla="*/ 1898072 w 1981200"/>
              <a:gd name="connsiteY40" fmla="*/ 900545 h 942109"/>
              <a:gd name="connsiteX41" fmla="*/ 1925782 w 1981200"/>
              <a:gd name="connsiteY41" fmla="*/ 928254 h 942109"/>
              <a:gd name="connsiteX42" fmla="*/ 1981200 w 1981200"/>
              <a:gd name="connsiteY42" fmla="*/ 942109 h 94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981200" h="942109">
                <a:moveTo>
                  <a:pt x="0" y="235527"/>
                </a:moveTo>
                <a:cubicBezTo>
                  <a:pt x="13854" y="212436"/>
                  <a:pt x="29520" y="190339"/>
                  <a:pt x="41563" y="166254"/>
                </a:cubicBezTo>
                <a:cubicBezTo>
                  <a:pt x="74980" y="99421"/>
                  <a:pt x="24442" y="122251"/>
                  <a:pt x="124691" y="55418"/>
                </a:cubicBezTo>
                <a:lnTo>
                  <a:pt x="207818" y="0"/>
                </a:lnTo>
                <a:cubicBezTo>
                  <a:pt x="284827" y="5924"/>
                  <a:pt x="370928" y="-17000"/>
                  <a:pt x="429491" y="41563"/>
                </a:cubicBezTo>
                <a:cubicBezTo>
                  <a:pt x="441265" y="53337"/>
                  <a:pt x="447964" y="69272"/>
                  <a:pt x="457200" y="83127"/>
                </a:cubicBezTo>
                <a:cubicBezTo>
                  <a:pt x="461818" y="96982"/>
                  <a:pt x="467042" y="110649"/>
                  <a:pt x="471054" y="124691"/>
                </a:cubicBezTo>
                <a:cubicBezTo>
                  <a:pt x="476285" y="143000"/>
                  <a:pt x="479437" y="161871"/>
                  <a:pt x="484909" y="180109"/>
                </a:cubicBezTo>
                <a:cubicBezTo>
                  <a:pt x="493302" y="208085"/>
                  <a:pt x="512618" y="263236"/>
                  <a:pt x="512618" y="263236"/>
                </a:cubicBezTo>
                <a:cubicBezTo>
                  <a:pt x="517236" y="295563"/>
                  <a:pt x="521103" y="328007"/>
                  <a:pt x="526472" y="360218"/>
                </a:cubicBezTo>
                <a:cubicBezTo>
                  <a:pt x="535266" y="412982"/>
                  <a:pt x="541728" y="435093"/>
                  <a:pt x="554182" y="484909"/>
                </a:cubicBezTo>
                <a:cubicBezTo>
                  <a:pt x="558800" y="521854"/>
                  <a:pt x="561915" y="559019"/>
                  <a:pt x="568036" y="595745"/>
                </a:cubicBezTo>
                <a:cubicBezTo>
                  <a:pt x="571166" y="614527"/>
                  <a:pt x="571329" y="635320"/>
                  <a:pt x="581891" y="651163"/>
                </a:cubicBezTo>
                <a:cubicBezTo>
                  <a:pt x="591127" y="665017"/>
                  <a:pt x="609600" y="669636"/>
                  <a:pt x="623454" y="678872"/>
                </a:cubicBezTo>
                <a:cubicBezTo>
                  <a:pt x="646545" y="674254"/>
                  <a:pt x="670678" y="673286"/>
                  <a:pt x="692727" y="665018"/>
                </a:cubicBezTo>
                <a:cubicBezTo>
                  <a:pt x="762000" y="639041"/>
                  <a:pt x="711200" y="640195"/>
                  <a:pt x="762000" y="595745"/>
                </a:cubicBezTo>
                <a:cubicBezTo>
                  <a:pt x="787062" y="573815"/>
                  <a:pt x="817418" y="558800"/>
                  <a:pt x="845127" y="540327"/>
                </a:cubicBezTo>
                <a:cubicBezTo>
                  <a:pt x="898841" y="504518"/>
                  <a:pt x="870895" y="517884"/>
                  <a:pt x="928254" y="498763"/>
                </a:cubicBezTo>
                <a:cubicBezTo>
                  <a:pt x="942109" y="484909"/>
                  <a:pt x="954766" y="469743"/>
                  <a:pt x="969818" y="457200"/>
                </a:cubicBezTo>
                <a:cubicBezTo>
                  <a:pt x="982610" y="446540"/>
                  <a:pt x="1000980" y="442493"/>
                  <a:pt x="1011382" y="429491"/>
                </a:cubicBezTo>
                <a:cubicBezTo>
                  <a:pt x="1020505" y="418087"/>
                  <a:pt x="1017135" y="400078"/>
                  <a:pt x="1025236" y="387927"/>
                </a:cubicBezTo>
                <a:cubicBezTo>
                  <a:pt x="1036104" y="371624"/>
                  <a:pt x="1054771" y="361829"/>
                  <a:pt x="1066800" y="346363"/>
                </a:cubicBezTo>
                <a:cubicBezTo>
                  <a:pt x="1087246" y="320076"/>
                  <a:pt x="1098670" y="286784"/>
                  <a:pt x="1122218" y="263236"/>
                </a:cubicBezTo>
                <a:cubicBezTo>
                  <a:pt x="1136073" y="249381"/>
                  <a:pt x="1151239" y="236724"/>
                  <a:pt x="1163782" y="221672"/>
                </a:cubicBezTo>
                <a:cubicBezTo>
                  <a:pt x="1174442" y="208880"/>
                  <a:pt x="1179717" y="191883"/>
                  <a:pt x="1191491" y="180109"/>
                </a:cubicBezTo>
                <a:cubicBezTo>
                  <a:pt x="1237619" y="133981"/>
                  <a:pt x="1223911" y="166716"/>
                  <a:pt x="1274618" y="138545"/>
                </a:cubicBezTo>
                <a:cubicBezTo>
                  <a:pt x="1303729" y="122372"/>
                  <a:pt x="1326152" y="93658"/>
                  <a:pt x="1357745" y="83127"/>
                </a:cubicBezTo>
                <a:lnTo>
                  <a:pt x="1440872" y="55418"/>
                </a:lnTo>
                <a:cubicBezTo>
                  <a:pt x="1459345" y="60036"/>
                  <a:pt x="1481422" y="57377"/>
                  <a:pt x="1496291" y="69272"/>
                </a:cubicBezTo>
                <a:cubicBezTo>
                  <a:pt x="1507695" y="78395"/>
                  <a:pt x="1510145" y="96232"/>
                  <a:pt x="1510145" y="110836"/>
                </a:cubicBezTo>
                <a:cubicBezTo>
                  <a:pt x="1510145" y="226383"/>
                  <a:pt x="1502061" y="341797"/>
                  <a:pt x="1496291" y="457200"/>
                </a:cubicBezTo>
                <a:cubicBezTo>
                  <a:pt x="1492824" y="526540"/>
                  <a:pt x="1487054" y="595745"/>
                  <a:pt x="1482436" y="665018"/>
                </a:cubicBezTo>
                <a:cubicBezTo>
                  <a:pt x="1491672" y="678872"/>
                  <a:pt x="1498371" y="694807"/>
                  <a:pt x="1510145" y="706581"/>
                </a:cubicBezTo>
                <a:cubicBezTo>
                  <a:pt x="1521919" y="718355"/>
                  <a:pt x="1541307" y="721288"/>
                  <a:pt x="1551709" y="734291"/>
                </a:cubicBezTo>
                <a:cubicBezTo>
                  <a:pt x="1560832" y="745695"/>
                  <a:pt x="1553679" y="767366"/>
                  <a:pt x="1565563" y="775854"/>
                </a:cubicBezTo>
                <a:cubicBezTo>
                  <a:pt x="1589331" y="792831"/>
                  <a:pt x="1620982" y="794326"/>
                  <a:pt x="1648691" y="803563"/>
                </a:cubicBezTo>
                <a:cubicBezTo>
                  <a:pt x="1662545" y="808181"/>
                  <a:pt x="1678103" y="809317"/>
                  <a:pt x="1690254" y="817418"/>
                </a:cubicBezTo>
                <a:cubicBezTo>
                  <a:pt x="1704109" y="826654"/>
                  <a:pt x="1716602" y="838364"/>
                  <a:pt x="1731818" y="845127"/>
                </a:cubicBezTo>
                <a:cubicBezTo>
                  <a:pt x="1758508" y="856989"/>
                  <a:pt x="1787236" y="863600"/>
                  <a:pt x="1814945" y="872836"/>
                </a:cubicBezTo>
                <a:lnTo>
                  <a:pt x="1856509" y="886691"/>
                </a:lnTo>
                <a:lnTo>
                  <a:pt x="1898072" y="900545"/>
                </a:lnTo>
                <a:cubicBezTo>
                  <a:pt x="1907309" y="909781"/>
                  <a:pt x="1914099" y="922412"/>
                  <a:pt x="1925782" y="928254"/>
                </a:cubicBezTo>
                <a:cubicBezTo>
                  <a:pt x="1942813" y="936769"/>
                  <a:pt x="1981200" y="942109"/>
                  <a:pt x="1981200" y="942109"/>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cxnSp>
        <p:nvCxnSpPr>
          <p:cNvPr id="61" name="60 Conector recto de flecha"/>
          <p:cNvCxnSpPr>
            <a:stCxn id="59" idx="27"/>
          </p:cNvCxnSpPr>
          <p:nvPr/>
        </p:nvCxnSpPr>
        <p:spPr>
          <a:xfrm flipV="1">
            <a:off x="5630053" y="3503751"/>
            <a:ext cx="777416" cy="5583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2" name="61 CuadroTexto"/>
          <p:cNvSpPr txBox="1"/>
          <p:nvPr/>
        </p:nvSpPr>
        <p:spPr>
          <a:xfrm>
            <a:off x="6293912" y="3137868"/>
            <a:ext cx="1351909" cy="369332"/>
          </a:xfrm>
          <a:prstGeom prst="rect">
            <a:avLst/>
          </a:prstGeom>
          <a:noFill/>
        </p:spPr>
        <p:txBody>
          <a:bodyPr wrap="none" rtlCol="0">
            <a:spAutoFit/>
          </a:bodyPr>
          <a:lstStyle/>
          <a:p>
            <a:r>
              <a:rPr lang="es-ES" dirty="0" smtClean="0"/>
              <a:t>Trayectoria</a:t>
            </a:r>
            <a:endParaRPr lang="es-ES" dirty="0"/>
          </a:p>
        </p:txBody>
      </p:sp>
      <p:cxnSp>
        <p:nvCxnSpPr>
          <p:cNvPr id="64" name="63 Conector recto de flecha"/>
          <p:cNvCxnSpPr/>
          <p:nvPr/>
        </p:nvCxnSpPr>
        <p:spPr>
          <a:xfrm>
            <a:off x="4191001" y="4334073"/>
            <a:ext cx="1981984" cy="612000"/>
          </a:xfrm>
          <a:prstGeom prst="straightConnector1">
            <a:avLst/>
          </a:prstGeom>
          <a:ln w="57150">
            <a:tailEnd type="arrow"/>
          </a:ln>
        </p:spPr>
        <p:style>
          <a:lnRef idx="1">
            <a:schemeClr val="accent6"/>
          </a:lnRef>
          <a:fillRef idx="0">
            <a:schemeClr val="accent6"/>
          </a:fillRef>
          <a:effectRef idx="0">
            <a:schemeClr val="accent6"/>
          </a:effectRef>
          <a:fontRef idx="minor">
            <a:schemeClr val="tx1"/>
          </a:fontRef>
        </p:style>
      </p:cxnSp>
      <p:cxnSp>
        <p:nvCxnSpPr>
          <p:cNvPr id="69" name="68 Conector recto de flecha"/>
          <p:cNvCxnSpPr/>
          <p:nvPr/>
        </p:nvCxnSpPr>
        <p:spPr>
          <a:xfrm>
            <a:off x="5574587" y="4745469"/>
            <a:ext cx="0" cy="55573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1" name="70 CuadroTexto"/>
          <p:cNvSpPr txBox="1"/>
          <p:nvPr/>
        </p:nvSpPr>
        <p:spPr>
          <a:xfrm>
            <a:off x="4752020" y="5324564"/>
            <a:ext cx="1819729" cy="369332"/>
          </a:xfrm>
          <a:prstGeom prst="rect">
            <a:avLst/>
          </a:prstGeom>
          <a:noFill/>
        </p:spPr>
        <p:txBody>
          <a:bodyPr wrap="none" rtlCol="0">
            <a:spAutoFit/>
          </a:bodyPr>
          <a:lstStyle/>
          <a:p>
            <a:r>
              <a:rPr lang="es-ES" dirty="0" smtClean="0"/>
              <a:t>Desplazamiento</a:t>
            </a:r>
            <a:endParaRPr lang="es-E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466" y="3607231"/>
            <a:ext cx="3169303" cy="2630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0857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4"/>
                                        </p:tgtEl>
                                        <p:attrNameLst>
                                          <p:attrName>style.visibility</p:attrName>
                                        </p:attrNameLst>
                                      </p:cBhvr>
                                      <p:to>
                                        <p:strVal val="visible"/>
                                      </p:to>
                                    </p:set>
                                    <p:anim calcmode="lin" valueType="num">
                                      <p:cBhvr additive="base">
                                        <p:cTn id="18" dur="500" fill="hold"/>
                                        <p:tgtEl>
                                          <p:spTgt spid="44"/>
                                        </p:tgtEl>
                                        <p:attrNameLst>
                                          <p:attrName>ppt_x</p:attrName>
                                        </p:attrNameLst>
                                      </p:cBhvr>
                                      <p:tavLst>
                                        <p:tav tm="0">
                                          <p:val>
                                            <p:strVal val="#ppt_x"/>
                                          </p:val>
                                        </p:tav>
                                        <p:tav tm="100000">
                                          <p:val>
                                            <p:strVal val="#ppt_x"/>
                                          </p:val>
                                        </p:tav>
                                      </p:tavLst>
                                    </p:anim>
                                    <p:anim calcmode="lin" valueType="num">
                                      <p:cBhvr additive="base">
                                        <p:cTn id="19"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29"/>
                                        </p:tgtEl>
                                        <p:attrNameLst>
                                          <p:attrName>style.visibility</p:attrName>
                                        </p:attrNameLst>
                                      </p:cBhvr>
                                      <p:to>
                                        <p:strVal val="visible"/>
                                      </p:to>
                                    </p:set>
                                    <p:anim calcmode="lin" valueType="num">
                                      <p:cBhvr additive="base">
                                        <p:cTn id="28" dur="500" fill="hold"/>
                                        <p:tgtEl>
                                          <p:spTgt spid="29"/>
                                        </p:tgtEl>
                                        <p:attrNameLst>
                                          <p:attrName>ppt_x</p:attrName>
                                        </p:attrNameLst>
                                      </p:cBhvr>
                                      <p:tavLst>
                                        <p:tav tm="0">
                                          <p:val>
                                            <p:strVal val="#ppt_x"/>
                                          </p:val>
                                        </p:tav>
                                        <p:tav tm="100000">
                                          <p:val>
                                            <p:strVal val="#ppt_x"/>
                                          </p:val>
                                        </p:tav>
                                      </p:tavLst>
                                    </p:anim>
                                    <p:anim calcmode="lin" valueType="num">
                                      <p:cBhvr additive="base">
                                        <p:cTn id="29"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1"/>
                                        </p:tgtEl>
                                        <p:attrNameLst>
                                          <p:attrName>style.visibility</p:attrName>
                                        </p:attrNameLst>
                                      </p:cBhvr>
                                      <p:to>
                                        <p:strVal val="visible"/>
                                      </p:to>
                                    </p:set>
                                    <p:anim calcmode="lin" valueType="num">
                                      <p:cBhvr additive="base">
                                        <p:cTn id="38" dur="500" fill="hold"/>
                                        <p:tgtEl>
                                          <p:spTgt spid="31"/>
                                        </p:tgtEl>
                                        <p:attrNameLst>
                                          <p:attrName>ppt_x</p:attrName>
                                        </p:attrNameLst>
                                      </p:cBhvr>
                                      <p:tavLst>
                                        <p:tav tm="0">
                                          <p:val>
                                            <p:strVal val="#ppt_x"/>
                                          </p:val>
                                        </p:tav>
                                        <p:tav tm="100000">
                                          <p:val>
                                            <p:strVal val="#ppt_x"/>
                                          </p:val>
                                        </p:tav>
                                      </p:tavLst>
                                    </p:anim>
                                    <p:anim calcmode="lin" valueType="num">
                                      <p:cBhvr additive="base">
                                        <p:cTn id="39"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27"/>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2"/>
                                        </p:tgtEl>
                                        <p:attrNameLst>
                                          <p:attrName>style.visibility</p:attrName>
                                        </p:attrNameLst>
                                      </p:cBhvr>
                                      <p:to>
                                        <p:strVal val="visible"/>
                                      </p:to>
                                    </p:set>
                                    <p:anim calcmode="lin" valueType="num">
                                      <p:cBhvr additive="base">
                                        <p:cTn id="48" dur="500" fill="hold"/>
                                        <p:tgtEl>
                                          <p:spTgt spid="32"/>
                                        </p:tgtEl>
                                        <p:attrNameLst>
                                          <p:attrName>ppt_x</p:attrName>
                                        </p:attrNameLst>
                                      </p:cBhvr>
                                      <p:tavLst>
                                        <p:tav tm="0">
                                          <p:val>
                                            <p:strVal val="#ppt_x"/>
                                          </p:val>
                                        </p:tav>
                                        <p:tav tm="100000">
                                          <p:val>
                                            <p:strVal val="#ppt_x"/>
                                          </p:val>
                                        </p:tav>
                                      </p:tavLst>
                                    </p:anim>
                                    <p:anim calcmode="lin" valueType="num">
                                      <p:cBhvr additive="base">
                                        <p:cTn id="49"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22"/>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23"/>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36"/>
                                        </p:tgtEl>
                                        <p:attrNameLst>
                                          <p:attrName>style.visibility</p:attrName>
                                        </p:attrNameLst>
                                      </p:cBhvr>
                                      <p:to>
                                        <p:strVal val="visible"/>
                                      </p:to>
                                    </p:set>
                                    <p:anim calcmode="lin" valueType="num">
                                      <p:cBhvr additive="base">
                                        <p:cTn id="62" dur="500" fill="hold"/>
                                        <p:tgtEl>
                                          <p:spTgt spid="36"/>
                                        </p:tgtEl>
                                        <p:attrNameLst>
                                          <p:attrName>ppt_x</p:attrName>
                                        </p:attrNameLst>
                                      </p:cBhvr>
                                      <p:tavLst>
                                        <p:tav tm="0">
                                          <p:val>
                                            <p:strVal val="#ppt_x"/>
                                          </p:val>
                                        </p:tav>
                                        <p:tav tm="100000">
                                          <p:val>
                                            <p:strVal val="#ppt_x"/>
                                          </p:val>
                                        </p:tav>
                                      </p:tavLst>
                                    </p:anim>
                                    <p:anim calcmode="lin" valueType="num">
                                      <p:cBhvr additive="base">
                                        <p:cTn id="63"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34"/>
                                        </p:tgtEl>
                                        <p:attrNameLst>
                                          <p:attrName>style.visibility</p:attrName>
                                        </p:attrNameLst>
                                      </p:cBhvr>
                                      <p:to>
                                        <p:strVal val="visible"/>
                                      </p:to>
                                    </p:set>
                                    <p:anim calcmode="lin" valueType="num">
                                      <p:cBhvr additive="base">
                                        <p:cTn id="68" dur="500" fill="hold"/>
                                        <p:tgtEl>
                                          <p:spTgt spid="34"/>
                                        </p:tgtEl>
                                        <p:attrNameLst>
                                          <p:attrName>ppt_x</p:attrName>
                                        </p:attrNameLst>
                                      </p:cBhvr>
                                      <p:tavLst>
                                        <p:tav tm="0">
                                          <p:val>
                                            <p:strVal val="#ppt_x"/>
                                          </p:val>
                                        </p:tav>
                                        <p:tav tm="100000">
                                          <p:val>
                                            <p:strVal val="#ppt_x"/>
                                          </p:val>
                                        </p:tav>
                                      </p:tavLst>
                                    </p:anim>
                                    <p:anim calcmode="lin" valueType="num">
                                      <p:cBhvr additive="base">
                                        <p:cTn id="69"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24"/>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nodeType="clickEffect">
                                  <p:stCondLst>
                                    <p:cond delay="0"/>
                                  </p:stCondLst>
                                  <p:childTnLst>
                                    <p:set>
                                      <p:cBhvr>
                                        <p:cTn id="77" dur="1" fill="hold">
                                          <p:stCondLst>
                                            <p:cond delay="0"/>
                                          </p:stCondLst>
                                        </p:cTn>
                                        <p:tgtEl>
                                          <p:spTgt spid="45"/>
                                        </p:tgtEl>
                                        <p:attrNameLst>
                                          <p:attrName>style.visibility</p:attrName>
                                        </p:attrNameLst>
                                      </p:cBhvr>
                                      <p:to>
                                        <p:strVal val="visible"/>
                                      </p:to>
                                    </p:set>
                                    <p:anim calcmode="lin" valueType="num">
                                      <p:cBhvr additive="base">
                                        <p:cTn id="78" dur="500" fill="hold"/>
                                        <p:tgtEl>
                                          <p:spTgt spid="45"/>
                                        </p:tgtEl>
                                        <p:attrNameLst>
                                          <p:attrName>ppt_x</p:attrName>
                                        </p:attrNameLst>
                                      </p:cBhvr>
                                      <p:tavLst>
                                        <p:tav tm="0">
                                          <p:val>
                                            <p:strVal val="#ppt_x"/>
                                          </p:val>
                                        </p:tav>
                                        <p:tav tm="100000">
                                          <p:val>
                                            <p:strVal val="#ppt_x"/>
                                          </p:val>
                                        </p:tav>
                                      </p:tavLst>
                                    </p:anim>
                                    <p:anim calcmode="lin" valueType="num">
                                      <p:cBhvr additive="base">
                                        <p:cTn id="79"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nodeType="clickEffect">
                                  <p:stCondLst>
                                    <p:cond delay="0"/>
                                  </p:stCondLst>
                                  <p:childTnLst>
                                    <p:set>
                                      <p:cBhvr>
                                        <p:cTn id="83" dur="1" fill="hold">
                                          <p:stCondLst>
                                            <p:cond delay="0"/>
                                          </p:stCondLst>
                                        </p:cTn>
                                        <p:tgtEl>
                                          <p:spTgt spid="47"/>
                                        </p:tgtEl>
                                        <p:attrNameLst>
                                          <p:attrName>style.visibility</p:attrName>
                                        </p:attrNameLst>
                                      </p:cBhvr>
                                      <p:to>
                                        <p:strVal val="visible"/>
                                      </p:to>
                                    </p:set>
                                    <p:anim calcmode="lin" valueType="num">
                                      <p:cBhvr additive="base">
                                        <p:cTn id="84" dur="500" fill="hold"/>
                                        <p:tgtEl>
                                          <p:spTgt spid="47"/>
                                        </p:tgtEl>
                                        <p:attrNameLst>
                                          <p:attrName>ppt_x</p:attrName>
                                        </p:attrNameLst>
                                      </p:cBhvr>
                                      <p:tavLst>
                                        <p:tav tm="0">
                                          <p:val>
                                            <p:strVal val="#ppt_x"/>
                                          </p:val>
                                        </p:tav>
                                        <p:tav tm="100000">
                                          <p:val>
                                            <p:strVal val="#ppt_x"/>
                                          </p:val>
                                        </p:tav>
                                      </p:tavLst>
                                    </p:anim>
                                    <p:anim calcmode="lin" valueType="num">
                                      <p:cBhvr additive="base">
                                        <p:cTn id="85"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grpId="0" nodeType="clickEffect">
                                  <p:stCondLst>
                                    <p:cond delay="0"/>
                                  </p:stCondLst>
                                  <p:childTnLst>
                                    <p:set>
                                      <p:cBhvr>
                                        <p:cTn id="89" dur="1" fill="hold">
                                          <p:stCondLst>
                                            <p:cond delay="0"/>
                                          </p:stCondLst>
                                        </p:cTn>
                                        <p:tgtEl>
                                          <p:spTgt spid="42"/>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grpId="0" nodeType="clickEffect">
                                  <p:stCondLst>
                                    <p:cond delay="0"/>
                                  </p:stCondLst>
                                  <p:childTnLst>
                                    <p:set>
                                      <p:cBhvr>
                                        <p:cTn id="93" dur="1" fill="hold">
                                          <p:stCondLst>
                                            <p:cond delay="0"/>
                                          </p:stCondLst>
                                        </p:cTn>
                                        <p:tgtEl>
                                          <p:spTgt spid="43"/>
                                        </p:tgtEl>
                                        <p:attrNameLst>
                                          <p:attrName>style.visibility</p:attrName>
                                        </p:attrNameLst>
                                      </p:cBhvr>
                                      <p:to>
                                        <p:strVal val="visible"/>
                                      </p:to>
                                    </p:set>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nodeType="clickEffect">
                                  <p:stCondLst>
                                    <p:cond delay="0"/>
                                  </p:stCondLst>
                                  <p:childTnLst>
                                    <p:set>
                                      <p:cBhvr>
                                        <p:cTn id="97" dur="1" fill="hold">
                                          <p:stCondLst>
                                            <p:cond delay="0"/>
                                          </p:stCondLst>
                                        </p:cTn>
                                        <p:tgtEl>
                                          <p:spTgt spid="41"/>
                                        </p:tgtEl>
                                        <p:attrNameLst>
                                          <p:attrName>style.visibility</p:attrName>
                                        </p:attrNameLst>
                                      </p:cBhvr>
                                      <p:to>
                                        <p:strVal val="visible"/>
                                      </p:to>
                                    </p:set>
                                    <p:anim calcmode="lin" valueType="num">
                                      <p:cBhvr additive="base">
                                        <p:cTn id="98" dur="500" fill="hold"/>
                                        <p:tgtEl>
                                          <p:spTgt spid="41"/>
                                        </p:tgtEl>
                                        <p:attrNameLst>
                                          <p:attrName>ppt_x</p:attrName>
                                        </p:attrNameLst>
                                      </p:cBhvr>
                                      <p:tavLst>
                                        <p:tav tm="0">
                                          <p:val>
                                            <p:strVal val="#ppt_x"/>
                                          </p:val>
                                        </p:tav>
                                        <p:tav tm="100000">
                                          <p:val>
                                            <p:strVal val="#ppt_x"/>
                                          </p:val>
                                        </p:tav>
                                      </p:tavLst>
                                    </p:anim>
                                    <p:anim calcmode="lin" valueType="num">
                                      <p:cBhvr additive="base">
                                        <p:cTn id="99"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2" presetClass="entr" presetSubtype="4" fill="hold" nodeType="clickEffect">
                                  <p:stCondLst>
                                    <p:cond delay="0"/>
                                  </p:stCondLst>
                                  <p:childTnLst>
                                    <p:set>
                                      <p:cBhvr>
                                        <p:cTn id="103" dur="1" fill="hold">
                                          <p:stCondLst>
                                            <p:cond delay="0"/>
                                          </p:stCondLst>
                                        </p:cTn>
                                        <p:tgtEl>
                                          <p:spTgt spid="39"/>
                                        </p:tgtEl>
                                        <p:attrNameLst>
                                          <p:attrName>style.visibility</p:attrName>
                                        </p:attrNameLst>
                                      </p:cBhvr>
                                      <p:to>
                                        <p:strVal val="visible"/>
                                      </p:to>
                                    </p:set>
                                    <p:anim calcmode="lin" valueType="num">
                                      <p:cBhvr additive="base">
                                        <p:cTn id="104" dur="500" fill="hold"/>
                                        <p:tgtEl>
                                          <p:spTgt spid="39"/>
                                        </p:tgtEl>
                                        <p:attrNameLst>
                                          <p:attrName>ppt_x</p:attrName>
                                        </p:attrNameLst>
                                      </p:cBhvr>
                                      <p:tavLst>
                                        <p:tav tm="0">
                                          <p:val>
                                            <p:strVal val="#ppt_x"/>
                                          </p:val>
                                        </p:tav>
                                        <p:tav tm="100000">
                                          <p:val>
                                            <p:strVal val="#ppt_x"/>
                                          </p:val>
                                        </p:tav>
                                      </p:tavLst>
                                    </p:anim>
                                    <p:anim calcmode="lin" valueType="num">
                                      <p:cBhvr additive="base">
                                        <p:cTn id="105"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1" presetClass="entr" presetSubtype="0" fill="hold" grpId="0" nodeType="clickEffect">
                                  <p:stCondLst>
                                    <p:cond delay="0"/>
                                  </p:stCondLst>
                                  <p:childTnLst>
                                    <p:set>
                                      <p:cBhvr>
                                        <p:cTn id="109" dur="1" fill="hold">
                                          <p:stCondLst>
                                            <p:cond delay="0"/>
                                          </p:stCondLst>
                                        </p:cTn>
                                        <p:tgtEl>
                                          <p:spTgt spid="25"/>
                                        </p:tgtEl>
                                        <p:attrNameLst>
                                          <p:attrName>style.visibility</p:attrName>
                                        </p:attrNameLst>
                                      </p:cBhvr>
                                      <p:to>
                                        <p:strVal val="visible"/>
                                      </p:to>
                                    </p:set>
                                  </p:childTnLst>
                                </p:cTn>
                              </p:par>
                            </p:childTnLst>
                          </p:cTn>
                        </p:par>
                      </p:childTnLst>
                    </p:cTn>
                  </p:par>
                  <p:par>
                    <p:cTn id="110" fill="hold">
                      <p:stCondLst>
                        <p:cond delay="indefinite"/>
                      </p:stCondLst>
                      <p:childTnLst>
                        <p:par>
                          <p:cTn id="111" fill="hold">
                            <p:stCondLst>
                              <p:cond delay="0"/>
                            </p:stCondLst>
                            <p:childTnLst>
                              <p:par>
                                <p:cTn id="112" presetID="42" presetClass="entr" presetSubtype="0" fill="hold" nodeType="clickEffect">
                                  <p:stCondLst>
                                    <p:cond delay="0"/>
                                  </p:stCondLst>
                                  <p:childTnLst>
                                    <p:set>
                                      <p:cBhvr>
                                        <p:cTn id="113" dur="1" fill="hold">
                                          <p:stCondLst>
                                            <p:cond delay="0"/>
                                          </p:stCondLst>
                                        </p:cTn>
                                        <p:tgtEl>
                                          <p:spTgt spid="51"/>
                                        </p:tgtEl>
                                        <p:attrNameLst>
                                          <p:attrName>style.visibility</p:attrName>
                                        </p:attrNameLst>
                                      </p:cBhvr>
                                      <p:to>
                                        <p:strVal val="visible"/>
                                      </p:to>
                                    </p:set>
                                    <p:animEffect transition="in" filter="fade">
                                      <p:cBhvr>
                                        <p:cTn id="114" dur="1000"/>
                                        <p:tgtEl>
                                          <p:spTgt spid="51"/>
                                        </p:tgtEl>
                                      </p:cBhvr>
                                    </p:animEffect>
                                    <p:anim calcmode="lin" valueType="num">
                                      <p:cBhvr>
                                        <p:cTn id="115" dur="1000" fill="hold"/>
                                        <p:tgtEl>
                                          <p:spTgt spid="51"/>
                                        </p:tgtEl>
                                        <p:attrNameLst>
                                          <p:attrName>ppt_x</p:attrName>
                                        </p:attrNameLst>
                                      </p:cBhvr>
                                      <p:tavLst>
                                        <p:tav tm="0">
                                          <p:val>
                                            <p:strVal val="#ppt_x"/>
                                          </p:val>
                                        </p:tav>
                                        <p:tav tm="100000">
                                          <p:val>
                                            <p:strVal val="#ppt_x"/>
                                          </p:val>
                                        </p:tav>
                                      </p:tavLst>
                                    </p:anim>
                                    <p:anim calcmode="lin" valueType="num">
                                      <p:cBhvr>
                                        <p:cTn id="116"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42" presetClass="entr" presetSubtype="0" fill="hold" nodeType="clickEffect">
                                  <p:stCondLst>
                                    <p:cond delay="0"/>
                                  </p:stCondLst>
                                  <p:childTnLst>
                                    <p:set>
                                      <p:cBhvr>
                                        <p:cTn id="120" dur="1" fill="hold">
                                          <p:stCondLst>
                                            <p:cond delay="0"/>
                                          </p:stCondLst>
                                        </p:cTn>
                                        <p:tgtEl>
                                          <p:spTgt spid="49"/>
                                        </p:tgtEl>
                                        <p:attrNameLst>
                                          <p:attrName>style.visibility</p:attrName>
                                        </p:attrNameLst>
                                      </p:cBhvr>
                                      <p:to>
                                        <p:strVal val="visible"/>
                                      </p:to>
                                    </p:set>
                                    <p:animEffect transition="in" filter="fade">
                                      <p:cBhvr>
                                        <p:cTn id="121" dur="1000"/>
                                        <p:tgtEl>
                                          <p:spTgt spid="49"/>
                                        </p:tgtEl>
                                      </p:cBhvr>
                                    </p:animEffect>
                                    <p:anim calcmode="lin" valueType="num">
                                      <p:cBhvr>
                                        <p:cTn id="122" dur="1000" fill="hold"/>
                                        <p:tgtEl>
                                          <p:spTgt spid="49"/>
                                        </p:tgtEl>
                                        <p:attrNameLst>
                                          <p:attrName>ppt_x</p:attrName>
                                        </p:attrNameLst>
                                      </p:cBhvr>
                                      <p:tavLst>
                                        <p:tav tm="0">
                                          <p:val>
                                            <p:strVal val="#ppt_x"/>
                                          </p:val>
                                        </p:tav>
                                        <p:tav tm="100000">
                                          <p:val>
                                            <p:strVal val="#ppt_x"/>
                                          </p:val>
                                        </p:tav>
                                      </p:tavLst>
                                    </p:anim>
                                    <p:anim calcmode="lin" valueType="num">
                                      <p:cBhvr>
                                        <p:cTn id="123"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2" presetClass="entr" presetSubtype="4" fill="hold" grpId="0" nodeType="clickEffect">
                                  <p:stCondLst>
                                    <p:cond delay="0"/>
                                  </p:stCondLst>
                                  <p:childTnLst>
                                    <p:set>
                                      <p:cBhvr>
                                        <p:cTn id="127" dur="1" fill="hold">
                                          <p:stCondLst>
                                            <p:cond delay="0"/>
                                          </p:stCondLst>
                                        </p:cTn>
                                        <p:tgtEl>
                                          <p:spTgt spid="56"/>
                                        </p:tgtEl>
                                        <p:attrNameLst>
                                          <p:attrName>style.visibility</p:attrName>
                                        </p:attrNameLst>
                                      </p:cBhvr>
                                      <p:to>
                                        <p:strVal val="visible"/>
                                      </p:to>
                                    </p:set>
                                    <p:anim calcmode="lin" valueType="num">
                                      <p:cBhvr additive="base">
                                        <p:cTn id="128" dur="500" fill="hold"/>
                                        <p:tgtEl>
                                          <p:spTgt spid="56"/>
                                        </p:tgtEl>
                                        <p:attrNameLst>
                                          <p:attrName>ppt_x</p:attrName>
                                        </p:attrNameLst>
                                      </p:cBhvr>
                                      <p:tavLst>
                                        <p:tav tm="0">
                                          <p:val>
                                            <p:strVal val="#ppt_x"/>
                                          </p:val>
                                        </p:tav>
                                        <p:tav tm="100000">
                                          <p:val>
                                            <p:strVal val="#ppt_x"/>
                                          </p:val>
                                        </p:tav>
                                      </p:tavLst>
                                    </p:anim>
                                    <p:anim calcmode="lin" valueType="num">
                                      <p:cBhvr additive="base">
                                        <p:cTn id="129"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2" presetClass="entr" presetSubtype="4" fill="hold" grpId="0" nodeType="clickEffect">
                                  <p:stCondLst>
                                    <p:cond delay="0"/>
                                  </p:stCondLst>
                                  <p:childTnLst>
                                    <p:set>
                                      <p:cBhvr>
                                        <p:cTn id="133" dur="1" fill="hold">
                                          <p:stCondLst>
                                            <p:cond delay="0"/>
                                          </p:stCondLst>
                                        </p:cTn>
                                        <p:tgtEl>
                                          <p:spTgt spid="57"/>
                                        </p:tgtEl>
                                        <p:attrNameLst>
                                          <p:attrName>style.visibility</p:attrName>
                                        </p:attrNameLst>
                                      </p:cBhvr>
                                      <p:to>
                                        <p:strVal val="visible"/>
                                      </p:to>
                                    </p:set>
                                    <p:anim calcmode="lin" valueType="num">
                                      <p:cBhvr additive="base">
                                        <p:cTn id="134" dur="500" fill="hold"/>
                                        <p:tgtEl>
                                          <p:spTgt spid="57"/>
                                        </p:tgtEl>
                                        <p:attrNameLst>
                                          <p:attrName>ppt_x</p:attrName>
                                        </p:attrNameLst>
                                      </p:cBhvr>
                                      <p:tavLst>
                                        <p:tav tm="0">
                                          <p:val>
                                            <p:strVal val="#ppt_x"/>
                                          </p:val>
                                        </p:tav>
                                        <p:tav tm="100000">
                                          <p:val>
                                            <p:strVal val="#ppt_x"/>
                                          </p:val>
                                        </p:tav>
                                      </p:tavLst>
                                    </p:anim>
                                    <p:anim calcmode="lin" valueType="num">
                                      <p:cBhvr additive="base">
                                        <p:cTn id="135"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16" presetClass="entr" presetSubtype="21" fill="hold" grpId="0" nodeType="clickEffect">
                                  <p:stCondLst>
                                    <p:cond delay="0"/>
                                  </p:stCondLst>
                                  <p:childTnLst>
                                    <p:set>
                                      <p:cBhvr>
                                        <p:cTn id="139" dur="1" fill="hold">
                                          <p:stCondLst>
                                            <p:cond delay="0"/>
                                          </p:stCondLst>
                                        </p:cTn>
                                        <p:tgtEl>
                                          <p:spTgt spid="59"/>
                                        </p:tgtEl>
                                        <p:attrNameLst>
                                          <p:attrName>style.visibility</p:attrName>
                                        </p:attrNameLst>
                                      </p:cBhvr>
                                      <p:to>
                                        <p:strVal val="visible"/>
                                      </p:to>
                                    </p:set>
                                    <p:animEffect transition="in" filter="barn(inVertical)">
                                      <p:cBhvr>
                                        <p:cTn id="140" dur="500"/>
                                        <p:tgtEl>
                                          <p:spTgt spid="59"/>
                                        </p:tgtEl>
                                      </p:cBhvr>
                                    </p:animEffect>
                                  </p:childTnLst>
                                </p:cTn>
                              </p:par>
                            </p:childTnLst>
                          </p:cTn>
                        </p:par>
                      </p:childTnLst>
                    </p:cTn>
                  </p:par>
                  <p:par>
                    <p:cTn id="141" fill="hold">
                      <p:stCondLst>
                        <p:cond delay="indefinite"/>
                      </p:stCondLst>
                      <p:childTnLst>
                        <p:par>
                          <p:cTn id="142" fill="hold">
                            <p:stCondLst>
                              <p:cond delay="0"/>
                            </p:stCondLst>
                            <p:childTnLst>
                              <p:par>
                                <p:cTn id="143" presetID="2" presetClass="entr" presetSubtype="4" fill="hold" nodeType="clickEffect">
                                  <p:stCondLst>
                                    <p:cond delay="0"/>
                                  </p:stCondLst>
                                  <p:childTnLst>
                                    <p:set>
                                      <p:cBhvr>
                                        <p:cTn id="144" dur="1" fill="hold">
                                          <p:stCondLst>
                                            <p:cond delay="0"/>
                                          </p:stCondLst>
                                        </p:cTn>
                                        <p:tgtEl>
                                          <p:spTgt spid="61"/>
                                        </p:tgtEl>
                                        <p:attrNameLst>
                                          <p:attrName>style.visibility</p:attrName>
                                        </p:attrNameLst>
                                      </p:cBhvr>
                                      <p:to>
                                        <p:strVal val="visible"/>
                                      </p:to>
                                    </p:set>
                                    <p:anim calcmode="lin" valueType="num">
                                      <p:cBhvr additive="base">
                                        <p:cTn id="145" dur="500" fill="hold"/>
                                        <p:tgtEl>
                                          <p:spTgt spid="61"/>
                                        </p:tgtEl>
                                        <p:attrNameLst>
                                          <p:attrName>ppt_x</p:attrName>
                                        </p:attrNameLst>
                                      </p:cBhvr>
                                      <p:tavLst>
                                        <p:tav tm="0">
                                          <p:val>
                                            <p:strVal val="#ppt_x"/>
                                          </p:val>
                                        </p:tav>
                                        <p:tav tm="100000">
                                          <p:val>
                                            <p:strVal val="#ppt_x"/>
                                          </p:val>
                                        </p:tav>
                                      </p:tavLst>
                                    </p:anim>
                                    <p:anim calcmode="lin" valueType="num">
                                      <p:cBhvr additive="base">
                                        <p:cTn id="146"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grpId="0" nodeType="clickEffect">
                                  <p:stCondLst>
                                    <p:cond delay="0"/>
                                  </p:stCondLst>
                                  <p:childTnLst>
                                    <p:set>
                                      <p:cBhvr>
                                        <p:cTn id="150" dur="1" fill="hold">
                                          <p:stCondLst>
                                            <p:cond delay="0"/>
                                          </p:stCondLst>
                                        </p:cTn>
                                        <p:tgtEl>
                                          <p:spTgt spid="62"/>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42" presetClass="entr" presetSubtype="0" fill="hold" nodeType="clickEffect">
                                  <p:stCondLst>
                                    <p:cond delay="0"/>
                                  </p:stCondLst>
                                  <p:childTnLst>
                                    <p:set>
                                      <p:cBhvr>
                                        <p:cTn id="154" dur="1" fill="hold">
                                          <p:stCondLst>
                                            <p:cond delay="0"/>
                                          </p:stCondLst>
                                        </p:cTn>
                                        <p:tgtEl>
                                          <p:spTgt spid="64"/>
                                        </p:tgtEl>
                                        <p:attrNameLst>
                                          <p:attrName>style.visibility</p:attrName>
                                        </p:attrNameLst>
                                      </p:cBhvr>
                                      <p:to>
                                        <p:strVal val="visible"/>
                                      </p:to>
                                    </p:set>
                                    <p:animEffect transition="in" filter="fade">
                                      <p:cBhvr>
                                        <p:cTn id="155" dur="1000"/>
                                        <p:tgtEl>
                                          <p:spTgt spid="64"/>
                                        </p:tgtEl>
                                      </p:cBhvr>
                                    </p:animEffect>
                                    <p:anim calcmode="lin" valueType="num">
                                      <p:cBhvr>
                                        <p:cTn id="156" dur="1000" fill="hold"/>
                                        <p:tgtEl>
                                          <p:spTgt spid="64"/>
                                        </p:tgtEl>
                                        <p:attrNameLst>
                                          <p:attrName>ppt_x</p:attrName>
                                        </p:attrNameLst>
                                      </p:cBhvr>
                                      <p:tavLst>
                                        <p:tav tm="0">
                                          <p:val>
                                            <p:strVal val="#ppt_x"/>
                                          </p:val>
                                        </p:tav>
                                        <p:tav tm="100000">
                                          <p:val>
                                            <p:strVal val="#ppt_x"/>
                                          </p:val>
                                        </p:tav>
                                      </p:tavLst>
                                    </p:anim>
                                    <p:anim calcmode="lin" valueType="num">
                                      <p:cBhvr>
                                        <p:cTn id="157"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158" fill="hold">
                      <p:stCondLst>
                        <p:cond delay="indefinite"/>
                      </p:stCondLst>
                      <p:childTnLst>
                        <p:par>
                          <p:cTn id="159" fill="hold">
                            <p:stCondLst>
                              <p:cond delay="0"/>
                            </p:stCondLst>
                            <p:childTnLst>
                              <p:par>
                                <p:cTn id="160" presetID="2" presetClass="entr" presetSubtype="4" fill="hold" nodeType="clickEffect">
                                  <p:stCondLst>
                                    <p:cond delay="0"/>
                                  </p:stCondLst>
                                  <p:childTnLst>
                                    <p:set>
                                      <p:cBhvr>
                                        <p:cTn id="161" dur="1" fill="hold">
                                          <p:stCondLst>
                                            <p:cond delay="0"/>
                                          </p:stCondLst>
                                        </p:cTn>
                                        <p:tgtEl>
                                          <p:spTgt spid="69"/>
                                        </p:tgtEl>
                                        <p:attrNameLst>
                                          <p:attrName>style.visibility</p:attrName>
                                        </p:attrNameLst>
                                      </p:cBhvr>
                                      <p:to>
                                        <p:strVal val="visible"/>
                                      </p:to>
                                    </p:set>
                                    <p:anim calcmode="lin" valueType="num">
                                      <p:cBhvr additive="base">
                                        <p:cTn id="162" dur="500" fill="hold"/>
                                        <p:tgtEl>
                                          <p:spTgt spid="69"/>
                                        </p:tgtEl>
                                        <p:attrNameLst>
                                          <p:attrName>ppt_x</p:attrName>
                                        </p:attrNameLst>
                                      </p:cBhvr>
                                      <p:tavLst>
                                        <p:tav tm="0">
                                          <p:val>
                                            <p:strVal val="#ppt_x"/>
                                          </p:val>
                                        </p:tav>
                                        <p:tav tm="100000">
                                          <p:val>
                                            <p:strVal val="#ppt_x"/>
                                          </p:val>
                                        </p:tav>
                                      </p:tavLst>
                                    </p:anim>
                                    <p:anim calcmode="lin" valueType="num">
                                      <p:cBhvr additive="base">
                                        <p:cTn id="163" dur="500" fill="hold"/>
                                        <p:tgtEl>
                                          <p:spTgt spid="69"/>
                                        </p:tgtEl>
                                        <p:attrNameLst>
                                          <p:attrName>ppt_y</p:attrName>
                                        </p:attrNameLst>
                                      </p:cBhvr>
                                      <p:tavLst>
                                        <p:tav tm="0">
                                          <p:val>
                                            <p:strVal val="1+#ppt_h/2"/>
                                          </p:val>
                                        </p:tav>
                                        <p:tav tm="100000">
                                          <p:val>
                                            <p:strVal val="#ppt_y"/>
                                          </p:val>
                                        </p:tav>
                                      </p:tavLst>
                                    </p:anim>
                                  </p:childTnLst>
                                </p:cTn>
                              </p:par>
                            </p:childTnLst>
                          </p:cTn>
                        </p:par>
                      </p:childTnLst>
                    </p:cTn>
                  </p:par>
                  <p:par>
                    <p:cTn id="164" fill="hold">
                      <p:stCondLst>
                        <p:cond delay="indefinite"/>
                      </p:stCondLst>
                      <p:childTnLst>
                        <p:par>
                          <p:cTn id="165" fill="hold">
                            <p:stCondLst>
                              <p:cond delay="0"/>
                            </p:stCondLst>
                            <p:childTnLst>
                              <p:par>
                                <p:cTn id="166" presetID="1" presetClass="entr" presetSubtype="0" fill="hold" grpId="0" nodeType="clickEffect">
                                  <p:stCondLst>
                                    <p:cond delay="0"/>
                                  </p:stCondLst>
                                  <p:childTnLst>
                                    <p:set>
                                      <p:cBhvr>
                                        <p:cTn id="167" dur="1" fill="hold">
                                          <p:stCondLst>
                                            <p:cond delay="0"/>
                                          </p:stCondLst>
                                        </p:cTn>
                                        <p:tgtEl>
                                          <p:spTgt spid="71"/>
                                        </p:tgtEl>
                                        <p:attrNameLst>
                                          <p:attrName>style.visibility</p:attrName>
                                        </p:attrNameLst>
                                      </p:cBhvr>
                                      <p:to>
                                        <p:strVal val="visible"/>
                                      </p:to>
                                    </p:set>
                                  </p:childTnLst>
                                </p:cTn>
                              </p:par>
                            </p:childTnLst>
                          </p:cTn>
                        </p:par>
                      </p:childTnLst>
                    </p:cTn>
                  </p:par>
                  <p:par>
                    <p:cTn id="168" fill="hold">
                      <p:stCondLst>
                        <p:cond delay="indefinite"/>
                      </p:stCondLst>
                      <p:childTnLst>
                        <p:par>
                          <p:cTn id="169" fill="hold">
                            <p:stCondLst>
                              <p:cond delay="0"/>
                            </p:stCondLst>
                            <p:childTnLst>
                              <p:par>
                                <p:cTn id="170" presetID="42" presetClass="entr" presetSubtype="0" fill="hold" nodeType="clickEffect">
                                  <p:stCondLst>
                                    <p:cond delay="0"/>
                                  </p:stCondLst>
                                  <p:childTnLst>
                                    <p:set>
                                      <p:cBhvr>
                                        <p:cTn id="171" dur="1" fill="hold">
                                          <p:stCondLst>
                                            <p:cond delay="0"/>
                                          </p:stCondLst>
                                        </p:cTn>
                                        <p:tgtEl>
                                          <p:spTgt spid="1026"/>
                                        </p:tgtEl>
                                        <p:attrNameLst>
                                          <p:attrName>style.visibility</p:attrName>
                                        </p:attrNameLst>
                                      </p:cBhvr>
                                      <p:to>
                                        <p:strVal val="visible"/>
                                      </p:to>
                                    </p:set>
                                    <p:animEffect transition="in" filter="fade">
                                      <p:cBhvr>
                                        <p:cTn id="172" dur="1000"/>
                                        <p:tgtEl>
                                          <p:spTgt spid="1026"/>
                                        </p:tgtEl>
                                      </p:cBhvr>
                                    </p:animEffect>
                                    <p:anim calcmode="lin" valueType="num">
                                      <p:cBhvr>
                                        <p:cTn id="173" dur="1000" fill="hold"/>
                                        <p:tgtEl>
                                          <p:spTgt spid="1026"/>
                                        </p:tgtEl>
                                        <p:attrNameLst>
                                          <p:attrName>ppt_x</p:attrName>
                                        </p:attrNameLst>
                                      </p:cBhvr>
                                      <p:tavLst>
                                        <p:tav tm="0">
                                          <p:val>
                                            <p:strVal val="#ppt_x"/>
                                          </p:val>
                                        </p:tav>
                                        <p:tav tm="100000">
                                          <p:val>
                                            <p:strVal val="#ppt_x"/>
                                          </p:val>
                                        </p:tav>
                                      </p:tavLst>
                                    </p:anim>
                                    <p:anim calcmode="lin" valueType="num">
                                      <p:cBhvr>
                                        <p:cTn id="17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p:bldP spid="22" grpId="0"/>
      <p:bldP spid="23" grpId="0"/>
      <p:bldP spid="24" grpId="0"/>
      <p:bldP spid="25" grpId="0"/>
      <p:bldP spid="26" grpId="0"/>
      <p:bldP spid="27" grpId="0"/>
      <p:bldP spid="32" grpId="0" animBg="1"/>
      <p:bldP spid="42" grpId="0"/>
      <p:bldP spid="43" grpId="0"/>
      <p:bldP spid="38" grpId="0"/>
      <p:bldP spid="56" grpId="0"/>
      <p:bldP spid="57" grpId="0"/>
      <p:bldP spid="59" grpId="0" animBg="1"/>
      <p:bldP spid="62" grpId="0"/>
      <p:bldP spid="7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 Grupo"/>
          <p:cNvGrpSpPr/>
          <p:nvPr/>
        </p:nvGrpSpPr>
        <p:grpSpPr>
          <a:xfrm>
            <a:off x="179512" y="750197"/>
            <a:ext cx="8496944" cy="933576"/>
            <a:chOff x="323528" y="1700808"/>
            <a:chExt cx="8496944" cy="933576"/>
          </a:xfrm>
        </p:grpSpPr>
        <mc:AlternateContent xmlns:mc="http://schemas.openxmlformats.org/markup-compatibility/2006" xmlns:a14="http://schemas.microsoft.com/office/drawing/2010/main">
          <mc:Choice Requires="a14">
            <p:sp>
              <p:nvSpPr>
                <p:cNvPr id="3" name="2 CuadroTexto"/>
                <p:cNvSpPr txBox="1"/>
                <p:nvPr/>
              </p:nvSpPr>
              <p:spPr>
                <a:xfrm>
                  <a:off x="3051147" y="2242802"/>
                  <a:ext cx="44941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b="0" i="1" smtClean="0">
                                <a:latin typeface="Cambria Math"/>
                              </a:rPr>
                              <m:t>𝑥</m:t>
                            </m:r>
                          </m:e>
                          <m:sub>
                            <m:r>
                              <a:rPr lang="es-ES" b="0" i="1" smtClean="0">
                                <a:latin typeface="Cambria Math"/>
                              </a:rPr>
                              <m:t>𝑖</m:t>
                            </m:r>
                          </m:sub>
                        </m:sSub>
                      </m:oMath>
                    </m:oMathPara>
                  </a14:m>
                  <a:endParaRPr lang="es-ES" dirty="0"/>
                </a:p>
              </p:txBody>
            </p:sp>
          </mc:Choice>
          <mc:Fallback xmlns="">
            <p:sp>
              <p:nvSpPr>
                <p:cNvPr id="6" name="5 CuadroTexto"/>
                <p:cNvSpPr txBox="1">
                  <a:spLocks noRot="1" noChangeAspect="1" noMove="1" noResize="1" noEditPoints="1" noAdjustHandles="1" noChangeArrowheads="1" noChangeShapeType="1" noTextEdit="1"/>
                </p:cNvSpPr>
                <p:nvPr/>
              </p:nvSpPr>
              <p:spPr>
                <a:xfrm>
                  <a:off x="3051147" y="2242802"/>
                  <a:ext cx="449418" cy="369332"/>
                </a:xfrm>
                <a:prstGeom prst="rect">
                  <a:avLst/>
                </a:prstGeom>
                <a:blipFill rotWithShape="1">
                  <a:blip r:embed="rId2"/>
                  <a:stretch>
                    <a:fillRect b="-1639"/>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4" name="3 CuadroTexto"/>
                <p:cNvSpPr txBox="1"/>
                <p:nvPr/>
              </p:nvSpPr>
              <p:spPr>
                <a:xfrm>
                  <a:off x="6732240" y="2242802"/>
                  <a:ext cx="475900" cy="39158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b="0" i="1" smtClean="0">
                                <a:latin typeface="Cambria Math"/>
                              </a:rPr>
                              <m:t>𝑥</m:t>
                            </m:r>
                          </m:e>
                          <m:sub>
                            <m:r>
                              <a:rPr lang="es-ES" b="0" i="1" smtClean="0">
                                <a:latin typeface="Cambria Math"/>
                              </a:rPr>
                              <m:t>𝑓</m:t>
                            </m:r>
                          </m:sub>
                        </m:sSub>
                      </m:oMath>
                    </m:oMathPara>
                  </a14:m>
                  <a:endParaRPr lang="es-ES" dirty="0"/>
                </a:p>
              </p:txBody>
            </p:sp>
          </mc:Choice>
          <mc:Fallback xmlns="">
            <p:sp>
              <p:nvSpPr>
                <p:cNvPr id="8" name="7 CuadroTexto"/>
                <p:cNvSpPr txBox="1">
                  <a:spLocks noRot="1" noChangeAspect="1" noMove="1" noResize="1" noEditPoints="1" noAdjustHandles="1" noChangeArrowheads="1" noChangeShapeType="1" noTextEdit="1"/>
                </p:cNvSpPr>
                <p:nvPr/>
              </p:nvSpPr>
              <p:spPr>
                <a:xfrm>
                  <a:off x="6732240" y="2242802"/>
                  <a:ext cx="475900" cy="391582"/>
                </a:xfrm>
                <a:prstGeom prst="rect">
                  <a:avLst/>
                </a:prstGeom>
                <a:blipFill rotWithShape="1">
                  <a:blip r:embed="rId3"/>
                  <a:stretch>
                    <a:fillRect b="-9375"/>
                  </a:stretch>
                </a:blipFill>
              </p:spPr>
              <p:txBody>
                <a:bodyPr/>
                <a:lstStyle/>
                <a:p>
                  <a:r>
                    <a:rPr lang="es-ES">
                      <a:noFill/>
                    </a:rPr>
                    <a:t> </a:t>
                  </a:r>
                </a:p>
              </p:txBody>
            </p:sp>
          </mc:Fallback>
        </mc:AlternateContent>
        <p:grpSp>
          <p:nvGrpSpPr>
            <p:cNvPr id="5" name="4 Grupo"/>
            <p:cNvGrpSpPr/>
            <p:nvPr/>
          </p:nvGrpSpPr>
          <p:grpSpPr>
            <a:xfrm>
              <a:off x="323528" y="1700808"/>
              <a:ext cx="8496944" cy="541994"/>
              <a:chOff x="323528" y="1700808"/>
              <a:chExt cx="8496944" cy="541994"/>
            </a:xfrm>
          </p:grpSpPr>
          <p:cxnSp>
            <p:nvCxnSpPr>
              <p:cNvPr id="6" name="5 Conector recto de flecha"/>
              <p:cNvCxnSpPr/>
              <p:nvPr/>
            </p:nvCxnSpPr>
            <p:spPr>
              <a:xfrm>
                <a:off x="323528" y="1968607"/>
                <a:ext cx="8496944"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7" name="6 Conector recto"/>
              <p:cNvCxnSpPr/>
              <p:nvPr/>
            </p:nvCxnSpPr>
            <p:spPr>
              <a:xfrm>
                <a:off x="3275856" y="1700808"/>
                <a:ext cx="0" cy="504056"/>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7 Conector recto"/>
              <p:cNvCxnSpPr>
                <a:endCxn id="4" idx="0"/>
              </p:cNvCxnSpPr>
              <p:nvPr/>
            </p:nvCxnSpPr>
            <p:spPr>
              <a:xfrm>
                <a:off x="6970190" y="1700808"/>
                <a:ext cx="0" cy="541994"/>
              </a:xfrm>
              <a:prstGeom prst="line">
                <a:avLst/>
              </a:prstGeom>
            </p:spPr>
            <p:style>
              <a:lnRef idx="1">
                <a:schemeClr val="accent1"/>
              </a:lnRef>
              <a:fillRef idx="0">
                <a:schemeClr val="accent1"/>
              </a:fillRef>
              <a:effectRef idx="0">
                <a:schemeClr val="accent1"/>
              </a:effectRef>
              <a:fontRef idx="minor">
                <a:schemeClr val="tx1"/>
              </a:fontRef>
            </p:style>
          </p:cxnSp>
        </p:grpSp>
      </p:grpSp>
      <p:cxnSp>
        <p:nvCxnSpPr>
          <p:cNvPr id="9" name="8 Conector recto de flecha"/>
          <p:cNvCxnSpPr/>
          <p:nvPr/>
        </p:nvCxnSpPr>
        <p:spPr>
          <a:xfrm>
            <a:off x="3131840" y="1021194"/>
            <a:ext cx="3694334" cy="0"/>
          </a:xfrm>
          <a:prstGeom prst="straightConnector1">
            <a:avLst/>
          </a:prstGeom>
          <a:ln w="38100">
            <a:tailEnd type="arrow"/>
          </a:ln>
        </p:spPr>
        <p:style>
          <a:lnRef idx="1">
            <a:schemeClr val="accent6"/>
          </a:lnRef>
          <a:fillRef idx="0">
            <a:schemeClr val="accent6"/>
          </a:fillRef>
          <a:effectRef idx="0">
            <a:schemeClr val="accent6"/>
          </a:effectRef>
          <a:fontRef idx="minor">
            <a:schemeClr val="tx1"/>
          </a:fontRef>
        </p:style>
      </p:cxnSp>
      <mc:AlternateContent xmlns:mc="http://schemas.openxmlformats.org/markup-compatibility/2006" xmlns:a14="http://schemas.microsoft.com/office/drawing/2010/main">
        <mc:Choice Requires="a14">
          <p:sp>
            <p:nvSpPr>
              <p:cNvPr id="10" name="9 CuadroTexto"/>
              <p:cNvSpPr txBox="1"/>
              <p:nvPr/>
            </p:nvSpPr>
            <p:spPr>
              <a:xfrm>
                <a:off x="4067944" y="1292191"/>
                <a:ext cx="1517082" cy="39158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l-GR" i="1" smtClean="0">
                          <a:latin typeface="Cambria Math"/>
                        </a:rPr>
                        <m:t>Δ</m:t>
                      </m:r>
                      <m:r>
                        <a:rPr lang="es-ES" b="0" i="1" smtClean="0">
                          <a:latin typeface="Cambria Math"/>
                        </a:rPr>
                        <m:t>𝑥</m:t>
                      </m:r>
                      <m:r>
                        <a:rPr lang="es-ES" b="0" i="1" smtClean="0">
                          <a:latin typeface="Cambria Math"/>
                        </a:rPr>
                        <m:t>=</m:t>
                      </m:r>
                      <m:sSub>
                        <m:sSubPr>
                          <m:ctrlPr>
                            <a:rPr lang="es-ES" b="0" i="1" smtClean="0">
                              <a:latin typeface="Cambria Math" panose="02040503050406030204" pitchFamily="18" charset="0"/>
                            </a:rPr>
                          </m:ctrlPr>
                        </m:sSubPr>
                        <m:e>
                          <m:r>
                            <a:rPr lang="es-ES" b="0" i="1" smtClean="0">
                              <a:latin typeface="Cambria Math"/>
                            </a:rPr>
                            <m:t>𝑥</m:t>
                          </m:r>
                        </m:e>
                        <m:sub>
                          <m:r>
                            <a:rPr lang="es-ES" b="0" i="1" smtClean="0">
                              <a:latin typeface="Cambria Math"/>
                            </a:rPr>
                            <m:t>𝑓</m:t>
                          </m:r>
                        </m:sub>
                      </m:sSub>
                      <m:r>
                        <a:rPr lang="es-ES" b="0" i="1" smtClean="0">
                          <a:latin typeface="Cambria Math"/>
                        </a:rPr>
                        <m:t>−</m:t>
                      </m:r>
                      <m:sSub>
                        <m:sSubPr>
                          <m:ctrlPr>
                            <a:rPr lang="es-ES" b="0" i="1" smtClean="0">
                              <a:latin typeface="Cambria Math" panose="02040503050406030204" pitchFamily="18" charset="0"/>
                            </a:rPr>
                          </m:ctrlPr>
                        </m:sSubPr>
                        <m:e>
                          <m:r>
                            <a:rPr lang="es-ES" b="0" i="1" smtClean="0">
                              <a:latin typeface="Cambria Math"/>
                            </a:rPr>
                            <m:t>𝑥</m:t>
                          </m:r>
                        </m:e>
                        <m:sub>
                          <m:r>
                            <a:rPr lang="es-ES" b="0" i="1" smtClean="0">
                              <a:latin typeface="Cambria Math"/>
                            </a:rPr>
                            <m:t>𝑖</m:t>
                          </m:r>
                        </m:sub>
                      </m:sSub>
                    </m:oMath>
                  </m:oMathPara>
                </a14:m>
                <a:endParaRPr lang="es-ES" dirty="0"/>
              </a:p>
            </p:txBody>
          </p:sp>
        </mc:Choice>
        <mc:Fallback xmlns="">
          <p:sp>
            <p:nvSpPr>
              <p:cNvPr id="10" name="9 CuadroTexto"/>
              <p:cNvSpPr txBox="1">
                <a:spLocks noRot="1" noChangeAspect="1" noMove="1" noResize="1" noEditPoints="1" noAdjustHandles="1" noChangeArrowheads="1" noChangeShapeType="1" noTextEdit="1"/>
              </p:cNvSpPr>
              <p:nvPr/>
            </p:nvSpPr>
            <p:spPr>
              <a:xfrm>
                <a:off x="4067944" y="1292191"/>
                <a:ext cx="1517082" cy="391582"/>
              </a:xfrm>
              <a:prstGeom prst="rect">
                <a:avLst/>
              </a:prstGeom>
              <a:blipFill rotWithShape="1">
                <a:blip r:embed="rId4"/>
                <a:stretch>
                  <a:fillRect b="-9375"/>
                </a:stretch>
              </a:blipFill>
            </p:spPr>
            <p:txBody>
              <a:bodyPr/>
              <a:lstStyle/>
              <a:p>
                <a:r>
                  <a:rPr lang="es-ES">
                    <a:noFill/>
                  </a:rPr>
                  <a:t> </a:t>
                </a:r>
              </a:p>
            </p:txBody>
          </p:sp>
        </mc:Fallback>
      </mc:AlternateContent>
      <p:sp>
        <p:nvSpPr>
          <p:cNvPr id="13" name="12 CuadroTexto"/>
          <p:cNvSpPr txBox="1"/>
          <p:nvPr/>
        </p:nvSpPr>
        <p:spPr>
          <a:xfrm>
            <a:off x="1471546" y="2858961"/>
            <a:ext cx="1885003" cy="369332"/>
          </a:xfrm>
          <a:prstGeom prst="rect">
            <a:avLst/>
          </a:prstGeom>
          <a:noFill/>
        </p:spPr>
        <p:txBody>
          <a:bodyPr wrap="none" rtlCol="0">
            <a:spAutoFit/>
          </a:bodyPr>
          <a:lstStyle/>
          <a:p>
            <a:r>
              <a:rPr lang="es-ES" dirty="0" smtClean="0"/>
              <a:t>Velocidad media</a:t>
            </a:r>
            <a:endParaRPr lang="es-ES" dirty="0"/>
          </a:p>
        </p:txBody>
      </p:sp>
      <p:sp>
        <p:nvSpPr>
          <p:cNvPr id="14" name="13 Rectángulo"/>
          <p:cNvSpPr/>
          <p:nvPr/>
        </p:nvSpPr>
        <p:spPr>
          <a:xfrm>
            <a:off x="407006" y="1988840"/>
            <a:ext cx="8269449" cy="646331"/>
          </a:xfrm>
          <a:prstGeom prst="rect">
            <a:avLst/>
          </a:prstGeom>
        </p:spPr>
        <p:txBody>
          <a:bodyPr wrap="square">
            <a:spAutoFit/>
          </a:bodyPr>
          <a:lstStyle/>
          <a:p>
            <a:r>
              <a:rPr lang="es-ES" dirty="0"/>
              <a:t>Cuando determinamos la razón de cambio de la posición en cada unidad de tiempo, estamos hablando de la VELOCIDAD </a:t>
            </a:r>
          </a:p>
        </p:txBody>
      </p:sp>
      <p:sp>
        <p:nvSpPr>
          <p:cNvPr id="15" name="14 Rectángulo"/>
          <p:cNvSpPr/>
          <p:nvPr/>
        </p:nvSpPr>
        <p:spPr>
          <a:xfrm>
            <a:off x="397134" y="3356992"/>
            <a:ext cx="4237002" cy="1077218"/>
          </a:xfrm>
          <a:prstGeom prst="rect">
            <a:avLst/>
          </a:prstGeom>
        </p:spPr>
        <p:txBody>
          <a:bodyPr wrap="square">
            <a:spAutoFit/>
          </a:bodyPr>
          <a:lstStyle/>
          <a:p>
            <a:r>
              <a:rPr lang="es-ES" sz="1600" dirty="0"/>
              <a:t>Se define como el cociente entre el VECTOR DESPLAZAMIENTO y el intervalo de tiempo en el que se realiza dicho desplazamiento. Dicho de otra forma: </a:t>
            </a:r>
          </a:p>
        </p:txBody>
      </p:sp>
      <mc:AlternateContent xmlns:mc="http://schemas.openxmlformats.org/markup-compatibility/2006" xmlns:a14="http://schemas.microsoft.com/office/drawing/2010/main">
        <mc:Choice Requires="a14">
          <p:sp>
            <p:nvSpPr>
              <p:cNvPr id="16" name="15 CuadroTexto"/>
              <p:cNvSpPr txBox="1"/>
              <p:nvPr/>
            </p:nvSpPr>
            <p:spPr>
              <a:xfrm>
                <a:off x="777114" y="4869160"/>
                <a:ext cx="3477042" cy="89030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sz="2400" i="1" smtClean="0">
                              <a:latin typeface="Cambria Math" panose="02040503050406030204" pitchFamily="18" charset="0"/>
                            </a:rPr>
                          </m:ctrlPr>
                        </m:sSubPr>
                        <m:e>
                          <m:r>
                            <a:rPr lang="es-ES" sz="2400" b="0" i="1" smtClean="0">
                              <a:latin typeface="Cambria Math"/>
                            </a:rPr>
                            <m:t>𝑉</m:t>
                          </m:r>
                        </m:e>
                        <m:sub>
                          <m:r>
                            <a:rPr lang="es-ES" sz="2400" b="0" i="1" smtClean="0">
                              <a:latin typeface="Cambria Math"/>
                            </a:rPr>
                            <m:t>𝑚</m:t>
                          </m:r>
                        </m:sub>
                      </m:sSub>
                      <m:r>
                        <a:rPr lang="es-ES" sz="2400" b="0" i="1" smtClean="0">
                          <a:latin typeface="Cambria Math"/>
                        </a:rPr>
                        <m:t>=</m:t>
                      </m:r>
                      <m:f>
                        <m:fPr>
                          <m:ctrlPr>
                            <a:rPr lang="es-ES" sz="2400" b="0" i="1" smtClean="0">
                              <a:latin typeface="Cambria Math" panose="02040503050406030204" pitchFamily="18" charset="0"/>
                            </a:rPr>
                          </m:ctrlPr>
                        </m:fPr>
                        <m:num>
                          <m:r>
                            <m:rPr>
                              <m:sty m:val="p"/>
                            </m:rPr>
                            <a:rPr lang="el-GR" sz="2400" b="0" i="0" smtClean="0">
                              <a:latin typeface="Cambria Math"/>
                            </a:rPr>
                            <m:t>Δ</m:t>
                          </m:r>
                          <m:r>
                            <a:rPr lang="es-ES" sz="2400" b="0" i="1" smtClean="0">
                              <a:latin typeface="Cambria Math"/>
                            </a:rPr>
                            <m:t>𝑥</m:t>
                          </m:r>
                        </m:num>
                        <m:den>
                          <m:r>
                            <m:rPr>
                              <m:sty m:val="p"/>
                            </m:rPr>
                            <a:rPr lang="el-GR" sz="2400" b="0" i="0" smtClean="0">
                              <a:latin typeface="Cambria Math"/>
                            </a:rPr>
                            <m:t>Δ</m:t>
                          </m:r>
                          <m:r>
                            <a:rPr lang="es-ES" sz="2400" b="0" i="1" smtClean="0">
                              <a:latin typeface="Cambria Math"/>
                            </a:rPr>
                            <m:t>𝑡</m:t>
                          </m:r>
                        </m:den>
                      </m:f>
                      <m:r>
                        <a:rPr lang="es-ES" sz="2400">
                          <a:latin typeface="Cambria Math"/>
                          <a:ea typeface="Cambria Math"/>
                        </a:rPr>
                        <m:t>→</m:t>
                      </m:r>
                      <m:sSub>
                        <m:sSubPr>
                          <m:ctrlPr>
                            <a:rPr lang="es-ES" sz="2400" i="1" smtClean="0">
                              <a:latin typeface="Cambria Math" panose="02040503050406030204" pitchFamily="18" charset="0"/>
                              <a:ea typeface="Cambria Math"/>
                            </a:rPr>
                          </m:ctrlPr>
                        </m:sSubPr>
                        <m:e>
                          <m:r>
                            <a:rPr lang="es-ES" sz="2400" b="0" i="1" smtClean="0">
                              <a:latin typeface="Cambria Math"/>
                              <a:ea typeface="Cambria Math"/>
                            </a:rPr>
                            <m:t>𝑉</m:t>
                          </m:r>
                        </m:e>
                        <m:sub>
                          <m:r>
                            <a:rPr lang="es-ES" sz="2400" b="0" i="1" smtClean="0">
                              <a:latin typeface="Cambria Math"/>
                              <a:ea typeface="Cambria Math"/>
                            </a:rPr>
                            <m:t>𝑚</m:t>
                          </m:r>
                        </m:sub>
                      </m:sSub>
                      <m:r>
                        <a:rPr lang="es-ES" sz="2400" b="0" i="1" smtClean="0">
                          <a:latin typeface="Cambria Math"/>
                          <a:ea typeface="Cambria Math"/>
                        </a:rPr>
                        <m:t>=</m:t>
                      </m:r>
                      <m:f>
                        <m:fPr>
                          <m:ctrlPr>
                            <a:rPr lang="es-ES" sz="2400" b="0" i="1" smtClean="0">
                              <a:latin typeface="Cambria Math" panose="02040503050406030204" pitchFamily="18" charset="0"/>
                              <a:ea typeface="Cambria Math"/>
                            </a:rPr>
                          </m:ctrlPr>
                        </m:fPr>
                        <m:num>
                          <m:sSub>
                            <m:sSubPr>
                              <m:ctrlPr>
                                <a:rPr lang="es-ES" sz="2400" b="0" i="1" smtClean="0">
                                  <a:latin typeface="Cambria Math" panose="02040503050406030204" pitchFamily="18" charset="0"/>
                                  <a:ea typeface="Cambria Math"/>
                                </a:rPr>
                              </m:ctrlPr>
                            </m:sSubPr>
                            <m:e>
                              <m:r>
                                <a:rPr lang="es-ES" sz="2400" b="0" i="1" smtClean="0">
                                  <a:latin typeface="Cambria Math"/>
                                  <a:ea typeface="Cambria Math"/>
                                </a:rPr>
                                <m:t>𝑥</m:t>
                              </m:r>
                            </m:e>
                            <m:sub>
                              <m:r>
                                <a:rPr lang="es-ES" sz="2400" b="0" i="1" smtClean="0">
                                  <a:latin typeface="Cambria Math"/>
                                  <a:ea typeface="Cambria Math"/>
                                </a:rPr>
                                <m:t>𝑓</m:t>
                              </m:r>
                            </m:sub>
                          </m:sSub>
                          <m:r>
                            <a:rPr lang="es-ES" sz="2400" b="0" i="1" smtClean="0">
                              <a:latin typeface="Cambria Math"/>
                              <a:ea typeface="Cambria Math"/>
                            </a:rPr>
                            <m:t>−</m:t>
                          </m:r>
                          <m:sSub>
                            <m:sSubPr>
                              <m:ctrlPr>
                                <a:rPr lang="es-ES" sz="2400" b="0" i="1" smtClean="0">
                                  <a:latin typeface="Cambria Math" panose="02040503050406030204" pitchFamily="18" charset="0"/>
                                  <a:ea typeface="Cambria Math"/>
                                </a:rPr>
                              </m:ctrlPr>
                            </m:sSubPr>
                            <m:e>
                              <m:r>
                                <a:rPr lang="es-ES" sz="2400" b="0" i="1" smtClean="0">
                                  <a:latin typeface="Cambria Math"/>
                                  <a:ea typeface="Cambria Math"/>
                                </a:rPr>
                                <m:t>𝑥</m:t>
                              </m:r>
                            </m:e>
                            <m:sub>
                              <m:r>
                                <a:rPr lang="es-ES" sz="2400" b="0" i="1" smtClean="0">
                                  <a:latin typeface="Cambria Math"/>
                                  <a:ea typeface="Cambria Math"/>
                                </a:rPr>
                                <m:t>𝑖</m:t>
                              </m:r>
                            </m:sub>
                          </m:sSub>
                        </m:num>
                        <m:den>
                          <m:sSub>
                            <m:sSubPr>
                              <m:ctrlPr>
                                <a:rPr lang="es-ES" sz="2400" b="0" i="1" smtClean="0">
                                  <a:latin typeface="Cambria Math" panose="02040503050406030204" pitchFamily="18" charset="0"/>
                                  <a:ea typeface="Cambria Math"/>
                                </a:rPr>
                              </m:ctrlPr>
                            </m:sSubPr>
                            <m:e>
                              <m:r>
                                <a:rPr lang="es-ES" sz="2400" b="0" i="1" smtClean="0">
                                  <a:latin typeface="Cambria Math"/>
                                  <a:ea typeface="Cambria Math"/>
                                </a:rPr>
                                <m:t>𝑡</m:t>
                              </m:r>
                            </m:e>
                            <m:sub>
                              <m:r>
                                <a:rPr lang="es-ES" sz="2400" b="0" i="1" smtClean="0">
                                  <a:latin typeface="Cambria Math"/>
                                  <a:ea typeface="Cambria Math"/>
                                </a:rPr>
                                <m:t>𝑓</m:t>
                              </m:r>
                            </m:sub>
                          </m:sSub>
                          <m:r>
                            <a:rPr lang="es-ES" sz="2400" b="0" i="1" smtClean="0">
                              <a:latin typeface="Cambria Math"/>
                              <a:ea typeface="Cambria Math"/>
                            </a:rPr>
                            <m:t>−</m:t>
                          </m:r>
                          <m:sSub>
                            <m:sSubPr>
                              <m:ctrlPr>
                                <a:rPr lang="es-ES" sz="2400" b="0" i="1" smtClean="0">
                                  <a:latin typeface="Cambria Math" panose="02040503050406030204" pitchFamily="18" charset="0"/>
                                  <a:ea typeface="Cambria Math"/>
                                </a:rPr>
                              </m:ctrlPr>
                            </m:sSubPr>
                            <m:e>
                              <m:r>
                                <a:rPr lang="es-ES" sz="2400" b="0" i="1" smtClean="0">
                                  <a:latin typeface="Cambria Math"/>
                                  <a:ea typeface="Cambria Math"/>
                                </a:rPr>
                                <m:t>𝑡</m:t>
                              </m:r>
                            </m:e>
                            <m:sub>
                              <m:r>
                                <a:rPr lang="es-ES" sz="2400" b="0" i="1" smtClean="0">
                                  <a:latin typeface="Cambria Math"/>
                                  <a:ea typeface="Cambria Math"/>
                                </a:rPr>
                                <m:t>𝑖</m:t>
                              </m:r>
                            </m:sub>
                          </m:sSub>
                        </m:den>
                      </m:f>
                    </m:oMath>
                  </m:oMathPara>
                </a14:m>
                <a:endParaRPr lang="es-ES" sz="2400" dirty="0"/>
              </a:p>
            </p:txBody>
          </p:sp>
        </mc:Choice>
        <mc:Fallback xmlns="">
          <p:sp>
            <p:nvSpPr>
              <p:cNvPr id="16" name="15 CuadroTexto"/>
              <p:cNvSpPr txBox="1">
                <a:spLocks noRot="1" noChangeAspect="1" noMove="1" noResize="1" noEditPoints="1" noAdjustHandles="1" noChangeArrowheads="1" noChangeShapeType="1" noTextEdit="1"/>
              </p:cNvSpPr>
              <p:nvPr/>
            </p:nvSpPr>
            <p:spPr>
              <a:xfrm>
                <a:off x="777114" y="4869160"/>
                <a:ext cx="3477042" cy="890308"/>
              </a:xfrm>
              <a:prstGeom prst="rect">
                <a:avLst/>
              </a:prstGeom>
              <a:blipFill rotWithShape="1">
                <a:blip r:embed="rId5"/>
                <a:stretch>
                  <a:fillRect/>
                </a:stretch>
              </a:blipFill>
            </p:spPr>
            <p:txBody>
              <a:bodyPr/>
              <a:lstStyle/>
              <a:p>
                <a:r>
                  <a:rPr lang="es-ES">
                    <a:noFill/>
                  </a:rPr>
                  <a:t> </a:t>
                </a:r>
              </a:p>
            </p:txBody>
          </p:sp>
        </mc:Fallback>
      </mc:AlternateContent>
      <p:sp>
        <p:nvSpPr>
          <p:cNvPr id="19" name="18 CuadroTexto"/>
          <p:cNvSpPr txBox="1"/>
          <p:nvPr/>
        </p:nvSpPr>
        <p:spPr>
          <a:xfrm>
            <a:off x="5247063" y="3356992"/>
            <a:ext cx="3458233" cy="584775"/>
          </a:xfrm>
          <a:prstGeom prst="rect">
            <a:avLst/>
          </a:prstGeom>
          <a:noFill/>
        </p:spPr>
        <p:txBody>
          <a:bodyPr wrap="square" rtlCol="0">
            <a:spAutoFit/>
          </a:bodyPr>
          <a:lstStyle/>
          <a:p>
            <a:r>
              <a:rPr lang="es-ES" sz="1600" dirty="0" smtClean="0"/>
              <a:t>Velocidad a la que se mueve en cada instante</a:t>
            </a:r>
            <a:endParaRPr lang="es-ES" sz="1600" dirty="0"/>
          </a:p>
        </p:txBody>
      </p:sp>
      <p:sp>
        <p:nvSpPr>
          <p:cNvPr id="20" name="19 CuadroTexto"/>
          <p:cNvSpPr txBox="1"/>
          <p:nvPr/>
        </p:nvSpPr>
        <p:spPr>
          <a:xfrm>
            <a:off x="5578665" y="2844324"/>
            <a:ext cx="2463688" cy="369332"/>
          </a:xfrm>
          <a:prstGeom prst="rect">
            <a:avLst/>
          </a:prstGeom>
          <a:noFill/>
        </p:spPr>
        <p:txBody>
          <a:bodyPr wrap="none" rtlCol="0">
            <a:spAutoFit/>
          </a:bodyPr>
          <a:lstStyle/>
          <a:p>
            <a:r>
              <a:rPr lang="es-ES" dirty="0" smtClean="0"/>
              <a:t>Velocidad instantánea</a:t>
            </a:r>
            <a:endParaRPr lang="es-ES" dirty="0"/>
          </a:p>
        </p:txBody>
      </p:sp>
      <p:cxnSp>
        <p:nvCxnSpPr>
          <p:cNvPr id="22" name="21 Conector recto de flecha"/>
          <p:cNvCxnSpPr>
            <a:stCxn id="14" idx="2"/>
            <a:endCxn id="13" idx="3"/>
          </p:cNvCxnSpPr>
          <p:nvPr/>
        </p:nvCxnSpPr>
        <p:spPr>
          <a:xfrm flipH="1">
            <a:off x="3356549" y="2635171"/>
            <a:ext cx="1185182" cy="4084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23 Conector recto de flecha"/>
          <p:cNvCxnSpPr>
            <a:stCxn id="14" idx="2"/>
            <a:endCxn id="20" idx="1"/>
          </p:cNvCxnSpPr>
          <p:nvPr/>
        </p:nvCxnSpPr>
        <p:spPr>
          <a:xfrm>
            <a:off x="4541731" y="2635171"/>
            <a:ext cx="1036934" cy="3938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085003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11560" y="548680"/>
            <a:ext cx="7848872" cy="923330"/>
          </a:xfrm>
          <a:prstGeom prst="rect">
            <a:avLst/>
          </a:prstGeom>
        </p:spPr>
        <p:txBody>
          <a:bodyPr wrap="square">
            <a:spAutoFit/>
          </a:bodyPr>
          <a:lstStyle/>
          <a:p>
            <a:r>
              <a:rPr lang="es-ES" dirty="0"/>
              <a:t>Cuando un cuerpo se mueve de forma tal que su velocidad en cada instante es diferente, es decir, que está cambiando su velocidad, decimos que está experimentando una </a:t>
            </a:r>
            <a:r>
              <a:rPr lang="es-ES" b="1" dirty="0"/>
              <a:t>aceleración</a:t>
            </a:r>
            <a:r>
              <a:rPr lang="es-ES" dirty="0"/>
              <a:t>. </a:t>
            </a:r>
          </a:p>
        </p:txBody>
      </p:sp>
      <p:sp>
        <p:nvSpPr>
          <p:cNvPr id="3" name="2 Explosión 2"/>
          <p:cNvSpPr/>
          <p:nvPr/>
        </p:nvSpPr>
        <p:spPr>
          <a:xfrm>
            <a:off x="1259632" y="1268760"/>
            <a:ext cx="6984776" cy="5260052"/>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600" b="1" dirty="0" smtClean="0">
                <a:solidFill>
                  <a:srgbClr val="FF0000"/>
                </a:solidFill>
              </a:rPr>
              <a:t>Recuerden que esto ya lo estudiamos!!</a:t>
            </a:r>
            <a:endParaRPr lang="es-ES" sz="3600" b="1" dirty="0">
              <a:solidFill>
                <a:srgbClr val="FF0000"/>
              </a:solidFill>
            </a:endParaRPr>
          </a:p>
        </p:txBody>
      </p:sp>
    </p:spTree>
    <p:extLst>
      <p:ext uri="{BB962C8B-B14F-4D97-AF65-F5344CB8AC3E}">
        <p14:creationId xmlns:p14="http://schemas.microsoft.com/office/powerpoint/2010/main" val="210673199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340768"/>
            <a:ext cx="7920880" cy="4522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3836061" y="404663"/>
            <a:ext cx="1471878" cy="584775"/>
          </a:xfrm>
          <a:prstGeom prst="rect">
            <a:avLst/>
          </a:prstGeom>
          <a:noFill/>
        </p:spPr>
        <p:txBody>
          <a:bodyPr wrap="none" rtlCol="0">
            <a:spAutoFit/>
          </a:bodyPr>
          <a:lstStyle/>
          <a:p>
            <a:r>
              <a:rPr lang="es-ES" sz="3200" b="1" dirty="0" smtClean="0"/>
              <a:t>M.R.U.</a:t>
            </a:r>
            <a:endParaRPr lang="es-ES" sz="3200" b="1" dirty="0"/>
          </a:p>
        </p:txBody>
      </p:sp>
      <p:sp>
        <p:nvSpPr>
          <p:cNvPr id="3" name="2 CuadroTexto"/>
          <p:cNvSpPr txBox="1"/>
          <p:nvPr/>
        </p:nvSpPr>
        <p:spPr>
          <a:xfrm>
            <a:off x="6588224" y="1556792"/>
            <a:ext cx="1728192" cy="707886"/>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es-ES"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hlinkClick r:id="rId3"/>
              </a:rPr>
              <a:t>INICIO</a:t>
            </a:r>
            <a:endParaRPr lang="es-ES"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0297398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95536" y="404664"/>
            <a:ext cx="490840" cy="1569660"/>
          </a:xfrm>
          <a:prstGeom prst="rect">
            <a:avLst/>
          </a:prstGeom>
          <a:noFill/>
        </p:spPr>
        <p:txBody>
          <a:bodyPr wrap="none" rtlCol="0">
            <a:spAutoFit/>
          </a:bodyPr>
          <a:lstStyle/>
          <a:p>
            <a:r>
              <a:rPr lang="es-ES" sz="3200" b="1" dirty="0" smtClean="0"/>
              <a:t>M</a:t>
            </a:r>
          </a:p>
          <a:p>
            <a:r>
              <a:rPr lang="es-ES" sz="3200" b="1" dirty="0" smtClean="0"/>
              <a:t>R</a:t>
            </a:r>
          </a:p>
          <a:p>
            <a:r>
              <a:rPr lang="es-ES" sz="3200" b="1" dirty="0" smtClean="0"/>
              <a:t>U</a:t>
            </a:r>
            <a:endParaRPr lang="es-ES" sz="3200" b="1" dirty="0"/>
          </a:p>
        </p:txBody>
      </p:sp>
      <p:sp>
        <p:nvSpPr>
          <p:cNvPr id="5" name="4 CuadroTexto"/>
          <p:cNvSpPr txBox="1"/>
          <p:nvPr/>
        </p:nvSpPr>
        <p:spPr>
          <a:xfrm>
            <a:off x="1619672" y="820162"/>
            <a:ext cx="6840760" cy="646331"/>
          </a:xfrm>
          <a:prstGeom prst="rect">
            <a:avLst/>
          </a:prstGeom>
          <a:noFill/>
        </p:spPr>
        <p:txBody>
          <a:bodyPr wrap="square" rtlCol="0">
            <a:spAutoFit/>
          </a:bodyPr>
          <a:lstStyle/>
          <a:p>
            <a:r>
              <a:rPr lang="es-ES" dirty="0" smtClean="0"/>
              <a:t>Movimiento en el cual su trayectoria es una línea recta y se mueve con velocidad constante</a:t>
            </a:r>
            <a:endParaRPr lang="es-ES" dirty="0"/>
          </a:p>
        </p:txBody>
      </p:sp>
      <p:sp>
        <p:nvSpPr>
          <p:cNvPr id="6" name="5 Cerrar llave"/>
          <p:cNvSpPr/>
          <p:nvPr/>
        </p:nvSpPr>
        <p:spPr>
          <a:xfrm>
            <a:off x="886376" y="260648"/>
            <a:ext cx="589280" cy="17136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 name="6 Cerrar llave"/>
          <p:cNvSpPr/>
          <p:nvPr/>
        </p:nvSpPr>
        <p:spPr>
          <a:xfrm rot="5400000">
            <a:off x="3743908" y="479074"/>
            <a:ext cx="360040" cy="2232248"/>
          </a:xfrm>
          <a:prstGeom prst="rightBrace">
            <a:avLst>
              <a:gd name="adj1" fmla="val 11223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8" name="7 CuadroTexto"/>
          <p:cNvSpPr txBox="1"/>
          <p:nvPr/>
        </p:nvSpPr>
        <p:spPr>
          <a:xfrm>
            <a:off x="2915816" y="1775218"/>
            <a:ext cx="5832648" cy="646331"/>
          </a:xfrm>
          <a:prstGeom prst="rect">
            <a:avLst/>
          </a:prstGeom>
          <a:noFill/>
        </p:spPr>
        <p:txBody>
          <a:bodyPr wrap="square" rtlCol="0">
            <a:spAutoFit/>
          </a:bodyPr>
          <a:lstStyle/>
          <a:p>
            <a:r>
              <a:rPr lang="es-ES" dirty="0" smtClean="0"/>
              <a:t>El módulo, la dirección y el sentido deben permanecer invariantes</a:t>
            </a:r>
            <a:endParaRPr lang="es-ES" dirty="0"/>
          </a:p>
        </p:txBody>
      </p:sp>
      <p:cxnSp>
        <p:nvCxnSpPr>
          <p:cNvPr id="4" name="3 Conector recto de flecha"/>
          <p:cNvCxnSpPr/>
          <p:nvPr/>
        </p:nvCxnSpPr>
        <p:spPr>
          <a:xfrm>
            <a:off x="2915816" y="1595198"/>
            <a:ext cx="0" cy="183380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10 CuadroTexto"/>
              <p:cNvSpPr txBox="1"/>
              <p:nvPr/>
            </p:nvSpPr>
            <p:spPr>
              <a:xfrm>
                <a:off x="2675441" y="3212976"/>
                <a:ext cx="3628622" cy="10231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ES" sz="2800" b="0" i="1" smtClean="0">
                          <a:latin typeface="Cambria Math"/>
                        </a:rPr>
                        <m:t>𝑣</m:t>
                      </m:r>
                      <m:r>
                        <a:rPr lang="es-ES" sz="2800" b="0" i="1" smtClean="0">
                          <a:latin typeface="Cambria Math"/>
                        </a:rPr>
                        <m:t>=</m:t>
                      </m:r>
                      <m:f>
                        <m:fPr>
                          <m:ctrlPr>
                            <a:rPr lang="es-ES" sz="2800" b="0" i="1" smtClean="0">
                              <a:latin typeface="Cambria Math" panose="02040503050406030204" pitchFamily="18" charset="0"/>
                            </a:rPr>
                          </m:ctrlPr>
                        </m:fPr>
                        <m:num>
                          <m:r>
                            <a:rPr lang="es-ES" sz="2800" b="0" i="1" smtClean="0">
                              <a:latin typeface="Cambria Math"/>
                              <a:ea typeface="Cambria Math"/>
                            </a:rPr>
                            <m:t>∆</m:t>
                          </m:r>
                          <m:r>
                            <a:rPr lang="es-ES" sz="2800" b="0" i="1" smtClean="0">
                              <a:latin typeface="Cambria Math"/>
                              <a:ea typeface="Cambria Math"/>
                            </a:rPr>
                            <m:t>𝑥</m:t>
                          </m:r>
                        </m:num>
                        <m:den>
                          <m:r>
                            <a:rPr lang="es-ES" sz="2800" b="0" i="1" smtClean="0">
                              <a:latin typeface="Cambria Math"/>
                              <a:ea typeface="Cambria Math"/>
                            </a:rPr>
                            <m:t>∆</m:t>
                          </m:r>
                          <m:r>
                            <a:rPr lang="es-ES" sz="2800" b="0" i="1" smtClean="0">
                              <a:latin typeface="Cambria Math"/>
                              <a:ea typeface="Cambria Math"/>
                            </a:rPr>
                            <m:t>𝑡</m:t>
                          </m:r>
                        </m:den>
                      </m:f>
                      <m:r>
                        <a:rPr lang="es-ES" sz="2800" b="0" i="1" smtClean="0">
                          <a:latin typeface="Cambria Math"/>
                          <a:ea typeface="Cambria Math"/>
                        </a:rPr>
                        <m:t>→</m:t>
                      </m:r>
                      <m:r>
                        <a:rPr lang="es-ES" sz="2800" b="0" i="1" smtClean="0">
                          <a:latin typeface="Cambria Math"/>
                          <a:ea typeface="Cambria Math"/>
                        </a:rPr>
                        <m:t>𝑣</m:t>
                      </m:r>
                      <m:r>
                        <a:rPr lang="es-ES" sz="2800" b="0" i="1" smtClean="0">
                          <a:latin typeface="Cambria Math"/>
                          <a:ea typeface="Cambria Math"/>
                        </a:rPr>
                        <m:t>=</m:t>
                      </m:r>
                      <m:f>
                        <m:fPr>
                          <m:ctrlPr>
                            <a:rPr lang="es-ES" sz="2800" b="0" i="1" smtClean="0">
                              <a:latin typeface="Cambria Math" panose="02040503050406030204" pitchFamily="18" charset="0"/>
                              <a:ea typeface="Cambria Math"/>
                            </a:rPr>
                          </m:ctrlPr>
                        </m:fPr>
                        <m:num>
                          <m:sSub>
                            <m:sSubPr>
                              <m:ctrlPr>
                                <a:rPr lang="es-ES" sz="2800" b="0" i="1" smtClean="0">
                                  <a:latin typeface="Cambria Math" panose="02040503050406030204" pitchFamily="18" charset="0"/>
                                  <a:ea typeface="Cambria Math"/>
                                </a:rPr>
                              </m:ctrlPr>
                            </m:sSubPr>
                            <m:e>
                              <m:r>
                                <a:rPr lang="es-ES" sz="2800" b="0" i="1" smtClean="0">
                                  <a:latin typeface="Cambria Math"/>
                                  <a:ea typeface="Cambria Math"/>
                                </a:rPr>
                                <m:t>𝑥</m:t>
                              </m:r>
                            </m:e>
                            <m:sub>
                              <m:r>
                                <a:rPr lang="es-ES" sz="2800" b="0" i="1" smtClean="0">
                                  <a:latin typeface="Cambria Math"/>
                                  <a:ea typeface="Cambria Math"/>
                                </a:rPr>
                                <m:t>𝑓</m:t>
                              </m:r>
                            </m:sub>
                          </m:sSub>
                          <m:r>
                            <a:rPr lang="es-ES" sz="2800" b="0" i="1" smtClean="0">
                              <a:latin typeface="Cambria Math"/>
                              <a:ea typeface="Cambria Math"/>
                            </a:rPr>
                            <m:t>−</m:t>
                          </m:r>
                          <m:sSub>
                            <m:sSubPr>
                              <m:ctrlPr>
                                <a:rPr lang="es-ES" sz="2800" b="0" i="1" smtClean="0">
                                  <a:latin typeface="Cambria Math" panose="02040503050406030204" pitchFamily="18" charset="0"/>
                                  <a:ea typeface="Cambria Math"/>
                                </a:rPr>
                              </m:ctrlPr>
                            </m:sSubPr>
                            <m:e>
                              <m:r>
                                <a:rPr lang="es-ES" sz="2800" b="0" i="1" smtClean="0">
                                  <a:latin typeface="Cambria Math"/>
                                  <a:ea typeface="Cambria Math"/>
                                </a:rPr>
                                <m:t>𝑥</m:t>
                              </m:r>
                            </m:e>
                            <m:sub>
                              <m:r>
                                <a:rPr lang="es-ES" sz="2800" b="0" i="1" smtClean="0">
                                  <a:latin typeface="Cambria Math"/>
                                  <a:ea typeface="Cambria Math"/>
                                </a:rPr>
                                <m:t>𝑖</m:t>
                              </m:r>
                            </m:sub>
                          </m:sSub>
                        </m:num>
                        <m:den>
                          <m:sSub>
                            <m:sSubPr>
                              <m:ctrlPr>
                                <a:rPr lang="es-ES" sz="2800" b="0" i="1" smtClean="0">
                                  <a:latin typeface="Cambria Math" panose="02040503050406030204" pitchFamily="18" charset="0"/>
                                  <a:ea typeface="Cambria Math"/>
                                </a:rPr>
                              </m:ctrlPr>
                            </m:sSubPr>
                            <m:e>
                              <m:r>
                                <a:rPr lang="es-ES" sz="2800" b="0" i="1" smtClean="0">
                                  <a:latin typeface="Cambria Math"/>
                                  <a:ea typeface="Cambria Math"/>
                                </a:rPr>
                                <m:t>𝑡</m:t>
                              </m:r>
                            </m:e>
                            <m:sub>
                              <m:r>
                                <a:rPr lang="es-ES" sz="2800" b="0" i="1" smtClean="0">
                                  <a:latin typeface="Cambria Math"/>
                                  <a:ea typeface="Cambria Math"/>
                                </a:rPr>
                                <m:t>𝑓</m:t>
                              </m:r>
                            </m:sub>
                          </m:sSub>
                          <m:r>
                            <a:rPr lang="es-ES" sz="2800" b="0" i="1" smtClean="0">
                              <a:latin typeface="Cambria Math"/>
                              <a:ea typeface="Cambria Math"/>
                            </a:rPr>
                            <m:t>−</m:t>
                          </m:r>
                          <m:sSub>
                            <m:sSubPr>
                              <m:ctrlPr>
                                <a:rPr lang="es-ES" sz="2800" b="0" i="1" smtClean="0">
                                  <a:latin typeface="Cambria Math" panose="02040503050406030204" pitchFamily="18" charset="0"/>
                                  <a:ea typeface="Cambria Math"/>
                                </a:rPr>
                              </m:ctrlPr>
                            </m:sSubPr>
                            <m:e>
                              <m:r>
                                <a:rPr lang="es-ES" sz="2800" b="0" i="1" smtClean="0">
                                  <a:latin typeface="Cambria Math"/>
                                  <a:ea typeface="Cambria Math"/>
                                </a:rPr>
                                <m:t>𝑡</m:t>
                              </m:r>
                            </m:e>
                            <m:sub>
                              <m:r>
                                <a:rPr lang="es-ES" sz="2800" b="0" i="1" smtClean="0">
                                  <a:latin typeface="Cambria Math"/>
                                  <a:ea typeface="Cambria Math"/>
                                </a:rPr>
                                <m:t>𝑖</m:t>
                              </m:r>
                            </m:sub>
                          </m:sSub>
                        </m:den>
                      </m:f>
                    </m:oMath>
                  </m:oMathPara>
                </a14:m>
                <a:endParaRPr lang="es-ES" sz="2800" dirty="0"/>
              </a:p>
            </p:txBody>
          </p:sp>
        </mc:Choice>
        <mc:Fallback xmlns="">
          <p:sp>
            <p:nvSpPr>
              <p:cNvPr id="11" name="10 CuadroTexto"/>
              <p:cNvSpPr txBox="1">
                <a:spLocks noRot="1" noChangeAspect="1" noMove="1" noResize="1" noEditPoints="1" noAdjustHandles="1" noChangeArrowheads="1" noChangeShapeType="1" noTextEdit="1"/>
              </p:cNvSpPr>
              <p:nvPr/>
            </p:nvSpPr>
            <p:spPr>
              <a:xfrm>
                <a:off x="2675441" y="3212976"/>
                <a:ext cx="3628622" cy="1023165"/>
              </a:xfrm>
              <a:prstGeom prst="rect">
                <a:avLst/>
              </a:prstGeom>
              <a:blipFill rotWithShape="1">
                <a:blip r:embed="rId2"/>
                <a:stretch>
                  <a:fillRect/>
                </a:stretch>
              </a:blipFill>
            </p:spPr>
            <p:txBody>
              <a:bodyPr/>
              <a:lstStyle/>
              <a:p>
                <a:r>
                  <a:rPr lang="es-ES">
                    <a:noFill/>
                  </a:rPr>
                  <a:t> </a:t>
                </a:r>
              </a:p>
            </p:txBody>
          </p:sp>
        </mc:Fallback>
      </mc:AlternateContent>
      <p:sp>
        <p:nvSpPr>
          <p:cNvPr id="12" name="11 Cerrar llave"/>
          <p:cNvSpPr/>
          <p:nvPr/>
        </p:nvSpPr>
        <p:spPr>
          <a:xfrm rot="16200000">
            <a:off x="5379144" y="2564903"/>
            <a:ext cx="428177" cy="1296144"/>
          </a:xfrm>
          <a:prstGeom prst="rightBrace">
            <a:avLst>
              <a:gd name="adj1" fmla="val 16884"/>
              <a:gd name="adj2" fmla="val 51069"/>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3" name="12 CuadroTexto"/>
          <p:cNvSpPr txBox="1"/>
          <p:nvPr/>
        </p:nvSpPr>
        <p:spPr>
          <a:xfrm>
            <a:off x="4788024" y="2512099"/>
            <a:ext cx="1806905" cy="369332"/>
          </a:xfrm>
          <a:prstGeom prst="rect">
            <a:avLst/>
          </a:prstGeom>
          <a:noFill/>
        </p:spPr>
        <p:txBody>
          <a:bodyPr wrap="none" rtlCol="0">
            <a:spAutoFit/>
          </a:bodyPr>
          <a:lstStyle/>
          <a:p>
            <a:r>
              <a:rPr lang="es-ES" dirty="0" smtClean="0"/>
              <a:t>desplazamiento</a:t>
            </a:r>
            <a:endParaRPr lang="es-ES" dirty="0"/>
          </a:p>
        </p:txBody>
      </p:sp>
      <p:sp>
        <p:nvSpPr>
          <p:cNvPr id="14" name="13 CuadroTexto"/>
          <p:cNvSpPr txBox="1"/>
          <p:nvPr/>
        </p:nvSpPr>
        <p:spPr>
          <a:xfrm>
            <a:off x="4489752" y="4389223"/>
            <a:ext cx="2314496" cy="369332"/>
          </a:xfrm>
          <a:prstGeom prst="rect">
            <a:avLst/>
          </a:prstGeom>
          <a:noFill/>
        </p:spPr>
        <p:txBody>
          <a:bodyPr wrap="square" rtlCol="0">
            <a:spAutoFit/>
          </a:bodyPr>
          <a:lstStyle/>
          <a:p>
            <a:r>
              <a:rPr lang="es-ES" dirty="0" smtClean="0"/>
              <a:t>Intervalo de tiempo</a:t>
            </a:r>
            <a:endParaRPr lang="es-ES" dirty="0"/>
          </a:p>
        </p:txBody>
      </p:sp>
      <p:sp>
        <p:nvSpPr>
          <p:cNvPr id="15" name="14 Cerrar llave"/>
          <p:cNvSpPr/>
          <p:nvPr/>
        </p:nvSpPr>
        <p:spPr>
          <a:xfrm rot="5400000">
            <a:off x="5378519" y="3543244"/>
            <a:ext cx="428177" cy="1296144"/>
          </a:xfrm>
          <a:prstGeom prst="rightBrace">
            <a:avLst>
              <a:gd name="adj1" fmla="val 16884"/>
              <a:gd name="adj2" fmla="val 51069"/>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3" name="2 Flecha derecha"/>
          <p:cNvSpPr/>
          <p:nvPr/>
        </p:nvSpPr>
        <p:spPr>
          <a:xfrm>
            <a:off x="4211960" y="5229200"/>
            <a:ext cx="3600400" cy="10801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Ejemplos</a:t>
            </a:r>
            <a:endParaRPr lang="es-ES" dirty="0"/>
          </a:p>
        </p:txBody>
      </p:sp>
    </p:spTree>
    <p:extLst>
      <p:ext uri="{BB962C8B-B14F-4D97-AF65-F5344CB8AC3E}">
        <p14:creationId xmlns:p14="http://schemas.microsoft.com/office/powerpoint/2010/main" val="26572099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930" y="332656"/>
            <a:ext cx="7677161"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178127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506729"/>
            <a:ext cx="7901324" cy="5298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21792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755576" y="548680"/>
            <a:ext cx="7632848" cy="584775"/>
          </a:xfrm>
          <a:prstGeom prst="rect">
            <a:avLst/>
          </a:prstGeom>
          <a:noFill/>
        </p:spPr>
        <p:txBody>
          <a:bodyPr wrap="square" rtlCol="0">
            <a:spAutoFit/>
          </a:bodyPr>
          <a:lstStyle/>
          <a:p>
            <a:pPr algn="ctr"/>
            <a:r>
              <a:rPr lang="es-ES" sz="3200" dirty="0" smtClean="0"/>
              <a:t>SUMA DE FUERZAS NO COLINEALES</a:t>
            </a:r>
            <a:endParaRPr lang="es-ES" sz="3200" dirty="0"/>
          </a:p>
        </p:txBody>
      </p:sp>
      <p:sp>
        <p:nvSpPr>
          <p:cNvPr id="3" name="CuadroTexto 2"/>
          <p:cNvSpPr txBox="1"/>
          <p:nvPr/>
        </p:nvSpPr>
        <p:spPr>
          <a:xfrm>
            <a:off x="467545" y="1196752"/>
            <a:ext cx="8424936" cy="369332"/>
          </a:xfrm>
          <a:prstGeom prst="rect">
            <a:avLst/>
          </a:prstGeom>
          <a:noFill/>
        </p:spPr>
        <p:txBody>
          <a:bodyPr wrap="square" rtlCol="0">
            <a:spAutoFit/>
          </a:bodyPr>
          <a:lstStyle/>
          <a:p>
            <a:r>
              <a:rPr lang="es-ES" dirty="0" smtClean="0"/>
              <a:t>Vamos a suponer que actúan dos fuerzas con distinta dirección sobre una caja. </a:t>
            </a:r>
            <a:endParaRPr lang="es-ES" dirty="0"/>
          </a:p>
        </p:txBody>
      </p:sp>
      <p:sp>
        <p:nvSpPr>
          <p:cNvPr id="6" name="Rectángulo 5"/>
          <p:cNvSpPr/>
          <p:nvPr/>
        </p:nvSpPr>
        <p:spPr>
          <a:xfrm>
            <a:off x="1023456" y="2916522"/>
            <a:ext cx="1368152"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9" name="Conector recto de flecha 8"/>
          <p:cNvCxnSpPr/>
          <p:nvPr/>
        </p:nvCxnSpPr>
        <p:spPr>
          <a:xfrm flipV="1">
            <a:off x="1712678" y="2269031"/>
            <a:ext cx="1431402" cy="1008112"/>
          </a:xfrm>
          <a:prstGeom prst="straightConnector1">
            <a:avLst/>
          </a:prstGeom>
          <a:ln w="381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 name="Conector recto de flecha 11"/>
          <p:cNvCxnSpPr/>
          <p:nvPr/>
        </p:nvCxnSpPr>
        <p:spPr>
          <a:xfrm>
            <a:off x="1706696" y="3276562"/>
            <a:ext cx="2772308" cy="0"/>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4" name="CuadroTexto 13"/>
          <p:cNvSpPr txBox="1"/>
          <p:nvPr/>
        </p:nvSpPr>
        <p:spPr>
          <a:xfrm>
            <a:off x="611560" y="1628800"/>
            <a:ext cx="3174588" cy="369332"/>
          </a:xfrm>
          <a:prstGeom prst="rect">
            <a:avLst/>
          </a:prstGeom>
          <a:noFill/>
        </p:spPr>
        <p:txBody>
          <a:bodyPr wrap="square" rtlCol="0">
            <a:spAutoFit/>
          </a:bodyPr>
          <a:lstStyle/>
          <a:p>
            <a:r>
              <a:rPr lang="es-ES" dirty="0" smtClean="0"/>
              <a:t>F</a:t>
            </a:r>
            <a:r>
              <a:rPr lang="es-ES" baseline="-25000" dirty="0" smtClean="0"/>
              <a:t>1</a:t>
            </a:r>
            <a:r>
              <a:rPr lang="es-ES" dirty="0" smtClean="0"/>
              <a:t> = 60 N        F</a:t>
            </a:r>
            <a:r>
              <a:rPr lang="es-ES" baseline="-25000" dirty="0" smtClean="0"/>
              <a:t>2</a:t>
            </a:r>
            <a:r>
              <a:rPr lang="es-ES" dirty="0" smtClean="0"/>
              <a:t> = 80 N</a:t>
            </a:r>
            <a:endParaRPr lang="es-ES" dirty="0"/>
          </a:p>
        </p:txBody>
      </p:sp>
      <mc:AlternateContent xmlns:mc="http://schemas.openxmlformats.org/markup-compatibility/2006" xmlns:a14="http://schemas.microsoft.com/office/drawing/2010/main">
        <mc:Choice Requires="a14">
          <p:sp>
            <p:nvSpPr>
              <p:cNvPr id="18" name="CuadroTexto 17"/>
              <p:cNvSpPr txBox="1"/>
              <p:nvPr/>
            </p:nvSpPr>
            <p:spPr>
              <a:xfrm>
                <a:off x="2727038" y="2025961"/>
                <a:ext cx="286745"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1</m:t>
                              </m:r>
                            </m:sub>
                          </m:sSub>
                        </m:e>
                      </m:acc>
                    </m:oMath>
                  </m:oMathPara>
                </a14:m>
                <a:endParaRPr lang="es-ES" dirty="0"/>
              </a:p>
            </p:txBody>
          </p:sp>
        </mc:Choice>
        <mc:Fallback xmlns="">
          <p:sp>
            <p:nvSpPr>
              <p:cNvPr id="18" name="CuadroTexto 17"/>
              <p:cNvSpPr txBox="1">
                <a:spLocks noRot="1" noChangeAspect="1" noMove="1" noResize="1" noEditPoints="1" noAdjustHandles="1" noChangeArrowheads="1" noChangeShapeType="1" noTextEdit="1"/>
              </p:cNvSpPr>
              <p:nvPr/>
            </p:nvSpPr>
            <p:spPr>
              <a:xfrm>
                <a:off x="2727038" y="2025961"/>
                <a:ext cx="286745" cy="310598"/>
              </a:xfrm>
              <a:prstGeom prst="rect">
                <a:avLst/>
              </a:prstGeom>
              <a:blipFill rotWithShape="0">
                <a:blip r:embed="rId2"/>
                <a:stretch>
                  <a:fillRect l="-14894" r="-6383" b="-17647"/>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9" name="CuadroTexto 18"/>
              <p:cNvSpPr txBox="1"/>
              <p:nvPr/>
            </p:nvSpPr>
            <p:spPr>
              <a:xfrm>
                <a:off x="4133736" y="2761223"/>
                <a:ext cx="292068"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2</m:t>
                              </m:r>
                            </m:sub>
                          </m:sSub>
                        </m:e>
                      </m:acc>
                    </m:oMath>
                  </m:oMathPara>
                </a14:m>
                <a:endParaRPr lang="es-ES" dirty="0"/>
              </a:p>
            </p:txBody>
          </p:sp>
        </mc:Choice>
        <mc:Fallback xmlns="">
          <p:sp>
            <p:nvSpPr>
              <p:cNvPr id="19" name="CuadroTexto 18"/>
              <p:cNvSpPr txBox="1">
                <a:spLocks noRot="1" noChangeAspect="1" noMove="1" noResize="1" noEditPoints="1" noAdjustHandles="1" noChangeArrowheads="1" noChangeShapeType="1" noTextEdit="1"/>
              </p:cNvSpPr>
              <p:nvPr/>
            </p:nvSpPr>
            <p:spPr>
              <a:xfrm>
                <a:off x="4133736" y="2761223"/>
                <a:ext cx="292068" cy="310598"/>
              </a:xfrm>
              <a:prstGeom prst="rect">
                <a:avLst/>
              </a:prstGeom>
              <a:blipFill rotWithShape="0">
                <a:blip r:embed="rId3"/>
                <a:stretch>
                  <a:fillRect l="-14583" r="-6250" b="-15686"/>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0" name="CuadroTexto 19"/>
              <p:cNvSpPr txBox="1"/>
              <p:nvPr/>
            </p:nvSpPr>
            <p:spPr>
              <a:xfrm>
                <a:off x="661336" y="4216565"/>
                <a:ext cx="1327992"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𝑅</m:t>
                              </m:r>
                            </m:sub>
                          </m:sSub>
                        </m:e>
                      </m:acc>
                      <m:r>
                        <a:rPr lang="es-ES" b="0" i="1" smtClean="0">
                          <a:latin typeface="Cambria Math" panose="02040503050406030204" pitchFamily="18" charset="0"/>
                        </a:rPr>
                        <m:t>=</m:t>
                      </m:r>
                      <m:acc>
                        <m:accPr>
                          <m:chr m:val="⃗"/>
                          <m:ctrlPr>
                            <a:rPr lang="es-ES" b="0" i="1" smtClean="0">
                              <a:latin typeface="Cambria Math" panose="02040503050406030204" pitchFamily="18" charset="0"/>
                            </a:rPr>
                          </m:ctrlPr>
                        </m:accPr>
                        <m:e>
                          <m:sSub>
                            <m:sSubPr>
                              <m:ctrlPr>
                                <a:rPr lang="es-ES" b="0"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1</m:t>
                              </m:r>
                            </m:sub>
                          </m:sSub>
                        </m:e>
                      </m:acc>
                      <m:r>
                        <a:rPr lang="es-ES" b="0" i="1" smtClean="0">
                          <a:latin typeface="Cambria Math" panose="02040503050406030204" pitchFamily="18" charset="0"/>
                        </a:rPr>
                        <m:t>+</m:t>
                      </m:r>
                      <m:acc>
                        <m:accPr>
                          <m:chr m:val="⃗"/>
                          <m:ctrlPr>
                            <a:rPr lang="es-ES" b="0" i="1" smtClean="0">
                              <a:latin typeface="Cambria Math" panose="02040503050406030204" pitchFamily="18" charset="0"/>
                            </a:rPr>
                          </m:ctrlPr>
                        </m:accPr>
                        <m:e>
                          <m:sSub>
                            <m:sSubPr>
                              <m:ctrlPr>
                                <a:rPr lang="es-ES" b="0"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2</m:t>
                              </m:r>
                            </m:sub>
                          </m:sSub>
                        </m:e>
                      </m:acc>
                    </m:oMath>
                  </m:oMathPara>
                </a14:m>
                <a:endParaRPr lang="es-ES" dirty="0"/>
              </a:p>
            </p:txBody>
          </p:sp>
        </mc:Choice>
        <mc:Fallback xmlns="">
          <p:sp>
            <p:nvSpPr>
              <p:cNvPr id="20" name="CuadroTexto 19"/>
              <p:cNvSpPr txBox="1">
                <a:spLocks noRot="1" noChangeAspect="1" noMove="1" noResize="1" noEditPoints="1" noAdjustHandles="1" noChangeArrowheads="1" noChangeShapeType="1" noTextEdit="1"/>
              </p:cNvSpPr>
              <p:nvPr/>
            </p:nvSpPr>
            <p:spPr>
              <a:xfrm>
                <a:off x="661336" y="4216565"/>
                <a:ext cx="1327992" cy="310598"/>
              </a:xfrm>
              <a:prstGeom prst="rect">
                <a:avLst/>
              </a:prstGeom>
              <a:blipFill rotWithShape="0">
                <a:blip r:embed="rId4"/>
                <a:stretch>
                  <a:fillRect l="-2752" r="-917" b="-15686"/>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1" name="CuadroTexto 20"/>
              <p:cNvSpPr txBox="1"/>
              <p:nvPr/>
            </p:nvSpPr>
            <p:spPr>
              <a:xfrm>
                <a:off x="1115616" y="4816355"/>
                <a:ext cx="5551568" cy="87684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sz="2800" i="1" smtClean="0">
                              <a:latin typeface="Cambria Math" panose="02040503050406030204" pitchFamily="18" charset="0"/>
                            </a:rPr>
                          </m:ctrlPr>
                        </m:sSubPr>
                        <m:e>
                          <m:r>
                            <a:rPr lang="es-ES" sz="2800" b="0" i="1" smtClean="0">
                              <a:latin typeface="Cambria Math" panose="02040503050406030204" pitchFamily="18" charset="0"/>
                            </a:rPr>
                            <m:t>𝐹</m:t>
                          </m:r>
                        </m:e>
                        <m:sub>
                          <m:r>
                            <a:rPr lang="es-ES" sz="2800" b="0" i="1" smtClean="0">
                              <a:latin typeface="Cambria Math" panose="02040503050406030204" pitchFamily="18" charset="0"/>
                            </a:rPr>
                            <m:t>𝑅</m:t>
                          </m:r>
                        </m:sub>
                      </m:sSub>
                      <m:r>
                        <a:rPr lang="es-ES" sz="2800" b="0" i="1" smtClean="0">
                          <a:latin typeface="Cambria Math" panose="02040503050406030204" pitchFamily="18" charset="0"/>
                        </a:rPr>
                        <m:t>=</m:t>
                      </m:r>
                      <m:rad>
                        <m:radPr>
                          <m:degHide m:val="on"/>
                          <m:ctrlPr>
                            <a:rPr lang="es-ES" sz="2800" b="0" i="1" smtClean="0">
                              <a:latin typeface="Cambria Math" panose="02040503050406030204" pitchFamily="18" charset="0"/>
                            </a:rPr>
                          </m:ctrlPr>
                        </m:radPr>
                        <m:deg/>
                        <m:e>
                          <m:sSup>
                            <m:sSupPr>
                              <m:ctrlPr>
                                <a:rPr lang="es-ES" sz="2800" i="1">
                                  <a:latin typeface="Cambria Math" panose="02040503050406030204" pitchFamily="18" charset="0"/>
                                </a:rPr>
                              </m:ctrlPr>
                            </m:sSupPr>
                            <m:e>
                              <m:sSub>
                                <m:sSubPr>
                                  <m:ctrlPr>
                                    <a:rPr lang="es-ES" sz="2800" i="1">
                                      <a:latin typeface="Cambria Math" panose="02040503050406030204" pitchFamily="18" charset="0"/>
                                    </a:rPr>
                                  </m:ctrlPr>
                                </m:sSubPr>
                                <m:e>
                                  <m:r>
                                    <a:rPr lang="es-ES" sz="2800" i="1">
                                      <a:latin typeface="Cambria Math" panose="02040503050406030204" pitchFamily="18" charset="0"/>
                                    </a:rPr>
                                    <m:t>𝐹</m:t>
                                  </m:r>
                                </m:e>
                                <m:sub>
                                  <m:r>
                                    <a:rPr lang="es-ES" sz="2800" i="1">
                                      <a:latin typeface="Cambria Math" panose="02040503050406030204" pitchFamily="18" charset="0"/>
                                    </a:rPr>
                                    <m:t>1</m:t>
                                  </m:r>
                                </m:sub>
                              </m:sSub>
                            </m:e>
                            <m:sup>
                              <m:r>
                                <a:rPr lang="es-ES" sz="2800" i="1">
                                  <a:latin typeface="Cambria Math" panose="02040503050406030204" pitchFamily="18" charset="0"/>
                                </a:rPr>
                                <m:t>2</m:t>
                              </m:r>
                            </m:sup>
                          </m:sSup>
                          <m:r>
                            <a:rPr lang="es-ES" sz="2800" i="1">
                              <a:latin typeface="Cambria Math" panose="02040503050406030204" pitchFamily="18" charset="0"/>
                            </a:rPr>
                            <m:t>+</m:t>
                          </m:r>
                          <m:sSup>
                            <m:sSupPr>
                              <m:ctrlPr>
                                <a:rPr lang="es-ES" sz="2800" i="1">
                                  <a:latin typeface="Cambria Math" panose="02040503050406030204" pitchFamily="18" charset="0"/>
                                </a:rPr>
                              </m:ctrlPr>
                            </m:sSupPr>
                            <m:e>
                              <m:sSub>
                                <m:sSubPr>
                                  <m:ctrlPr>
                                    <a:rPr lang="es-ES" sz="2800" i="1">
                                      <a:latin typeface="Cambria Math" panose="02040503050406030204" pitchFamily="18" charset="0"/>
                                    </a:rPr>
                                  </m:ctrlPr>
                                </m:sSubPr>
                                <m:e>
                                  <m:r>
                                    <a:rPr lang="es-ES" sz="2800" i="1">
                                      <a:latin typeface="Cambria Math" panose="02040503050406030204" pitchFamily="18" charset="0"/>
                                    </a:rPr>
                                    <m:t>𝐹</m:t>
                                  </m:r>
                                </m:e>
                                <m:sub>
                                  <m:r>
                                    <a:rPr lang="es-ES" sz="2800" i="1">
                                      <a:latin typeface="Cambria Math" panose="02040503050406030204" pitchFamily="18" charset="0"/>
                                    </a:rPr>
                                    <m:t>2</m:t>
                                  </m:r>
                                </m:sub>
                              </m:sSub>
                            </m:e>
                            <m:sup>
                              <m:r>
                                <a:rPr lang="es-ES" sz="2800" i="1">
                                  <a:latin typeface="Cambria Math" panose="02040503050406030204" pitchFamily="18" charset="0"/>
                                </a:rPr>
                                <m:t>2</m:t>
                              </m:r>
                            </m:sup>
                          </m:sSup>
                          <m:r>
                            <a:rPr lang="es-ES" sz="2800" i="1">
                              <a:latin typeface="Cambria Math" panose="02040503050406030204" pitchFamily="18" charset="0"/>
                            </a:rPr>
                            <m:t>+2.</m:t>
                          </m:r>
                          <m:sSub>
                            <m:sSubPr>
                              <m:ctrlPr>
                                <a:rPr lang="es-ES" sz="2800" i="1">
                                  <a:latin typeface="Cambria Math" panose="02040503050406030204" pitchFamily="18" charset="0"/>
                                </a:rPr>
                              </m:ctrlPr>
                            </m:sSubPr>
                            <m:e>
                              <m:r>
                                <a:rPr lang="es-ES" sz="2800" i="1">
                                  <a:latin typeface="Cambria Math" panose="02040503050406030204" pitchFamily="18" charset="0"/>
                                </a:rPr>
                                <m:t>𝐹</m:t>
                              </m:r>
                            </m:e>
                            <m:sub>
                              <m:r>
                                <a:rPr lang="es-ES" sz="2800" i="1">
                                  <a:latin typeface="Cambria Math" panose="02040503050406030204" pitchFamily="18" charset="0"/>
                                </a:rPr>
                                <m:t>1</m:t>
                              </m:r>
                            </m:sub>
                          </m:sSub>
                          <m:r>
                            <a:rPr lang="es-ES" sz="2800" i="1">
                              <a:latin typeface="Cambria Math" panose="02040503050406030204" pitchFamily="18" charset="0"/>
                            </a:rPr>
                            <m:t>.</m:t>
                          </m:r>
                          <m:sSub>
                            <m:sSubPr>
                              <m:ctrlPr>
                                <a:rPr lang="es-ES" sz="2800" i="1">
                                  <a:latin typeface="Cambria Math" panose="02040503050406030204" pitchFamily="18" charset="0"/>
                                </a:rPr>
                              </m:ctrlPr>
                            </m:sSubPr>
                            <m:e>
                              <m:r>
                                <a:rPr lang="es-ES" sz="2800" i="1">
                                  <a:latin typeface="Cambria Math" panose="02040503050406030204" pitchFamily="18" charset="0"/>
                                </a:rPr>
                                <m:t>𝐹</m:t>
                              </m:r>
                            </m:e>
                            <m:sub>
                              <m:r>
                                <a:rPr lang="es-ES" sz="2800" i="1">
                                  <a:latin typeface="Cambria Math" panose="02040503050406030204" pitchFamily="18" charset="0"/>
                                </a:rPr>
                                <m:t>2</m:t>
                              </m:r>
                            </m:sub>
                          </m:sSub>
                          <m:r>
                            <a:rPr lang="es-ES" sz="2800" i="1">
                              <a:latin typeface="Cambria Math" panose="02040503050406030204" pitchFamily="18" charset="0"/>
                            </a:rPr>
                            <m:t>.</m:t>
                          </m:r>
                          <m:r>
                            <a:rPr lang="es-ES" sz="2800" i="1">
                              <a:latin typeface="Cambria Math" panose="02040503050406030204" pitchFamily="18" charset="0"/>
                            </a:rPr>
                            <m:t>𝐶𝑂𝑆</m:t>
                          </m:r>
                          <m:r>
                            <a:rPr lang="es-ES" sz="2800" i="1">
                              <a:latin typeface="Cambria Math" panose="02040503050406030204" pitchFamily="18" charset="0"/>
                              <a:ea typeface="Cambria Math" panose="02040503050406030204" pitchFamily="18" charset="0"/>
                            </a:rPr>
                            <m:t>𝛼</m:t>
                          </m:r>
                          <m:r>
                            <m:rPr>
                              <m:nor/>
                            </m:rPr>
                            <a:rPr lang="es-ES" sz="2800" dirty="0"/>
                            <m:t> </m:t>
                          </m:r>
                        </m:e>
                      </m:rad>
                    </m:oMath>
                  </m:oMathPara>
                </a14:m>
                <a:endParaRPr lang="es-ES" sz="2800" dirty="0"/>
              </a:p>
            </p:txBody>
          </p:sp>
        </mc:Choice>
        <mc:Fallback xmlns="">
          <p:sp>
            <p:nvSpPr>
              <p:cNvPr id="21" name="CuadroTexto 20"/>
              <p:cNvSpPr txBox="1">
                <a:spLocks noRot="1" noChangeAspect="1" noMove="1" noResize="1" noEditPoints="1" noAdjustHandles="1" noChangeArrowheads="1" noChangeShapeType="1" noTextEdit="1"/>
              </p:cNvSpPr>
              <p:nvPr/>
            </p:nvSpPr>
            <p:spPr>
              <a:xfrm>
                <a:off x="1115616" y="4816355"/>
                <a:ext cx="5551568" cy="876843"/>
              </a:xfrm>
              <a:prstGeom prst="rect">
                <a:avLst/>
              </a:prstGeom>
              <a:blipFill rotWithShape="0">
                <a:blip r:embed="rId11"/>
                <a:stretch>
                  <a:fillRect/>
                </a:stretch>
              </a:blipFill>
            </p:spPr>
            <p:txBody>
              <a:bodyPr/>
              <a:lstStyle/>
              <a:p>
                <a:r>
                  <a:rPr lang="es-ES">
                    <a:noFill/>
                  </a:rPr>
                  <a:t> </a:t>
                </a:r>
              </a:p>
            </p:txBody>
          </p:sp>
        </mc:Fallback>
      </mc:AlternateContent>
      <p:cxnSp>
        <p:nvCxnSpPr>
          <p:cNvPr id="29" name="Conector recto de flecha 28"/>
          <p:cNvCxnSpPr/>
          <p:nvPr/>
        </p:nvCxnSpPr>
        <p:spPr>
          <a:xfrm flipV="1">
            <a:off x="1706696" y="2276872"/>
            <a:ext cx="4089440" cy="99969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CuadroTexto 29"/>
              <p:cNvSpPr txBox="1"/>
              <p:nvPr/>
            </p:nvSpPr>
            <p:spPr>
              <a:xfrm>
                <a:off x="3902003" y="2340664"/>
                <a:ext cx="309957"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𝑅</m:t>
                              </m:r>
                            </m:sub>
                          </m:sSub>
                        </m:e>
                      </m:acc>
                    </m:oMath>
                  </m:oMathPara>
                </a14:m>
                <a:endParaRPr lang="es-ES" dirty="0"/>
              </a:p>
            </p:txBody>
          </p:sp>
        </mc:Choice>
        <mc:Fallback xmlns="">
          <p:sp>
            <p:nvSpPr>
              <p:cNvPr id="30" name="CuadroTexto 29"/>
              <p:cNvSpPr txBox="1">
                <a:spLocks noRot="1" noChangeAspect="1" noMove="1" noResize="1" noEditPoints="1" noAdjustHandles="1" noChangeArrowheads="1" noChangeShapeType="1" noTextEdit="1"/>
              </p:cNvSpPr>
              <p:nvPr/>
            </p:nvSpPr>
            <p:spPr>
              <a:xfrm>
                <a:off x="3902003" y="2340664"/>
                <a:ext cx="309957" cy="310598"/>
              </a:xfrm>
              <a:prstGeom prst="rect">
                <a:avLst/>
              </a:prstGeom>
              <a:blipFill rotWithShape="0">
                <a:blip r:embed="rId8"/>
                <a:stretch>
                  <a:fillRect l="-13725" r="-3922" b="-15686"/>
                </a:stretch>
              </a:blipFill>
            </p:spPr>
            <p:txBody>
              <a:bodyPr/>
              <a:lstStyle/>
              <a:p>
                <a:r>
                  <a:rPr lang="es-ES">
                    <a:noFill/>
                  </a:rPr>
                  <a:t> </a:t>
                </a:r>
              </a:p>
            </p:txBody>
          </p:sp>
        </mc:Fallback>
      </mc:AlternateContent>
      <p:cxnSp>
        <p:nvCxnSpPr>
          <p:cNvPr id="38" name="Conector recto de flecha 37"/>
          <p:cNvCxnSpPr/>
          <p:nvPr/>
        </p:nvCxnSpPr>
        <p:spPr>
          <a:xfrm>
            <a:off x="2772192" y="2276872"/>
            <a:ext cx="3528000" cy="0"/>
          </a:xfrm>
          <a:prstGeom prst="straightConnector1">
            <a:avLst/>
          </a:prstGeom>
          <a:ln w="12700">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Conector recto de flecha 38"/>
          <p:cNvCxnSpPr/>
          <p:nvPr/>
        </p:nvCxnSpPr>
        <p:spPr>
          <a:xfrm flipV="1">
            <a:off x="4211960" y="1969291"/>
            <a:ext cx="2016224" cy="1460252"/>
          </a:xfrm>
          <a:prstGeom prst="straightConnector1">
            <a:avLst/>
          </a:prstGeom>
          <a:ln w="6350">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CuadroTexto 7"/>
          <p:cNvSpPr txBox="1"/>
          <p:nvPr/>
        </p:nvSpPr>
        <p:spPr>
          <a:xfrm>
            <a:off x="1989328" y="3787634"/>
            <a:ext cx="4310864" cy="923330"/>
          </a:xfrm>
          <a:prstGeom prst="rect">
            <a:avLst/>
          </a:prstGeom>
          <a:noFill/>
        </p:spPr>
        <p:txBody>
          <a:bodyPr wrap="square" rtlCol="0">
            <a:spAutoFit/>
          </a:bodyPr>
          <a:lstStyle/>
          <a:p>
            <a:r>
              <a:rPr lang="es-ES" dirty="0" smtClean="0"/>
              <a:t>Para determinar el módulo de la fuerza resultante debemos aplicar un teorema llamado “TEOREMA DEL COSENO”</a:t>
            </a:r>
            <a:endParaRPr lang="es-ES" dirty="0"/>
          </a:p>
        </p:txBody>
      </p:sp>
      <p:sp>
        <p:nvSpPr>
          <p:cNvPr id="11" name="Arco 10"/>
          <p:cNvSpPr/>
          <p:nvPr/>
        </p:nvSpPr>
        <p:spPr>
          <a:xfrm>
            <a:off x="2267744" y="2715832"/>
            <a:ext cx="478802" cy="1060506"/>
          </a:xfrm>
          <a:prstGeom prst="arc">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mc:AlternateContent xmlns:mc="http://schemas.openxmlformats.org/markup-compatibility/2006" xmlns:a14="http://schemas.microsoft.com/office/drawing/2010/main">
        <mc:Choice Requires="a14">
          <p:sp>
            <p:nvSpPr>
              <p:cNvPr id="27" name="CuadroTexto 26"/>
              <p:cNvSpPr txBox="1"/>
              <p:nvPr/>
            </p:nvSpPr>
            <p:spPr>
              <a:xfrm>
                <a:off x="1979712" y="2598003"/>
                <a:ext cx="864096" cy="83099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s-ES" sz="4800" b="1" i="0" smtClean="0">
                          <a:latin typeface="Cambria Math" panose="02040503050406030204" pitchFamily="18" charset="0"/>
                          <a:ea typeface="Cambria Math" panose="02040503050406030204" pitchFamily="18" charset="0"/>
                        </a:rPr>
                        <m:t>𝛂</m:t>
                      </m:r>
                    </m:oMath>
                  </m:oMathPara>
                </a14:m>
                <a:endParaRPr lang="es-ES" sz="2400" b="1" dirty="0"/>
              </a:p>
            </p:txBody>
          </p:sp>
        </mc:Choice>
        <mc:Fallback xmlns="">
          <p:sp>
            <p:nvSpPr>
              <p:cNvPr id="27" name="CuadroTexto 26"/>
              <p:cNvSpPr txBox="1">
                <a:spLocks noRot="1" noChangeAspect="1" noMove="1" noResize="1" noEditPoints="1" noAdjustHandles="1" noChangeArrowheads="1" noChangeShapeType="1" noTextEdit="1"/>
              </p:cNvSpPr>
              <p:nvPr/>
            </p:nvSpPr>
            <p:spPr>
              <a:xfrm>
                <a:off x="1979712" y="2598003"/>
                <a:ext cx="864096" cy="830997"/>
              </a:xfrm>
              <a:prstGeom prst="rect">
                <a:avLst/>
              </a:prstGeom>
              <a:blipFill rotWithShape="0">
                <a:blip r:embed="rId10"/>
                <a:stretch>
                  <a:fillRect/>
                </a:stretch>
              </a:blipFill>
            </p:spPr>
            <p:txBody>
              <a:bodyPr/>
              <a:lstStyle/>
              <a:p>
                <a:r>
                  <a:rPr lang="es-ES">
                    <a:noFill/>
                  </a:rPr>
                  <a:t> </a:t>
                </a:r>
              </a:p>
            </p:txBody>
          </p:sp>
        </mc:Fallback>
      </mc:AlternateContent>
      <p:sp>
        <p:nvSpPr>
          <p:cNvPr id="28" name="Elipse 27"/>
          <p:cNvSpPr/>
          <p:nvPr/>
        </p:nvSpPr>
        <p:spPr>
          <a:xfrm>
            <a:off x="6084168" y="5110443"/>
            <a:ext cx="360040" cy="47879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3" name="CuadroTexto 42"/>
          <p:cNvSpPr txBox="1"/>
          <p:nvPr/>
        </p:nvSpPr>
        <p:spPr>
          <a:xfrm>
            <a:off x="839175" y="5805264"/>
            <a:ext cx="3228769" cy="369332"/>
          </a:xfrm>
          <a:prstGeom prst="rect">
            <a:avLst/>
          </a:prstGeom>
          <a:noFill/>
        </p:spPr>
        <p:txBody>
          <a:bodyPr wrap="none" rtlCol="0">
            <a:spAutoFit/>
          </a:bodyPr>
          <a:lstStyle/>
          <a:p>
            <a:r>
              <a:rPr lang="es-ES" dirty="0" smtClean="0"/>
              <a:t>Comprueba que en este caso </a:t>
            </a:r>
            <a:endParaRPr lang="es-ES" dirty="0"/>
          </a:p>
        </p:txBody>
      </p:sp>
      <p:cxnSp>
        <p:nvCxnSpPr>
          <p:cNvPr id="45" name="Conector recto de flecha 44"/>
          <p:cNvCxnSpPr>
            <a:stCxn id="43" idx="3"/>
          </p:cNvCxnSpPr>
          <p:nvPr/>
        </p:nvCxnSpPr>
        <p:spPr>
          <a:xfrm>
            <a:off x="4067944" y="5989930"/>
            <a:ext cx="80125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6" name="CuadroTexto 45"/>
              <p:cNvSpPr txBox="1"/>
              <p:nvPr/>
            </p:nvSpPr>
            <p:spPr>
              <a:xfrm>
                <a:off x="4869199" y="5766946"/>
                <a:ext cx="2376264"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sz="2800" i="1" smtClean="0">
                              <a:latin typeface="Cambria Math" panose="02040503050406030204" pitchFamily="18" charset="0"/>
                            </a:rPr>
                          </m:ctrlPr>
                        </m:sSubPr>
                        <m:e>
                          <m:r>
                            <a:rPr lang="es-ES" sz="2800" b="0" i="1" smtClean="0">
                              <a:latin typeface="Cambria Math" panose="02040503050406030204" pitchFamily="18" charset="0"/>
                            </a:rPr>
                            <m:t>𝐹</m:t>
                          </m:r>
                        </m:e>
                        <m:sub>
                          <m:r>
                            <a:rPr lang="es-ES" sz="2800" b="0" i="1" smtClean="0">
                              <a:latin typeface="Cambria Math" panose="02040503050406030204" pitchFamily="18" charset="0"/>
                            </a:rPr>
                            <m:t>𝑅</m:t>
                          </m:r>
                        </m:sub>
                      </m:sSub>
                      <m:r>
                        <a:rPr lang="es-ES" sz="2800" b="0" i="1" smtClean="0">
                          <a:latin typeface="Cambria Math" panose="02040503050406030204" pitchFamily="18" charset="0"/>
                        </a:rPr>
                        <m:t>=122 </m:t>
                      </m:r>
                      <m:r>
                        <a:rPr lang="es-ES" sz="2800" b="0" i="1" smtClean="0">
                          <a:latin typeface="Cambria Math" panose="02040503050406030204" pitchFamily="18" charset="0"/>
                        </a:rPr>
                        <m:t>𝑁</m:t>
                      </m:r>
                    </m:oMath>
                  </m:oMathPara>
                </a14:m>
                <a:endParaRPr lang="es-ES" sz="2800" dirty="0"/>
              </a:p>
            </p:txBody>
          </p:sp>
        </mc:Choice>
        <mc:Fallback xmlns="">
          <p:sp>
            <p:nvSpPr>
              <p:cNvPr id="46" name="CuadroTexto 45"/>
              <p:cNvSpPr txBox="1">
                <a:spLocks noRot="1" noChangeAspect="1" noMove="1" noResize="1" noEditPoints="1" noAdjustHandles="1" noChangeArrowheads="1" noChangeShapeType="1" noTextEdit="1"/>
              </p:cNvSpPr>
              <p:nvPr/>
            </p:nvSpPr>
            <p:spPr>
              <a:xfrm>
                <a:off x="4869199" y="5766946"/>
                <a:ext cx="2376264" cy="430887"/>
              </a:xfrm>
              <a:prstGeom prst="rect">
                <a:avLst/>
              </a:prstGeom>
              <a:blipFill rotWithShape="0">
                <a:blip r:embed="rId13"/>
                <a:stretch>
                  <a:fillRect/>
                </a:stretch>
              </a:blipFill>
            </p:spPr>
            <p:txBody>
              <a:bodyPr/>
              <a:lstStyle/>
              <a:p>
                <a:r>
                  <a:rPr lang="es-ES">
                    <a:noFill/>
                  </a:rPr>
                  <a:t> </a:t>
                </a:r>
              </a:p>
            </p:txBody>
          </p:sp>
        </mc:Fallback>
      </mc:AlternateContent>
      <p:sp>
        <p:nvSpPr>
          <p:cNvPr id="47" name="CuadroTexto 46"/>
          <p:cNvSpPr txBox="1"/>
          <p:nvPr/>
        </p:nvSpPr>
        <p:spPr>
          <a:xfrm>
            <a:off x="743166" y="6125200"/>
            <a:ext cx="3793026" cy="369332"/>
          </a:xfrm>
          <a:prstGeom prst="rect">
            <a:avLst/>
          </a:prstGeom>
          <a:noFill/>
        </p:spPr>
        <p:txBody>
          <a:bodyPr wrap="none" rtlCol="0">
            <a:spAutoFit/>
          </a:bodyPr>
          <a:lstStyle/>
          <a:p>
            <a:r>
              <a:rPr lang="es-ES" dirty="0" smtClean="0"/>
              <a:t>(supongan que el ángulo es de 60º)</a:t>
            </a:r>
            <a:endParaRPr lang="es-ES" dirty="0"/>
          </a:p>
        </p:txBody>
      </p:sp>
      <p:sp>
        <p:nvSpPr>
          <p:cNvPr id="48" name="CuadroTexto 47"/>
          <p:cNvSpPr txBox="1"/>
          <p:nvPr/>
        </p:nvSpPr>
        <p:spPr>
          <a:xfrm>
            <a:off x="7245463" y="3862727"/>
            <a:ext cx="1286977" cy="1200329"/>
          </a:xfrm>
          <a:prstGeom prst="rect">
            <a:avLst/>
          </a:prstGeom>
          <a:noFill/>
          <a:ln w="28575">
            <a:solidFill>
              <a:srgbClr val="FF0000"/>
            </a:solidFill>
          </a:ln>
        </p:spPr>
        <p:txBody>
          <a:bodyPr wrap="square" rtlCol="0">
            <a:spAutoFit/>
          </a:bodyPr>
          <a:lstStyle/>
          <a:p>
            <a:r>
              <a:rPr lang="es-ES" dirty="0" smtClean="0"/>
              <a:t>Ángulo que forma las fuerzas entre sí</a:t>
            </a:r>
            <a:endParaRPr lang="es-ES" dirty="0"/>
          </a:p>
        </p:txBody>
      </p:sp>
      <p:cxnSp>
        <p:nvCxnSpPr>
          <p:cNvPr id="50" name="Conector recto de flecha 49"/>
          <p:cNvCxnSpPr/>
          <p:nvPr/>
        </p:nvCxnSpPr>
        <p:spPr>
          <a:xfrm>
            <a:off x="2563924" y="3123616"/>
            <a:ext cx="4456348" cy="6640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Conector recto de flecha 52"/>
          <p:cNvCxnSpPr>
            <a:stCxn id="28" idx="7"/>
          </p:cNvCxnSpPr>
          <p:nvPr/>
        </p:nvCxnSpPr>
        <p:spPr>
          <a:xfrm flipV="1">
            <a:off x="6391481" y="4710964"/>
            <a:ext cx="853982" cy="4695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65599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95536" y="404664"/>
            <a:ext cx="490840" cy="2062103"/>
          </a:xfrm>
          <a:prstGeom prst="rect">
            <a:avLst/>
          </a:prstGeom>
          <a:noFill/>
        </p:spPr>
        <p:txBody>
          <a:bodyPr wrap="none" rtlCol="0">
            <a:spAutoFit/>
          </a:bodyPr>
          <a:lstStyle/>
          <a:p>
            <a:r>
              <a:rPr lang="es-ES" sz="3200" b="1" dirty="0" smtClean="0"/>
              <a:t>M</a:t>
            </a:r>
          </a:p>
          <a:p>
            <a:r>
              <a:rPr lang="es-ES" sz="3200" b="1" dirty="0" smtClean="0"/>
              <a:t>R</a:t>
            </a:r>
          </a:p>
          <a:p>
            <a:r>
              <a:rPr lang="es-ES" sz="3200" b="1" dirty="0" smtClean="0"/>
              <a:t>U</a:t>
            </a:r>
          </a:p>
          <a:p>
            <a:r>
              <a:rPr lang="es-ES" sz="3200" b="1" dirty="0"/>
              <a:t>V</a:t>
            </a:r>
          </a:p>
        </p:txBody>
      </p:sp>
      <p:sp>
        <p:nvSpPr>
          <p:cNvPr id="3" name="2 CuadroTexto"/>
          <p:cNvSpPr txBox="1"/>
          <p:nvPr/>
        </p:nvSpPr>
        <p:spPr>
          <a:xfrm>
            <a:off x="1619672" y="820162"/>
            <a:ext cx="6840760" cy="646331"/>
          </a:xfrm>
          <a:prstGeom prst="rect">
            <a:avLst/>
          </a:prstGeom>
          <a:noFill/>
        </p:spPr>
        <p:txBody>
          <a:bodyPr wrap="square" rtlCol="0">
            <a:spAutoFit/>
          </a:bodyPr>
          <a:lstStyle/>
          <a:p>
            <a:r>
              <a:rPr lang="es-ES" dirty="0" smtClean="0"/>
              <a:t>Movimiento en el cual su trayectoria es una línea recta y su velocidad cambia uniformemente</a:t>
            </a:r>
            <a:endParaRPr lang="es-ES" dirty="0"/>
          </a:p>
        </p:txBody>
      </p:sp>
      <p:sp>
        <p:nvSpPr>
          <p:cNvPr id="4" name="3 CuadroTexto"/>
          <p:cNvSpPr txBox="1"/>
          <p:nvPr/>
        </p:nvSpPr>
        <p:spPr>
          <a:xfrm>
            <a:off x="2555775" y="1912769"/>
            <a:ext cx="3062057" cy="369332"/>
          </a:xfrm>
          <a:prstGeom prst="rect">
            <a:avLst/>
          </a:prstGeom>
          <a:noFill/>
        </p:spPr>
        <p:txBody>
          <a:bodyPr wrap="none" rtlCol="0">
            <a:spAutoFit/>
          </a:bodyPr>
          <a:lstStyle/>
          <a:p>
            <a:r>
              <a:rPr lang="es-ES" dirty="0" smtClean="0"/>
              <a:t>La aceleración es constante</a:t>
            </a:r>
            <a:endParaRPr lang="es-ES" dirty="0"/>
          </a:p>
        </p:txBody>
      </p:sp>
      <mc:AlternateContent xmlns:mc="http://schemas.openxmlformats.org/markup-compatibility/2006" xmlns:a14="http://schemas.microsoft.com/office/drawing/2010/main">
        <mc:Choice Requires="a14">
          <p:sp>
            <p:nvSpPr>
              <p:cNvPr id="5" name="4 CuadroTexto"/>
              <p:cNvSpPr txBox="1"/>
              <p:nvPr/>
            </p:nvSpPr>
            <p:spPr>
              <a:xfrm>
                <a:off x="1351047" y="2708920"/>
                <a:ext cx="2088328" cy="98277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ES" sz="2800" b="1" i="1" smtClean="0">
                          <a:solidFill>
                            <a:schemeClr val="tx2"/>
                          </a:solidFill>
                          <a:latin typeface="Cambria Math"/>
                        </a:rPr>
                        <m:t>𝒂</m:t>
                      </m:r>
                      <m:r>
                        <a:rPr lang="es-ES" sz="2800" b="1" i="1" smtClean="0">
                          <a:solidFill>
                            <a:schemeClr val="tx2"/>
                          </a:solidFill>
                          <a:latin typeface="Cambria Math"/>
                        </a:rPr>
                        <m:t>=</m:t>
                      </m:r>
                      <m:f>
                        <m:fPr>
                          <m:ctrlPr>
                            <a:rPr lang="es-ES" sz="2800" b="1" i="1" smtClean="0">
                              <a:solidFill>
                                <a:schemeClr val="tx2"/>
                              </a:solidFill>
                              <a:latin typeface="Cambria Math" panose="02040503050406030204" pitchFamily="18" charset="0"/>
                            </a:rPr>
                          </m:ctrlPr>
                        </m:fPr>
                        <m:num>
                          <m:sSub>
                            <m:sSubPr>
                              <m:ctrlPr>
                                <a:rPr lang="es-ES" sz="2800" b="1" i="1" smtClean="0">
                                  <a:solidFill>
                                    <a:schemeClr val="tx2"/>
                                  </a:solidFill>
                                  <a:latin typeface="Cambria Math" panose="02040503050406030204" pitchFamily="18" charset="0"/>
                                </a:rPr>
                              </m:ctrlPr>
                            </m:sSubPr>
                            <m:e>
                              <m:r>
                                <a:rPr lang="es-ES" sz="2800" b="1" i="1" smtClean="0">
                                  <a:solidFill>
                                    <a:schemeClr val="tx2"/>
                                  </a:solidFill>
                                  <a:latin typeface="Cambria Math"/>
                                </a:rPr>
                                <m:t>𝒗</m:t>
                              </m:r>
                            </m:e>
                            <m:sub>
                              <m:r>
                                <a:rPr lang="es-ES" sz="2800" b="1" i="1" smtClean="0">
                                  <a:solidFill>
                                    <a:schemeClr val="tx2"/>
                                  </a:solidFill>
                                  <a:latin typeface="Cambria Math"/>
                                </a:rPr>
                                <m:t>𝒇</m:t>
                              </m:r>
                            </m:sub>
                          </m:sSub>
                          <m:r>
                            <a:rPr lang="es-ES" sz="2800" b="1" i="1" smtClean="0">
                              <a:solidFill>
                                <a:schemeClr val="tx2"/>
                              </a:solidFill>
                              <a:latin typeface="Cambria Math"/>
                            </a:rPr>
                            <m:t>−</m:t>
                          </m:r>
                          <m:sSub>
                            <m:sSubPr>
                              <m:ctrlPr>
                                <a:rPr lang="es-ES" sz="2800" b="1" i="1" smtClean="0">
                                  <a:solidFill>
                                    <a:schemeClr val="tx2"/>
                                  </a:solidFill>
                                  <a:latin typeface="Cambria Math" panose="02040503050406030204" pitchFamily="18" charset="0"/>
                                </a:rPr>
                              </m:ctrlPr>
                            </m:sSubPr>
                            <m:e>
                              <m:r>
                                <a:rPr lang="es-ES" sz="2800" b="1" i="1" smtClean="0">
                                  <a:solidFill>
                                    <a:schemeClr val="tx2"/>
                                  </a:solidFill>
                                  <a:latin typeface="Cambria Math"/>
                                </a:rPr>
                                <m:t>𝒗</m:t>
                              </m:r>
                            </m:e>
                            <m:sub>
                              <m:r>
                                <a:rPr lang="es-ES" sz="2800" b="1" i="1" smtClean="0">
                                  <a:solidFill>
                                    <a:schemeClr val="tx2"/>
                                  </a:solidFill>
                                  <a:latin typeface="Cambria Math"/>
                                </a:rPr>
                                <m:t>𝒊</m:t>
                              </m:r>
                            </m:sub>
                          </m:sSub>
                        </m:num>
                        <m:den>
                          <m:sSub>
                            <m:sSubPr>
                              <m:ctrlPr>
                                <a:rPr lang="es-ES" sz="2800" b="1" i="1" smtClean="0">
                                  <a:solidFill>
                                    <a:schemeClr val="tx2"/>
                                  </a:solidFill>
                                  <a:latin typeface="Cambria Math" panose="02040503050406030204" pitchFamily="18" charset="0"/>
                                </a:rPr>
                              </m:ctrlPr>
                            </m:sSubPr>
                            <m:e>
                              <m:r>
                                <a:rPr lang="es-ES" sz="2800" b="1" i="1" smtClean="0">
                                  <a:solidFill>
                                    <a:schemeClr val="tx2"/>
                                  </a:solidFill>
                                  <a:latin typeface="Cambria Math"/>
                                </a:rPr>
                                <m:t>𝒕</m:t>
                              </m:r>
                            </m:e>
                            <m:sub>
                              <m:r>
                                <a:rPr lang="es-ES" sz="2800" b="1" i="1" smtClean="0">
                                  <a:solidFill>
                                    <a:schemeClr val="tx2"/>
                                  </a:solidFill>
                                  <a:latin typeface="Cambria Math"/>
                                </a:rPr>
                                <m:t>𝒇</m:t>
                              </m:r>
                            </m:sub>
                          </m:sSub>
                          <m:r>
                            <a:rPr lang="es-ES" sz="2800" b="1" i="1" smtClean="0">
                              <a:solidFill>
                                <a:schemeClr val="tx2"/>
                              </a:solidFill>
                              <a:latin typeface="Cambria Math"/>
                            </a:rPr>
                            <m:t>−</m:t>
                          </m:r>
                          <m:sSub>
                            <m:sSubPr>
                              <m:ctrlPr>
                                <a:rPr lang="es-ES" sz="2800" b="1" i="1" smtClean="0">
                                  <a:solidFill>
                                    <a:schemeClr val="tx2"/>
                                  </a:solidFill>
                                  <a:latin typeface="Cambria Math" panose="02040503050406030204" pitchFamily="18" charset="0"/>
                                </a:rPr>
                              </m:ctrlPr>
                            </m:sSubPr>
                            <m:e>
                              <m:r>
                                <a:rPr lang="es-ES" sz="2800" b="1" i="1" smtClean="0">
                                  <a:solidFill>
                                    <a:schemeClr val="tx2"/>
                                  </a:solidFill>
                                  <a:latin typeface="Cambria Math"/>
                                </a:rPr>
                                <m:t>𝒕</m:t>
                              </m:r>
                            </m:e>
                            <m:sub>
                              <m:r>
                                <a:rPr lang="es-ES" sz="2800" b="1" i="1" smtClean="0">
                                  <a:solidFill>
                                    <a:schemeClr val="tx2"/>
                                  </a:solidFill>
                                  <a:latin typeface="Cambria Math"/>
                                </a:rPr>
                                <m:t>𝒊</m:t>
                              </m:r>
                            </m:sub>
                          </m:sSub>
                        </m:den>
                      </m:f>
                    </m:oMath>
                  </m:oMathPara>
                </a14:m>
                <a:endParaRPr lang="es-ES" b="1" dirty="0">
                  <a:solidFill>
                    <a:schemeClr val="tx2"/>
                  </a:solidFill>
                </a:endParaRPr>
              </a:p>
            </p:txBody>
          </p:sp>
        </mc:Choice>
        <mc:Fallback xmlns="">
          <p:sp>
            <p:nvSpPr>
              <p:cNvPr id="5" name="4 CuadroTexto"/>
              <p:cNvSpPr txBox="1">
                <a:spLocks noRot="1" noChangeAspect="1" noMove="1" noResize="1" noEditPoints="1" noAdjustHandles="1" noChangeArrowheads="1" noChangeShapeType="1" noTextEdit="1"/>
              </p:cNvSpPr>
              <p:nvPr/>
            </p:nvSpPr>
            <p:spPr>
              <a:xfrm>
                <a:off x="1351047" y="2708920"/>
                <a:ext cx="2088328" cy="982770"/>
              </a:xfrm>
              <a:prstGeom prst="rect">
                <a:avLst/>
              </a:prstGeom>
              <a:blipFill rotWithShape="1">
                <a:blip r:embed="rId2"/>
                <a:stretch>
                  <a:fillRect/>
                </a:stretch>
              </a:blipFill>
            </p:spPr>
            <p:txBody>
              <a:bodyPr/>
              <a:lstStyle/>
              <a:p>
                <a:r>
                  <a:rPr lang="es-ES">
                    <a:noFill/>
                  </a:rPr>
                  <a:t> </a:t>
                </a:r>
              </a:p>
            </p:txBody>
          </p:sp>
        </mc:Fallback>
      </mc:AlternateContent>
      <p:sp>
        <p:nvSpPr>
          <p:cNvPr id="6" name="5 Cerrar llave"/>
          <p:cNvSpPr/>
          <p:nvPr/>
        </p:nvSpPr>
        <p:spPr>
          <a:xfrm rot="5400000">
            <a:off x="3104982" y="-216550"/>
            <a:ext cx="629781" cy="3600402"/>
          </a:xfrm>
          <a:prstGeom prst="rightBrace">
            <a:avLst>
              <a:gd name="adj1" fmla="val 78881"/>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mc:AlternateContent xmlns:mc="http://schemas.openxmlformats.org/markup-compatibility/2006" xmlns:a14="http://schemas.microsoft.com/office/drawing/2010/main">
        <mc:Choice Requires="a14">
          <p:sp>
            <p:nvSpPr>
              <p:cNvPr id="7" name="6 CuadroTexto"/>
              <p:cNvSpPr txBox="1"/>
              <p:nvPr/>
            </p:nvSpPr>
            <p:spPr>
              <a:xfrm>
                <a:off x="4644008" y="2711783"/>
                <a:ext cx="2501422" cy="63139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s-ES" sz="3200" b="1" i="1" smtClean="0">
                              <a:latin typeface="Cambria Math" panose="02040503050406030204" pitchFamily="18" charset="0"/>
                            </a:rPr>
                          </m:ctrlPr>
                        </m:sSubPr>
                        <m:e>
                          <m:r>
                            <a:rPr lang="es-ES" sz="3200" b="1" i="1" smtClean="0">
                              <a:latin typeface="Cambria Math"/>
                            </a:rPr>
                            <m:t>𝒗</m:t>
                          </m:r>
                        </m:e>
                        <m:sub>
                          <m:r>
                            <a:rPr lang="es-ES" sz="3200" b="1" i="1" smtClean="0">
                              <a:latin typeface="Cambria Math"/>
                            </a:rPr>
                            <m:t>𝒇</m:t>
                          </m:r>
                        </m:sub>
                      </m:sSub>
                      <m:r>
                        <a:rPr lang="es-ES" sz="3200" b="1" i="1" smtClean="0">
                          <a:latin typeface="Cambria Math"/>
                        </a:rPr>
                        <m:t>=</m:t>
                      </m:r>
                      <m:r>
                        <a:rPr lang="es-ES" sz="3200" b="1" i="1" smtClean="0">
                          <a:latin typeface="Cambria Math"/>
                        </a:rPr>
                        <m:t>𝒂𝒕</m:t>
                      </m:r>
                      <m:r>
                        <a:rPr lang="es-ES" sz="3200" b="1" i="1" smtClean="0">
                          <a:latin typeface="Cambria Math"/>
                        </a:rPr>
                        <m:t>+</m:t>
                      </m:r>
                      <m:sSub>
                        <m:sSubPr>
                          <m:ctrlPr>
                            <a:rPr lang="es-ES" sz="3200" b="1" i="1" smtClean="0">
                              <a:latin typeface="Cambria Math" panose="02040503050406030204" pitchFamily="18" charset="0"/>
                            </a:rPr>
                          </m:ctrlPr>
                        </m:sSubPr>
                        <m:e>
                          <m:r>
                            <a:rPr lang="es-ES" sz="3200" b="1" i="1" smtClean="0">
                              <a:latin typeface="Cambria Math"/>
                            </a:rPr>
                            <m:t>𝒗</m:t>
                          </m:r>
                        </m:e>
                        <m:sub>
                          <m:r>
                            <a:rPr lang="es-ES" sz="3200" b="1" i="1" smtClean="0">
                              <a:latin typeface="Cambria Math"/>
                            </a:rPr>
                            <m:t>𝒊</m:t>
                          </m:r>
                        </m:sub>
                      </m:sSub>
                    </m:oMath>
                  </m:oMathPara>
                </a14:m>
                <a:endParaRPr lang="es-ES" sz="2000" b="1" dirty="0"/>
              </a:p>
            </p:txBody>
          </p:sp>
        </mc:Choice>
        <mc:Fallback xmlns="">
          <p:sp>
            <p:nvSpPr>
              <p:cNvPr id="7" name="6 CuadroTexto"/>
              <p:cNvSpPr txBox="1">
                <a:spLocks noRot="1" noChangeAspect="1" noMove="1" noResize="1" noEditPoints="1" noAdjustHandles="1" noChangeArrowheads="1" noChangeShapeType="1" noTextEdit="1"/>
              </p:cNvSpPr>
              <p:nvPr/>
            </p:nvSpPr>
            <p:spPr>
              <a:xfrm>
                <a:off x="4644008" y="2711783"/>
                <a:ext cx="2501422" cy="631391"/>
              </a:xfrm>
              <a:prstGeom prst="rect">
                <a:avLst/>
              </a:prstGeom>
              <a:blipFill rotWithShape="1">
                <a:blip r:embed="rId3"/>
                <a:stretch>
                  <a:fillRect/>
                </a:stretch>
              </a:blipFill>
            </p:spPr>
            <p:txBody>
              <a:bodyPr/>
              <a:lstStyle/>
              <a:p>
                <a:r>
                  <a:rPr lang="es-ES">
                    <a:noFill/>
                  </a:rPr>
                  <a:t> </a:t>
                </a:r>
              </a:p>
            </p:txBody>
          </p:sp>
        </mc:Fallback>
      </mc:AlternateContent>
      <p:cxnSp>
        <p:nvCxnSpPr>
          <p:cNvPr id="9" name="8 Conector recto de flecha"/>
          <p:cNvCxnSpPr/>
          <p:nvPr/>
        </p:nvCxnSpPr>
        <p:spPr>
          <a:xfrm>
            <a:off x="4860032" y="3200305"/>
            <a:ext cx="0" cy="4913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9 CuadroTexto"/>
          <p:cNvSpPr txBox="1"/>
          <p:nvPr/>
        </p:nvSpPr>
        <p:spPr>
          <a:xfrm>
            <a:off x="3628188" y="3789040"/>
            <a:ext cx="2463688" cy="369332"/>
          </a:xfrm>
          <a:prstGeom prst="rect">
            <a:avLst/>
          </a:prstGeom>
          <a:noFill/>
        </p:spPr>
        <p:txBody>
          <a:bodyPr wrap="none" rtlCol="0">
            <a:spAutoFit/>
          </a:bodyPr>
          <a:lstStyle/>
          <a:p>
            <a:r>
              <a:rPr lang="es-ES" dirty="0" smtClean="0"/>
              <a:t>Velocidad instantánea</a:t>
            </a:r>
            <a:endParaRPr lang="es-ES" dirty="0"/>
          </a:p>
        </p:txBody>
      </p:sp>
      <p:sp>
        <p:nvSpPr>
          <p:cNvPr id="11" name="10 CuadroTexto"/>
          <p:cNvSpPr txBox="1"/>
          <p:nvPr/>
        </p:nvSpPr>
        <p:spPr>
          <a:xfrm>
            <a:off x="6281334" y="5057374"/>
            <a:ext cx="1728192" cy="707886"/>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es-ES"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hlinkClick r:id="rId4"/>
              </a:rPr>
              <a:t>INICIO</a:t>
            </a:r>
            <a:endParaRPr lang="es-ES" sz="4000" b="1" dirty="0">
              <a:effectLst>
                <a:outerShdw blurRad="38100" dist="38100" dir="2700000" algn="tl">
                  <a:srgbClr val="000000">
                    <a:alpha val="43137"/>
                  </a:srgbClr>
                </a:outerShdw>
              </a:effectLst>
            </a:endParaRPr>
          </a:p>
        </p:txBody>
      </p:sp>
      <p:sp>
        <p:nvSpPr>
          <p:cNvPr id="12" name="11 CuadroTexto"/>
          <p:cNvSpPr txBox="1"/>
          <p:nvPr/>
        </p:nvSpPr>
        <p:spPr>
          <a:xfrm>
            <a:off x="1115616" y="5085184"/>
            <a:ext cx="2274982" cy="646331"/>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s-ES" sz="36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GRÁFICAS</a:t>
            </a:r>
            <a:endParaRPr lang="es-ES" b="1" dirty="0"/>
          </a:p>
        </p:txBody>
      </p:sp>
      <p:sp>
        <p:nvSpPr>
          <p:cNvPr id="13" name="12 Flecha derecha"/>
          <p:cNvSpPr/>
          <p:nvPr/>
        </p:nvSpPr>
        <p:spPr>
          <a:xfrm>
            <a:off x="3779913" y="4869160"/>
            <a:ext cx="2114806" cy="1152128"/>
          </a:xfrm>
          <a:prstGeom prst="rightArrow">
            <a:avLst>
              <a:gd name="adj1" fmla="val 50000"/>
              <a:gd name="adj2" fmla="val 463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13 Flecha derecha"/>
          <p:cNvSpPr/>
          <p:nvPr/>
        </p:nvSpPr>
        <p:spPr>
          <a:xfrm>
            <a:off x="3628188" y="2852936"/>
            <a:ext cx="727788" cy="5930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14 Llamada de nube"/>
          <p:cNvSpPr/>
          <p:nvPr/>
        </p:nvSpPr>
        <p:spPr>
          <a:xfrm>
            <a:off x="5894719" y="1268761"/>
            <a:ext cx="2997761" cy="1198006"/>
          </a:xfrm>
          <a:prstGeom prst="cloudCallout">
            <a:avLst>
              <a:gd name="adj1" fmla="val -53610"/>
              <a:gd name="adj2" fmla="val 6365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 dirty="0" smtClean="0"/>
              <a:t>y = mx + n</a:t>
            </a:r>
            <a:endParaRPr lang="es-ES" dirty="0"/>
          </a:p>
        </p:txBody>
      </p:sp>
    </p:spTree>
    <p:extLst>
      <p:ext uri="{BB962C8B-B14F-4D97-AF65-F5344CB8AC3E}">
        <p14:creationId xmlns:p14="http://schemas.microsoft.com/office/powerpoint/2010/main" val="4111419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500" fill="hold"/>
                                        <p:tgtEl>
                                          <p:spTgt spid="4"/>
                                        </p:tgtEl>
                                        <p:attrNameLst>
                                          <p:attrName>ppt_x</p:attrName>
                                        </p:attrNameLst>
                                      </p:cBhvr>
                                      <p:tavLst>
                                        <p:tav tm="0">
                                          <p:val>
                                            <p:strVal val="#ppt_x"/>
                                          </p:val>
                                        </p:tav>
                                        <p:tav tm="100000">
                                          <p:val>
                                            <p:strVal val="#ppt_x"/>
                                          </p:val>
                                        </p:tav>
                                      </p:tavLst>
                                    </p:anim>
                                    <p:anim calcmode="lin" valueType="num">
                                      <p:cBhvr additive="base">
                                        <p:cTn id="3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barn(inVertical)">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1000"/>
                                        <p:tgtEl>
                                          <p:spTgt spid="7"/>
                                        </p:tgtEl>
                                      </p:cBhvr>
                                    </p:animEffect>
                                    <p:anim calcmode="lin" valueType="num">
                                      <p:cBhvr>
                                        <p:cTn id="44" dur="1000" fill="hold"/>
                                        <p:tgtEl>
                                          <p:spTgt spid="7"/>
                                        </p:tgtEl>
                                        <p:attrNameLst>
                                          <p:attrName>ppt_x</p:attrName>
                                        </p:attrNameLst>
                                      </p:cBhvr>
                                      <p:tavLst>
                                        <p:tav tm="0">
                                          <p:val>
                                            <p:strVal val="#ppt_x"/>
                                          </p:val>
                                        </p:tav>
                                        <p:tav tm="100000">
                                          <p:val>
                                            <p:strVal val="#ppt_x"/>
                                          </p:val>
                                        </p:tav>
                                      </p:tavLst>
                                    </p:anim>
                                    <p:anim calcmode="lin" valueType="num">
                                      <p:cBhvr>
                                        <p:cTn id="4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1000"/>
                                        <p:tgtEl>
                                          <p:spTgt spid="9"/>
                                        </p:tgtEl>
                                      </p:cBhvr>
                                    </p:animEffect>
                                    <p:anim calcmode="lin" valueType="num">
                                      <p:cBhvr>
                                        <p:cTn id="51" dur="1000" fill="hold"/>
                                        <p:tgtEl>
                                          <p:spTgt spid="9"/>
                                        </p:tgtEl>
                                        <p:attrNameLst>
                                          <p:attrName>ppt_x</p:attrName>
                                        </p:attrNameLst>
                                      </p:cBhvr>
                                      <p:tavLst>
                                        <p:tav tm="0">
                                          <p:val>
                                            <p:strVal val="#ppt_x"/>
                                          </p:val>
                                        </p:tav>
                                        <p:tav tm="100000">
                                          <p:val>
                                            <p:strVal val="#ppt_x"/>
                                          </p:val>
                                        </p:tav>
                                      </p:tavLst>
                                    </p:anim>
                                    <p:anim calcmode="lin" valueType="num">
                                      <p:cBhvr>
                                        <p:cTn id="5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fade">
                                      <p:cBhvr>
                                        <p:cTn id="57" dur="1000"/>
                                        <p:tgtEl>
                                          <p:spTgt spid="10"/>
                                        </p:tgtEl>
                                      </p:cBhvr>
                                    </p:animEffect>
                                    <p:anim calcmode="lin" valueType="num">
                                      <p:cBhvr>
                                        <p:cTn id="58" dur="1000" fill="hold"/>
                                        <p:tgtEl>
                                          <p:spTgt spid="10"/>
                                        </p:tgtEl>
                                        <p:attrNameLst>
                                          <p:attrName>ppt_x</p:attrName>
                                        </p:attrNameLst>
                                      </p:cBhvr>
                                      <p:tavLst>
                                        <p:tav tm="0">
                                          <p:val>
                                            <p:strVal val="#ppt_x"/>
                                          </p:val>
                                        </p:tav>
                                        <p:tav tm="100000">
                                          <p:val>
                                            <p:strVal val="#ppt_x"/>
                                          </p:val>
                                        </p:tav>
                                      </p:tavLst>
                                    </p:anim>
                                    <p:anim calcmode="lin" valueType="num">
                                      <p:cBhvr>
                                        <p:cTn id="5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15"/>
                                        </p:tgtEl>
                                        <p:attrNameLst>
                                          <p:attrName>style.visibility</p:attrName>
                                        </p:attrNameLst>
                                      </p:cBhvr>
                                      <p:to>
                                        <p:strVal val="visible"/>
                                      </p:to>
                                    </p:set>
                                    <p:anim calcmode="lin" valueType="num">
                                      <p:cBhvr additive="base">
                                        <p:cTn id="64" dur="500" fill="hold"/>
                                        <p:tgtEl>
                                          <p:spTgt spid="15"/>
                                        </p:tgtEl>
                                        <p:attrNameLst>
                                          <p:attrName>ppt_x</p:attrName>
                                        </p:attrNameLst>
                                      </p:cBhvr>
                                      <p:tavLst>
                                        <p:tav tm="0">
                                          <p:val>
                                            <p:strVal val="#ppt_x"/>
                                          </p:val>
                                        </p:tav>
                                        <p:tav tm="100000">
                                          <p:val>
                                            <p:strVal val="#ppt_x"/>
                                          </p:val>
                                        </p:tav>
                                      </p:tavLst>
                                    </p:anim>
                                    <p:anim calcmode="lin" valueType="num">
                                      <p:cBhvr additive="base">
                                        <p:cTn id="6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2"/>
                                        </p:tgtEl>
                                        <p:attrNameLst>
                                          <p:attrName>style.visibility</p:attrName>
                                        </p:attrNameLst>
                                      </p:cBhvr>
                                      <p:to>
                                        <p:strVal val="visible"/>
                                      </p:to>
                                    </p:set>
                                    <p:animEffect transition="in" filter="fade">
                                      <p:cBhvr>
                                        <p:cTn id="70" dur="1000"/>
                                        <p:tgtEl>
                                          <p:spTgt spid="12"/>
                                        </p:tgtEl>
                                      </p:cBhvr>
                                    </p:animEffect>
                                    <p:anim calcmode="lin" valueType="num">
                                      <p:cBhvr>
                                        <p:cTn id="71" dur="1000" fill="hold"/>
                                        <p:tgtEl>
                                          <p:spTgt spid="12"/>
                                        </p:tgtEl>
                                        <p:attrNameLst>
                                          <p:attrName>ppt_x</p:attrName>
                                        </p:attrNameLst>
                                      </p:cBhvr>
                                      <p:tavLst>
                                        <p:tav tm="0">
                                          <p:val>
                                            <p:strVal val="#ppt_x"/>
                                          </p:val>
                                        </p:tav>
                                        <p:tav tm="100000">
                                          <p:val>
                                            <p:strVal val="#ppt_x"/>
                                          </p:val>
                                        </p:tav>
                                      </p:tavLst>
                                    </p:anim>
                                    <p:anim calcmode="lin" valueType="num">
                                      <p:cBhvr>
                                        <p:cTn id="7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13"/>
                                        </p:tgtEl>
                                        <p:attrNameLst>
                                          <p:attrName>style.visibility</p:attrName>
                                        </p:attrNameLst>
                                      </p:cBhvr>
                                      <p:to>
                                        <p:strVal val="visible"/>
                                      </p:to>
                                    </p:set>
                                    <p:animEffect transition="in" filter="wipe(down)">
                                      <p:cBhvr>
                                        <p:cTn id="77" dur="500"/>
                                        <p:tgtEl>
                                          <p:spTgt spid="13"/>
                                        </p:tgtEl>
                                      </p:cBhvr>
                                    </p:animEffect>
                                  </p:childTnLst>
                                </p:cTn>
                              </p:par>
                            </p:childTnLst>
                          </p:cTn>
                        </p:par>
                      </p:childTnLst>
                    </p:cTn>
                  </p:par>
                  <p:par>
                    <p:cTn id="78" fill="hold">
                      <p:stCondLst>
                        <p:cond delay="indefinite"/>
                      </p:stCondLst>
                      <p:childTnLst>
                        <p:par>
                          <p:cTn id="79" fill="hold">
                            <p:stCondLst>
                              <p:cond delay="0"/>
                            </p:stCondLst>
                            <p:childTnLst>
                              <p:par>
                                <p:cTn id="80" presetID="6" presetClass="entr" presetSubtype="16" fill="hold" grpId="0" nodeType="clickEffect">
                                  <p:stCondLst>
                                    <p:cond delay="0"/>
                                  </p:stCondLst>
                                  <p:childTnLst>
                                    <p:set>
                                      <p:cBhvr>
                                        <p:cTn id="81" dur="1" fill="hold">
                                          <p:stCondLst>
                                            <p:cond delay="0"/>
                                          </p:stCondLst>
                                        </p:cTn>
                                        <p:tgtEl>
                                          <p:spTgt spid="11"/>
                                        </p:tgtEl>
                                        <p:attrNameLst>
                                          <p:attrName>style.visibility</p:attrName>
                                        </p:attrNameLst>
                                      </p:cBhvr>
                                      <p:to>
                                        <p:strVal val="visible"/>
                                      </p:to>
                                    </p:set>
                                    <p:animEffect transition="in" filter="circle(in)">
                                      <p:cBhvr>
                                        <p:cTn id="8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animBg="1"/>
      <p:bldP spid="7" grpId="0"/>
      <p:bldP spid="10" grpId="0"/>
      <p:bldP spid="11" grpId="0" animBg="1"/>
      <p:bldP spid="12" grpId="0" animBg="1"/>
      <p:bldP spid="13" grpId="0" animBg="1"/>
      <p:bldP spid="14" grpId="0" animBg="1"/>
      <p:bldP spid="1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987824" y="476672"/>
            <a:ext cx="2621230" cy="369332"/>
          </a:xfrm>
          <a:prstGeom prst="rect">
            <a:avLst/>
          </a:prstGeom>
          <a:noFill/>
        </p:spPr>
        <p:txBody>
          <a:bodyPr wrap="none" rtlCol="0">
            <a:spAutoFit/>
          </a:bodyPr>
          <a:lstStyle/>
          <a:p>
            <a:r>
              <a:rPr lang="es-ES" dirty="0" smtClean="0"/>
              <a:t>Ecuaciones cinemáticas</a:t>
            </a:r>
            <a:endParaRPr lang="es-ES" dirty="0"/>
          </a:p>
        </p:txBody>
      </p:sp>
      <mc:AlternateContent xmlns:mc="http://schemas.openxmlformats.org/markup-compatibility/2006" xmlns:a14="http://schemas.microsoft.com/office/drawing/2010/main">
        <mc:Choice Requires="a14">
          <p:sp>
            <p:nvSpPr>
              <p:cNvPr id="3" name="2 CuadroTexto"/>
              <p:cNvSpPr txBox="1"/>
              <p:nvPr/>
            </p:nvSpPr>
            <p:spPr>
              <a:xfrm>
                <a:off x="2410486" y="2580572"/>
                <a:ext cx="3775905" cy="108985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sz="3200" b="1" i="1" smtClean="0">
                              <a:latin typeface="Cambria Math" panose="02040503050406030204" pitchFamily="18" charset="0"/>
                            </a:rPr>
                          </m:ctrlPr>
                        </m:sSubPr>
                        <m:e>
                          <m:r>
                            <a:rPr lang="es-ES" sz="3200" b="1" i="1" smtClean="0">
                              <a:latin typeface="Cambria Math"/>
                            </a:rPr>
                            <m:t>𝒙</m:t>
                          </m:r>
                        </m:e>
                        <m:sub>
                          <m:r>
                            <a:rPr lang="es-ES" sz="3200" b="1" i="1" smtClean="0">
                              <a:latin typeface="Cambria Math"/>
                            </a:rPr>
                            <m:t>𝒇</m:t>
                          </m:r>
                        </m:sub>
                      </m:sSub>
                      <m:r>
                        <a:rPr lang="es-ES" sz="3200" b="1" i="1" smtClean="0">
                          <a:latin typeface="Cambria Math"/>
                        </a:rPr>
                        <m:t>−</m:t>
                      </m:r>
                      <m:sSub>
                        <m:sSubPr>
                          <m:ctrlPr>
                            <a:rPr lang="es-ES" sz="3200" b="1" i="1" smtClean="0">
                              <a:latin typeface="Cambria Math" panose="02040503050406030204" pitchFamily="18" charset="0"/>
                            </a:rPr>
                          </m:ctrlPr>
                        </m:sSubPr>
                        <m:e>
                          <m:r>
                            <a:rPr lang="es-ES" sz="3200" b="1" i="1" smtClean="0">
                              <a:latin typeface="Cambria Math"/>
                            </a:rPr>
                            <m:t>𝒙</m:t>
                          </m:r>
                        </m:e>
                        <m:sub>
                          <m:r>
                            <a:rPr lang="es-ES" sz="3200" b="1" i="1" smtClean="0">
                              <a:latin typeface="Cambria Math"/>
                            </a:rPr>
                            <m:t>𝒊</m:t>
                          </m:r>
                        </m:sub>
                      </m:sSub>
                      <m:r>
                        <a:rPr lang="es-ES" sz="3200" b="1" i="1" smtClean="0">
                          <a:latin typeface="Cambria Math"/>
                        </a:rPr>
                        <m:t>=</m:t>
                      </m:r>
                      <m:sSub>
                        <m:sSubPr>
                          <m:ctrlPr>
                            <a:rPr lang="es-ES" sz="3200" b="1" i="1" smtClean="0">
                              <a:latin typeface="Cambria Math" panose="02040503050406030204" pitchFamily="18" charset="0"/>
                            </a:rPr>
                          </m:ctrlPr>
                        </m:sSubPr>
                        <m:e>
                          <m:r>
                            <a:rPr lang="es-ES" sz="3200" b="1" i="1" smtClean="0">
                              <a:latin typeface="Cambria Math"/>
                            </a:rPr>
                            <m:t>𝒗</m:t>
                          </m:r>
                        </m:e>
                        <m:sub>
                          <m:r>
                            <a:rPr lang="es-ES" sz="3200" b="1" i="1" smtClean="0">
                              <a:latin typeface="Cambria Math"/>
                            </a:rPr>
                            <m:t>𝒊</m:t>
                          </m:r>
                        </m:sub>
                      </m:sSub>
                      <m:r>
                        <a:rPr lang="es-ES" sz="3200" b="1" i="1" smtClean="0">
                          <a:latin typeface="Cambria Math"/>
                        </a:rPr>
                        <m:t>𝒕</m:t>
                      </m:r>
                      <m:r>
                        <a:rPr lang="es-ES" sz="3200" b="1" i="1" smtClean="0">
                          <a:latin typeface="Cambria Math"/>
                          <a:ea typeface="Cambria Math"/>
                        </a:rPr>
                        <m:t>+</m:t>
                      </m:r>
                      <m:f>
                        <m:fPr>
                          <m:ctrlPr>
                            <a:rPr lang="es-ES" sz="3200" b="1" i="1" smtClean="0">
                              <a:latin typeface="Cambria Math" panose="02040503050406030204" pitchFamily="18" charset="0"/>
                              <a:ea typeface="Cambria Math"/>
                            </a:rPr>
                          </m:ctrlPr>
                        </m:fPr>
                        <m:num>
                          <m:r>
                            <a:rPr lang="es-ES" sz="3200" b="1" i="1" smtClean="0">
                              <a:latin typeface="Cambria Math"/>
                              <a:ea typeface="Cambria Math"/>
                            </a:rPr>
                            <m:t>𝒂</m:t>
                          </m:r>
                          <m:sSup>
                            <m:sSupPr>
                              <m:ctrlPr>
                                <a:rPr lang="es-ES" sz="3200" b="1" i="1" smtClean="0">
                                  <a:latin typeface="Cambria Math" panose="02040503050406030204" pitchFamily="18" charset="0"/>
                                  <a:ea typeface="Cambria Math"/>
                                </a:rPr>
                              </m:ctrlPr>
                            </m:sSupPr>
                            <m:e>
                              <m:r>
                                <a:rPr lang="es-ES" sz="3200" b="1" i="1" smtClean="0">
                                  <a:latin typeface="Cambria Math"/>
                                  <a:ea typeface="Cambria Math"/>
                                </a:rPr>
                                <m:t>𝒕</m:t>
                              </m:r>
                            </m:e>
                            <m:sup>
                              <m:r>
                                <a:rPr lang="es-ES" sz="3200" b="1" i="1" smtClean="0">
                                  <a:latin typeface="Cambria Math"/>
                                  <a:ea typeface="Cambria Math"/>
                                </a:rPr>
                                <m:t>𝟐</m:t>
                              </m:r>
                            </m:sup>
                          </m:sSup>
                        </m:num>
                        <m:den>
                          <m:r>
                            <a:rPr lang="es-ES" sz="3200" b="1" i="1" smtClean="0">
                              <a:latin typeface="Cambria Math"/>
                              <a:ea typeface="Cambria Math"/>
                            </a:rPr>
                            <m:t>𝟐</m:t>
                          </m:r>
                        </m:den>
                      </m:f>
                    </m:oMath>
                  </m:oMathPara>
                </a14:m>
                <a:endParaRPr lang="es-ES" sz="2400" b="1" dirty="0"/>
              </a:p>
            </p:txBody>
          </p:sp>
        </mc:Choice>
        <mc:Fallback xmlns="">
          <p:sp>
            <p:nvSpPr>
              <p:cNvPr id="3" name="2 CuadroTexto"/>
              <p:cNvSpPr txBox="1">
                <a:spLocks noRot="1" noChangeAspect="1" noMove="1" noResize="1" noEditPoints="1" noAdjustHandles="1" noChangeArrowheads="1" noChangeShapeType="1" noTextEdit="1"/>
              </p:cNvSpPr>
              <p:nvPr/>
            </p:nvSpPr>
            <p:spPr>
              <a:xfrm>
                <a:off x="2410486" y="2580572"/>
                <a:ext cx="3775905" cy="1089850"/>
              </a:xfrm>
              <a:prstGeom prst="rect">
                <a:avLst/>
              </a:prstGeom>
              <a:blipFill rotWithShape="1">
                <a:blip r:embed="rId2"/>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4" name="3 CuadroTexto"/>
              <p:cNvSpPr txBox="1"/>
              <p:nvPr/>
            </p:nvSpPr>
            <p:spPr>
              <a:xfrm>
                <a:off x="2379580" y="4604111"/>
                <a:ext cx="3806811" cy="11142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sz="3200" b="1" i="1" smtClean="0">
                              <a:latin typeface="Cambria Math" panose="02040503050406030204" pitchFamily="18" charset="0"/>
                            </a:rPr>
                          </m:ctrlPr>
                        </m:sSubPr>
                        <m:e>
                          <m:r>
                            <a:rPr lang="es-ES" sz="3200" b="1" i="1" smtClean="0">
                              <a:latin typeface="Cambria Math"/>
                            </a:rPr>
                            <m:t>𝒙</m:t>
                          </m:r>
                        </m:e>
                        <m:sub>
                          <m:r>
                            <a:rPr lang="es-ES" sz="3200" b="1" i="1" smtClean="0">
                              <a:latin typeface="Cambria Math"/>
                            </a:rPr>
                            <m:t>𝒇</m:t>
                          </m:r>
                        </m:sub>
                      </m:sSub>
                      <m:r>
                        <a:rPr lang="es-ES" sz="3200" b="1" i="1" smtClean="0">
                          <a:latin typeface="Cambria Math"/>
                        </a:rPr>
                        <m:t>−</m:t>
                      </m:r>
                      <m:sSub>
                        <m:sSubPr>
                          <m:ctrlPr>
                            <a:rPr lang="es-ES" sz="3200" b="1" i="1" smtClean="0">
                              <a:latin typeface="Cambria Math" panose="02040503050406030204" pitchFamily="18" charset="0"/>
                            </a:rPr>
                          </m:ctrlPr>
                        </m:sSubPr>
                        <m:e>
                          <m:r>
                            <a:rPr lang="es-ES" sz="3200" b="1" i="1" smtClean="0">
                              <a:latin typeface="Cambria Math"/>
                            </a:rPr>
                            <m:t>𝒙</m:t>
                          </m:r>
                        </m:e>
                        <m:sub>
                          <m:r>
                            <a:rPr lang="es-ES" sz="3200" b="1" i="1" smtClean="0">
                              <a:latin typeface="Cambria Math"/>
                            </a:rPr>
                            <m:t>𝒊</m:t>
                          </m:r>
                        </m:sub>
                      </m:sSub>
                      <m:r>
                        <a:rPr lang="es-ES" sz="3200" b="1" i="1" smtClean="0">
                          <a:latin typeface="Cambria Math"/>
                        </a:rPr>
                        <m:t>=</m:t>
                      </m:r>
                      <m:f>
                        <m:fPr>
                          <m:ctrlPr>
                            <a:rPr lang="es-ES" sz="3200" b="1" i="1" smtClean="0">
                              <a:latin typeface="Cambria Math" panose="02040503050406030204" pitchFamily="18" charset="0"/>
                            </a:rPr>
                          </m:ctrlPr>
                        </m:fPr>
                        <m:num>
                          <m:sSup>
                            <m:sSupPr>
                              <m:ctrlPr>
                                <a:rPr lang="es-ES" sz="3200" b="1" i="1" smtClean="0">
                                  <a:latin typeface="Cambria Math" panose="02040503050406030204" pitchFamily="18" charset="0"/>
                                </a:rPr>
                              </m:ctrlPr>
                            </m:sSupPr>
                            <m:e>
                              <m:sSub>
                                <m:sSubPr>
                                  <m:ctrlPr>
                                    <a:rPr lang="es-ES" sz="3200" b="1" i="1" smtClean="0">
                                      <a:latin typeface="Cambria Math" panose="02040503050406030204" pitchFamily="18" charset="0"/>
                                    </a:rPr>
                                  </m:ctrlPr>
                                </m:sSubPr>
                                <m:e>
                                  <m:r>
                                    <a:rPr lang="es-ES" sz="3200" b="1" i="1" smtClean="0">
                                      <a:latin typeface="Cambria Math"/>
                                    </a:rPr>
                                    <m:t>𝒗</m:t>
                                  </m:r>
                                </m:e>
                                <m:sub>
                                  <m:r>
                                    <a:rPr lang="es-ES" sz="3200" b="1" i="1" smtClean="0">
                                      <a:latin typeface="Cambria Math"/>
                                    </a:rPr>
                                    <m:t>𝒇</m:t>
                                  </m:r>
                                </m:sub>
                              </m:sSub>
                            </m:e>
                            <m:sup>
                              <m:r>
                                <a:rPr lang="es-ES" sz="3200" b="1" i="1" smtClean="0">
                                  <a:latin typeface="Cambria Math"/>
                                </a:rPr>
                                <m:t>𝟐</m:t>
                              </m:r>
                            </m:sup>
                          </m:sSup>
                          <m:r>
                            <a:rPr lang="es-ES" sz="3200" b="1" i="1" smtClean="0">
                              <a:latin typeface="Cambria Math"/>
                            </a:rPr>
                            <m:t>−</m:t>
                          </m:r>
                          <m:sSup>
                            <m:sSupPr>
                              <m:ctrlPr>
                                <a:rPr lang="es-ES" sz="3200" b="1" i="1" smtClean="0">
                                  <a:latin typeface="Cambria Math" panose="02040503050406030204" pitchFamily="18" charset="0"/>
                                </a:rPr>
                              </m:ctrlPr>
                            </m:sSupPr>
                            <m:e>
                              <m:sSub>
                                <m:sSubPr>
                                  <m:ctrlPr>
                                    <a:rPr lang="es-ES" sz="3200" b="1" i="1" smtClean="0">
                                      <a:latin typeface="Cambria Math" panose="02040503050406030204" pitchFamily="18" charset="0"/>
                                    </a:rPr>
                                  </m:ctrlPr>
                                </m:sSubPr>
                                <m:e>
                                  <m:r>
                                    <a:rPr lang="es-ES" sz="3200" b="1" i="1" smtClean="0">
                                      <a:latin typeface="Cambria Math"/>
                                    </a:rPr>
                                    <m:t>𝒗</m:t>
                                  </m:r>
                                </m:e>
                                <m:sub>
                                  <m:r>
                                    <a:rPr lang="es-ES" sz="3200" b="1" i="1" smtClean="0">
                                      <a:latin typeface="Cambria Math"/>
                                    </a:rPr>
                                    <m:t>𝒊</m:t>
                                  </m:r>
                                </m:sub>
                              </m:sSub>
                            </m:e>
                            <m:sup>
                              <m:r>
                                <a:rPr lang="es-ES" sz="3200" b="1" i="1" smtClean="0">
                                  <a:latin typeface="Cambria Math"/>
                                </a:rPr>
                                <m:t>𝟐</m:t>
                              </m:r>
                            </m:sup>
                          </m:sSup>
                        </m:num>
                        <m:den>
                          <m:r>
                            <a:rPr lang="es-ES" sz="3200" b="1" i="1" smtClean="0">
                              <a:latin typeface="Cambria Math"/>
                            </a:rPr>
                            <m:t>𝟐</m:t>
                          </m:r>
                          <m:r>
                            <a:rPr lang="es-ES" sz="3200" b="1" i="1" smtClean="0">
                              <a:latin typeface="Cambria Math"/>
                            </a:rPr>
                            <m:t>𝒂</m:t>
                          </m:r>
                        </m:den>
                      </m:f>
                    </m:oMath>
                  </m:oMathPara>
                </a14:m>
                <a:endParaRPr lang="es-ES" b="1" dirty="0"/>
              </a:p>
            </p:txBody>
          </p:sp>
        </mc:Choice>
        <mc:Fallback xmlns="">
          <p:sp>
            <p:nvSpPr>
              <p:cNvPr id="4" name="3 CuadroTexto"/>
              <p:cNvSpPr txBox="1">
                <a:spLocks noRot="1" noChangeAspect="1" noMove="1" noResize="1" noEditPoints="1" noAdjustHandles="1" noChangeArrowheads="1" noChangeShapeType="1" noTextEdit="1"/>
              </p:cNvSpPr>
              <p:nvPr/>
            </p:nvSpPr>
            <p:spPr>
              <a:xfrm>
                <a:off x="2379580" y="4604111"/>
                <a:ext cx="3806811" cy="1114279"/>
              </a:xfrm>
              <a:prstGeom prst="rect">
                <a:avLst/>
              </a:prstGeom>
              <a:blipFill rotWithShape="1">
                <a:blip r:embed="rId3"/>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5" name="4 CuadroTexto"/>
              <p:cNvSpPr txBox="1"/>
              <p:nvPr/>
            </p:nvSpPr>
            <p:spPr>
              <a:xfrm>
                <a:off x="3076466" y="1300790"/>
                <a:ext cx="2501422" cy="63139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s-ES" sz="3200" b="1" i="1" smtClean="0">
                              <a:latin typeface="Cambria Math" panose="02040503050406030204" pitchFamily="18" charset="0"/>
                            </a:rPr>
                          </m:ctrlPr>
                        </m:sSubPr>
                        <m:e>
                          <m:r>
                            <a:rPr lang="es-ES" sz="3200" b="1" i="1" smtClean="0">
                              <a:latin typeface="Cambria Math"/>
                            </a:rPr>
                            <m:t>𝒗</m:t>
                          </m:r>
                        </m:e>
                        <m:sub>
                          <m:r>
                            <a:rPr lang="es-ES" sz="3200" b="1" i="1" smtClean="0">
                              <a:latin typeface="Cambria Math"/>
                            </a:rPr>
                            <m:t>𝒇</m:t>
                          </m:r>
                        </m:sub>
                      </m:sSub>
                      <m:r>
                        <a:rPr lang="es-ES" sz="3200" b="1" i="1" smtClean="0">
                          <a:latin typeface="Cambria Math"/>
                        </a:rPr>
                        <m:t>=</m:t>
                      </m:r>
                      <m:r>
                        <a:rPr lang="es-ES" sz="3200" b="1" i="1" smtClean="0">
                          <a:latin typeface="Cambria Math"/>
                        </a:rPr>
                        <m:t>𝒂𝒕</m:t>
                      </m:r>
                      <m:r>
                        <a:rPr lang="es-ES" sz="3200" b="1" i="1" smtClean="0">
                          <a:latin typeface="Cambria Math"/>
                        </a:rPr>
                        <m:t>+</m:t>
                      </m:r>
                      <m:sSub>
                        <m:sSubPr>
                          <m:ctrlPr>
                            <a:rPr lang="es-ES" sz="3200" b="1" i="1" smtClean="0">
                              <a:latin typeface="Cambria Math" panose="02040503050406030204" pitchFamily="18" charset="0"/>
                            </a:rPr>
                          </m:ctrlPr>
                        </m:sSubPr>
                        <m:e>
                          <m:r>
                            <a:rPr lang="es-ES" sz="3200" b="1" i="1" smtClean="0">
                              <a:latin typeface="Cambria Math"/>
                            </a:rPr>
                            <m:t>𝒗</m:t>
                          </m:r>
                        </m:e>
                        <m:sub>
                          <m:r>
                            <a:rPr lang="es-ES" sz="3200" b="1" i="1" smtClean="0">
                              <a:latin typeface="Cambria Math"/>
                            </a:rPr>
                            <m:t>𝒊</m:t>
                          </m:r>
                        </m:sub>
                      </m:sSub>
                    </m:oMath>
                  </m:oMathPara>
                </a14:m>
                <a:endParaRPr lang="es-ES" sz="2000" b="1" dirty="0"/>
              </a:p>
            </p:txBody>
          </p:sp>
        </mc:Choice>
        <mc:Fallback xmlns="">
          <p:sp>
            <p:nvSpPr>
              <p:cNvPr id="5" name="4 CuadroTexto"/>
              <p:cNvSpPr txBox="1">
                <a:spLocks noRot="1" noChangeAspect="1" noMove="1" noResize="1" noEditPoints="1" noAdjustHandles="1" noChangeArrowheads="1" noChangeShapeType="1" noTextEdit="1"/>
              </p:cNvSpPr>
              <p:nvPr/>
            </p:nvSpPr>
            <p:spPr>
              <a:xfrm>
                <a:off x="3076466" y="1300790"/>
                <a:ext cx="2501422" cy="631391"/>
              </a:xfrm>
              <a:prstGeom prst="rect">
                <a:avLst/>
              </a:prstGeom>
              <a:blipFill rotWithShape="1">
                <a:blip r:embed="rId4"/>
                <a:stretch>
                  <a:fillRect/>
                </a:stretch>
              </a:blipFill>
            </p:spPr>
            <p:txBody>
              <a:bodyPr/>
              <a:lstStyle/>
              <a:p>
                <a:r>
                  <a:rPr lang="es-ES">
                    <a:noFill/>
                  </a:rPr>
                  <a:t> </a:t>
                </a:r>
              </a:p>
            </p:txBody>
          </p:sp>
        </mc:Fallback>
      </mc:AlternateContent>
    </p:spTree>
    <p:extLst>
      <p:ext uri="{BB962C8B-B14F-4D97-AF65-F5344CB8AC3E}">
        <p14:creationId xmlns:p14="http://schemas.microsoft.com/office/powerpoint/2010/main" val="2766748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ppt_x"/>
                                          </p:val>
                                        </p:tav>
                                        <p:tav tm="100000">
                                          <p:val>
                                            <p:strVal val="#ppt_x"/>
                                          </p:val>
                                        </p:tav>
                                      </p:tavLst>
                                    </p:anim>
                                    <p:anim calcmode="lin" valueType="num">
                                      <p:cBhvr additive="base">
                                        <p:cTn id="2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 fill="hold"/>
                                        <p:tgtEl>
                                          <p:spTgt spid="4"/>
                                        </p:tgtEl>
                                        <p:attrNameLst>
                                          <p:attrName>ppt_x</p:attrName>
                                        </p:attrNameLst>
                                      </p:cBhvr>
                                      <p:tavLst>
                                        <p:tav tm="0">
                                          <p:val>
                                            <p:strVal val="#ppt_x"/>
                                          </p:val>
                                        </p:tav>
                                        <p:tav tm="100000">
                                          <p:val>
                                            <p:strVal val="#ppt_x"/>
                                          </p:val>
                                        </p:tav>
                                      </p:tavLst>
                                    </p:anim>
                                    <p:anim calcmode="lin" valueType="num">
                                      <p:cBhvr additive="base">
                                        <p:cTn id="2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rotWithShape="1">
          <a:blip r:embed="rId2" cstate="print">
            <a:extLst>
              <a:ext uri="{28A0092B-C50C-407E-A947-70E740481C1C}">
                <a14:useLocalDpi xmlns:a14="http://schemas.microsoft.com/office/drawing/2010/main" val="0"/>
              </a:ext>
            </a:extLst>
          </a:blip>
          <a:srcRect l="4849" t="3920" r="70152" b="47155"/>
          <a:stretch/>
        </p:blipFill>
        <p:spPr>
          <a:xfrm>
            <a:off x="443344" y="548680"/>
            <a:ext cx="3442539" cy="2691439"/>
          </a:xfrm>
          <a:prstGeom prst="rect">
            <a:avLst/>
          </a:prstGeom>
        </p:spPr>
      </p:pic>
      <p:cxnSp>
        <p:nvCxnSpPr>
          <p:cNvPr id="4" name="3 Conector recto de flecha"/>
          <p:cNvCxnSpPr/>
          <p:nvPr/>
        </p:nvCxnSpPr>
        <p:spPr>
          <a:xfrm flipV="1">
            <a:off x="2555776" y="764704"/>
            <a:ext cx="2448272" cy="11296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 name="4 CuadroTexto"/>
          <p:cNvSpPr txBox="1"/>
          <p:nvPr/>
        </p:nvSpPr>
        <p:spPr>
          <a:xfrm>
            <a:off x="5030688" y="550137"/>
            <a:ext cx="2541080" cy="369332"/>
          </a:xfrm>
          <a:prstGeom prst="rect">
            <a:avLst/>
          </a:prstGeom>
          <a:noFill/>
        </p:spPr>
        <p:txBody>
          <a:bodyPr wrap="none" rtlCol="0">
            <a:spAutoFit/>
          </a:bodyPr>
          <a:lstStyle/>
          <a:p>
            <a:r>
              <a:rPr lang="es-ES" dirty="0" smtClean="0"/>
              <a:t>Área = desplazamiento</a:t>
            </a:r>
            <a:endParaRPr lang="es-ES" dirty="0"/>
          </a:p>
        </p:txBody>
      </p:sp>
      <p:cxnSp>
        <p:nvCxnSpPr>
          <p:cNvPr id="7" name="6 Conector recto"/>
          <p:cNvCxnSpPr/>
          <p:nvPr/>
        </p:nvCxnSpPr>
        <p:spPr>
          <a:xfrm>
            <a:off x="1259632" y="2348880"/>
            <a:ext cx="1584176"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7 CuadroTexto"/>
          <p:cNvSpPr txBox="1"/>
          <p:nvPr/>
        </p:nvSpPr>
        <p:spPr>
          <a:xfrm>
            <a:off x="2068132" y="1894399"/>
            <a:ext cx="306494" cy="369332"/>
          </a:xfrm>
          <a:prstGeom prst="rect">
            <a:avLst/>
          </a:prstGeom>
          <a:noFill/>
        </p:spPr>
        <p:txBody>
          <a:bodyPr wrap="none" rtlCol="0">
            <a:spAutoFit/>
          </a:bodyPr>
          <a:lstStyle/>
          <a:p>
            <a:r>
              <a:rPr lang="es-ES" dirty="0" smtClean="0"/>
              <a:t>1</a:t>
            </a:r>
            <a:endParaRPr lang="es-ES" dirty="0"/>
          </a:p>
        </p:txBody>
      </p:sp>
      <p:sp>
        <p:nvSpPr>
          <p:cNvPr id="9" name="8 CuadroTexto"/>
          <p:cNvSpPr txBox="1"/>
          <p:nvPr/>
        </p:nvSpPr>
        <p:spPr>
          <a:xfrm>
            <a:off x="2011366" y="2328246"/>
            <a:ext cx="306494" cy="369332"/>
          </a:xfrm>
          <a:prstGeom prst="rect">
            <a:avLst/>
          </a:prstGeom>
          <a:noFill/>
        </p:spPr>
        <p:txBody>
          <a:bodyPr wrap="none" rtlCol="0">
            <a:spAutoFit/>
          </a:bodyPr>
          <a:lstStyle/>
          <a:p>
            <a:r>
              <a:rPr lang="es-ES" dirty="0" smtClean="0"/>
              <a:t>2</a:t>
            </a:r>
            <a:endParaRPr lang="es-ES" dirty="0"/>
          </a:p>
        </p:txBody>
      </p:sp>
      <p:sp>
        <p:nvSpPr>
          <p:cNvPr id="10" name="9 CuadroTexto"/>
          <p:cNvSpPr txBox="1"/>
          <p:nvPr/>
        </p:nvSpPr>
        <p:spPr>
          <a:xfrm>
            <a:off x="4684858" y="1144885"/>
            <a:ext cx="2855397" cy="369332"/>
          </a:xfrm>
          <a:prstGeom prst="rect">
            <a:avLst/>
          </a:prstGeom>
          <a:noFill/>
        </p:spPr>
        <p:txBody>
          <a:bodyPr wrap="none" rtlCol="0">
            <a:spAutoFit/>
          </a:bodyPr>
          <a:lstStyle/>
          <a:p>
            <a:r>
              <a:rPr lang="es-ES" dirty="0" err="1" smtClean="0"/>
              <a:t>Area</a:t>
            </a:r>
            <a:r>
              <a:rPr lang="es-ES" dirty="0" smtClean="0"/>
              <a:t> </a:t>
            </a:r>
            <a:r>
              <a:rPr lang="es-ES" baseline="-25000" dirty="0" smtClean="0"/>
              <a:t>total</a:t>
            </a:r>
            <a:r>
              <a:rPr lang="es-ES" dirty="0" smtClean="0"/>
              <a:t> = </a:t>
            </a:r>
            <a:r>
              <a:rPr lang="es-ES" dirty="0" err="1" smtClean="0"/>
              <a:t>Area</a:t>
            </a:r>
            <a:r>
              <a:rPr lang="es-ES" dirty="0" smtClean="0"/>
              <a:t> 1 + </a:t>
            </a:r>
            <a:r>
              <a:rPr lang="es-ES" dirty="0" err="1" smtClean="0"/>
              <a:t>Area</a:t>
            </a:r>
            <a:r>
              <a:rPr lang="es-ES" dirty="0" smtClean="0"/>
              <a:t> 2</a:t>
            </a:r>
            <a:endParaRPr lang="es-ES" dirty="0"/>
          </a:p>
        </p:txBody>
      </p:sp>
      <p:cxnSp>
        <p:nvCxnSpPr>
          <p:cNvPr id="12" name="11 Conector recto de flecha"/>
          <p:cNvCxnSpPr>
            <a:endCxn id="10" idx="2"/>
          </p:cNvCxnSpPr>
          <p:nvPr/>
        </p:nvCxnSpPr>
        <p:spPr>
          <a:xfrm flipV="1">
            <a:off x="2555776" y="1514217"/>
            <a:ext cx="3556781" cy="5648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13 Conector recto de flecha"/>
          <p:cNvCxnSpPr/>
          <p:nvPr/>
        </p:nvCxnSpPr>
        <p:spPr>
          <a:xfrm flipV="1">
            <a:off x="2555776" y="1514217"/>
            <a:ext cx="4464496" cy="9986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15 Triángulo isósceles"/>
          <p:cNvSpPr/>
          <p:nvPr/>
        </p:nvSpPr>
        <p:spPr>
          <a:xfrm>
            <a:off x="1276044" y="1329550"/>
            <a:ext cx="1584176" cy="998695"/>
          </a:xfrm>
          <a:prstGeom prst="triangle">
            <a:avLst>
              <a:gd name="adj" fmla="val 993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16 Rectángulo"/>
          <p:cNvSpPr/>
          <p:nvPr/>
        </p:nvSpPr>
        <p:spPr>
          <a:xfrm>
            <a:off x="1276044" y="2348880"/>
            <a:ext cx="1584176" cy="34869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s-ES"/>
          </a:p>
        </p:txBody>
      </p:sp>
      <p:grpSp>
        <p:nvGrpSpPr>
          <p:cNvPr id="19" name="18 Grupo"/>
          <p:cNvGrpSpPr/>
          <p:nvPr/>
        </p:nvGrpSpPr>
        <p:grpSpPr>
          <a:xfrm>
            <a:off x="404980" y="3483695"/>
            <a:ext cx="1584176" cy="998695"/>
            <a:chOff x="950431" y="3258334"/>
            <a:chExt cx="1584176" cy="998695"/>
          </a:xfrm>
        </p:grpSpPr>
        <p:sp>
          <p:nvSpPr>
            <p:cNvPr id="18" name="17 Triángulo isósceles"/>
            <p:cNvSpPr/>
            <p:nvPr/>
          </p:nvSpPr>
          <p:spPr>
            <a:xfrm>
              <a:off x="950431" y="3258334"/>
              <a:ext cx="1584176" cy="998695"/>
            </a:xfrm>
            <a:prstGeom prst="triangle">
              <a:avLst>
                <a:gd name="adj" fmla="val 993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14 CuadroTexto"/>
            <p:cNvSpPr txBox="1"/>
            <p:nvPr/>
          </p:nvSpPr>
          <p:spPr>
            <a:xfrm>
              <a:off x="1643175" y="3760781"/>
              <a:ext cx="849913" cy="369332"/>
            </a:xfrm>
            <a:prstGeom prst="rect">
              <a:avLst/>
            </a:prstGeom>
            <a:noFill/>
          </p:spPr>
          <p:txBody>
            <a:bodyPr wrap="none" rtlCol="0">
              <a:spAutoFit/>
            </a:bodyPr>
            <a:lstStyle/>
            <a:p>
              <a:r>
                <a:rPr lang="es-ES" dirty="0" err="1" smtClean="0"/>
                <a:t>Area</a:t>
              </a:r>
              <a:r>
                <a:rPr lang="es-ES" dirty="0" smtClean="0"/>
                <a:t> 1</a:t>
              </a:r>
              <a:endParaRPr lang="es-ES" dirty="0"/>
            </a:p>
          </p:txBody>
        </p:sp>
      </p:grpSp>
      <p:sp>
        <p:nvSpPr>
          <p:cNvPr id="20" name="19 Cerrar llave"/>
          <p:cNvSpPr/>
          <p:nvPr/>
        </p:nvSpPr>
        <p:spPr>
          <a:xfrm>
            <a:off x="2042016" y="3319950"/>
            <a:ext cx="363260" cy="1405194"/>
          </a:xfrm>
          <a:prstGeom prst="rightBrace">
            <a:avLst>
              <a:gd name="adj1" fmla="val 42658"/>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mc:AlternateContent xmlns:mc="http://schemas.openxmlformats.org/markup-compatibility/2006" xmlns:a14="http://schemas.microsoft.com/office/drawing/2010/main">
        <mc:Choice Requires="a14">
          <p:sp>
            <p:nvSpPr>
              <p:cNvPr id="21" name="20 CuadroTexto"/>
              <p:cNvSpPr txBox="1"/>
              <p:nvPr/>
            </p:nvSpPr>
            <p:spPr>
              <a:xfrm>
                <a:off x="2405276" y="3729469"/>
                <a:ext cx="1962781" cy="62600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s-ES" i="1" smtClean="0">
                              <a:latin typeface="Cambria Math" panose="02040503050406030204" pitchFamily="18" charset="0"/>
                            </a:rPr>
                          </m:ctrlPr>
                        </m:fPr>
                        <m:num>
                          <m:r>
                            <a:rPr lang="es-ES" i="1">
                              <a:latin typeface="Cambria Math"/>
                            </a:rPr>
                            <m:t>(</m:t>
                          </m:r>
                          <m:sSub>
                            <m:sSubPr>
                              <m:ctrlPr>
                                <a:rPr lang="es-ES" i="1">
                                  <a:latin typeface="Cambria Math" panose="02040503050406030204" pitchFamily="18" charset="0"/>
                                </a:rPr>
                              </m:ctrlPr>
                            </m:sSubPr>
                            <m:e>
                              <m:r>
                                <a:rPr lang="es-ES" i="1">
                                  <a:latin typeface="Cambria Math"/>
                                </a:rPr>
                                <m:t>𝑡</m:t>
                              </m:r>
                            </m:e>
                            <m:sub>
                              <m:r>
                                <a:rPr lang="es-ES" i="1">
                                  <a:latin typeface="Cambria Math"/>
                                </a:rPr>
                                <m:t>𝑓</m:t>
                              </m:r>
                            </m:sub>
                          </m:sSub>
                          <m:r>
                            <a:rPr lang="es-ES" i="1">
                              <a:latin typeface="Cambria Math"/>
                            </a:rPr>
                            <m:t>−</m:t>
                          </m:r>
                          <m:sSub>
                            <m:sSubPr>
                              <m:ctrlPr>
                                <a:rPr lang="es-ES" i="1">
                                  <a:latin typeface="Cambria Math" panose="02040503050406030204" pitchFamily="18" charset="0"/>
                                </a:rPr>
                              </m:ctrlPr>
                            </m:sSubPr>
                            <m:e>
                              <m:r>
                                <a:rPr lang="es-ES" i="1">
                                  <a:latin typeface="Cambria Math"/>
                                </a:rPr>
                                <m:t>𝑡</m:t>
                              </m:r>
                            </m:e>
                            <m:sub>
                              <m:r>
                                <a:rPr lang="es-ES" i="1">
                                  <a:latin typeface="Cambria Math"/>
                                </a:rPr>
                                <m:t>𝑖</m:t>
                              </m:r>
                            </m:sub>
                          </m:sSub>
                          <m:r>
                            <a:rPr lang="es-ES" i="1">
                              <a:latin typeface="Cambria Math"/>
                            </a:rPr>
                            <m:t>)(</m:t>
                          </m:r>
                          <m:sSub>
                            <m:sSubPr>
                              <m:ctrlPr>
                                <a:rPr lang="es-ES" i="1">
                                  <a:latin typeface="Cambria Math" panose="02040503050406030204" pitchFamily="18" charset="0"/>
                                </a:rPr>
                              </m:ctrlPr>
                            </m:sSubPr>
                            <m:e>
                              <m:r>
                                <a:rPr lang="es-ES" b="0" i="1" smtClean="0">
                                  <a:latin typeface="Cambria Math"/>
                                </a:rPr>
                                <m:t>𝑣</m:t>
                              </m:r>
                            </m:e>
                            <m:sub>
                              <m:r>
                                <a:rPr lang="es-ES" i="1">
                                  <a:latin typeface="Cambria Math"/>
                                </a:rPr>
                                <m:t>𝑓</m:t>
                              </m:r>
                            </m:sub>
                          </m:sSub>
                          <m:r>
                            <a:rPr lang="es-ES" i="1">
                              <a:latin typeface="Cambria Math"/>
                            </a:rPr>
                            <m:t>−</m:t>
                          </m:r>
                          <m:sSub>
                            <m:sSubPr>
                              <m:ctrlPr>
                                <a:rPr lang="es-ES" i="1">
                                  <a:latin typeface="Cambria Math" panose="02040503050406030204" pitchFamily="18" charset="0"/>
                                </a:rPr>
                              </m:ctrlPr>
                            </m:sSubPr>
                            <m:e>
                              <m:r>
                                <a:rPr lang="es-ES" b="0" i="1" smtClean="0">
                                  <a:latin typeface="Cambria Math"/>
                                </a:rPr>
                                <m:t>𝑣</m:t>
                              </m:r>
                            </m:e>
                            <m:sub>
                              <m:r>
                                <a:rPr lang="es-ES" i="1">
                                  <a:latin typeface="Cambria Math"/>
                                </a:rPr>
                                <m:t>𝑖</m:t>
                              </m:r>
                            </m:sub>
                          </m:sSub>
                          <m:r>
                            <a:rPr lang="es-ES" i="1">
                              <a:latin typeface="Cambria Math"/>
                            </a:rPr>
                            <m:t>)</m:t>
                          </m:r>
                        </m:num>
                        <m:den>
                          <m:r>
                            <a:rPr lang="es-ES" b="0" i="1" smtClean="0">
                              <a:latin typeface="Cambria Math"/>
                            </a:rPr>
                            <m:t>2</m:t>
                          </m:r>
                        </m:den>
                      </m:f>
                    </m:oMath>
                  </m:oMathPara>
                </a14:m>
                <a:endParaRPr lang="es-ES" dirty="0"/>
              </a:p>
            </p:txBody>
          </p:sp>
        </mc:Choice>
        <mc:Fallback xmlns="">
          <p:sp>
            <p:nvSpPr>
              <p:cNvPr id="21" name="20 CuadroTexto"/>
              <p:cNvSpPr txBox="1">
                <a:spLocks noRot="1" noChangeAspect="1" noMove="1" noResize="1" noEditPoints="1" noAdjustHandles="1" noChangeArrowheads="1" noChangeShapeType="1" noTextEdit="1"/>
              </p:cNvSpPr>
              <p:nvPr/>
            </p:nvSpPr>
            <p:spPr>
              <a:xfrm>
                <a:off x="2405276" y="3729469"/>
                <a:ext cx="1962781" cy="626005"/>
              </a:xfrm>
              <a:prstGeom prst="rect">
                <a:avLst/>
              </a:prstGeom>
              <a:blipFill rotWithShape="1">
                <a:blip r:embed="rId3"/>
                <a:stretch>
                  <a:fillRect/>
                </a:stretch>
              </a:blipFill>
            </p:spPr>
            <p:txBody>
              <a:bodyPr/>
              <a:lstStyle/>
              <a:p>
                <a:r>
                  <a:rPr lang="es-ES">
                    <a:noFill/>
                  </a:rPr>
                  <a:t> </a:t>
                </a:r>
              </a:p>
            </p:txBody>
          </p:sp>
        </mc:Fallback>
      </mc:AlternateContent>
      <p:grpSp>
        <p:nvGrpSpPr>
          <p:cNvPr id="37" name="36 Grupo"/>
          <p:cNvGrpSpPr/>
          <p:nvPr/>
        </p:nvGrpSpPr>
        <p:grpSpPr>
          <a:xfrm>
            <a:off x="404980" y="5157192"/>
            <a:ext cx="1584176" cy="369332"/>
            <a:chOff x="404980" y="5157192"/>
            <a:chExt cx="1584176" cy="369332"/>
          </a:xfrm>
        </p:grpSpPr>
        <p:sp>
          <p:nvSpPr>
            <p:cNvPr id="22" name="21 Rectángulo"/>
            <p:cNvSpPr/>
            <p:nvPr/>
          </p:nvSpPr>
          <p:spPr>
            <a:xfrm>
              <a:off x="404980" y="5157192"/>
              <a:ext cx="1584176" cy="34869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s-ES"/>
            </a:p>
          </p:txBody>
        </p:sp>
        <p:sp>
          <p:nvSpPr>
            <p:cNvPr id="23" name="22 CuadroTexto"/>
            <p:cNvSpPr txBox="1"/>
            <p:nvPr/>
          </p:nvSpPr>
          <p:spPr>
            <a:xfrm>
              <a:off x="834675" y="5157192"/>
              <a:ext cx="849913" cy="369332"/>
            </a:xfrm>
            <a:prstGeom prst="rect">
              <a:avLst/>
            </a:prstGeom>
            <a:noFill/>
          </p:spPr>
          <p:txBody>
            <a:bodyPr wrap="none" rtlCol="0">
              <a:spAutoFit/>
            </a:bodyPr>
            <a:lstStyle/>
            <a:p>
              <a:r>
                <a:rPr lang="es-ES" dirty="0" err="1" smtClean="0"/>
                <a:t>Area</a:t>
              </a:r>
              <a:r>
                <a:rPr lang="es-ES" dirty="0" smtClean="0"/>
                <a:t> 2</a:t>
              </a:r>
              <a:endParaRPr lang="es-ES" dirty="0"/>
            </a:p>
          </p:txBody>
        </p:sp>
      </p:grpSp>
      <p:sp>
        <p:nvSpPr>
          <p:cNvPr id="25" name="24 Cerrar llave"/>
          <p:cNvSpPr/>
          <p:nvPr/>
        </p:nvSpPr>
        <p:spPr>
          <a:xfrm>
            <a:off x="2038852" y="4990559"/>
            <a:ext cx="363260" cy="702597"/>
          </a:xfrm>
          <a:prstGeom prst="rightBrace">
            <a:avLst>
              <a:gd name="adj1" fmla="val 42658"/>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mc:AlternateContent xmlns:mc="http://schemas.openxmlformats.org/markup-compatibility/2006" xmlns:a14="http://schemas.microsoft.com/office/drawing/2010/main">
        <mc:Choice Requires="a14">
          <p:sp>
            <p:nvSpPr>
              <p:cNvPr id="26" name="25 CuadroTexto"/>
              <p:cNvSpPr txBox="1"/>
              <p:nvPr/>
            </p:nvSpPr>
            <p:spPr>
              <a:xfrm>
                <a:off x="2547301" y="5134942"/>
                <a:ext cx="1270797" cy="39158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ES" b="0" i="1" smtClean="0">
                          <a:latin typeface="Cambria Math"/>
                        </a:rPr>
                        <m:t>(</m:t>
                      </m:r>
                      <m:sSub>
                        <m:sSubPr>
                          <m:ctrlPr>
                            <a:rPr lang="es-ES" b="0" i="1" smtClean="0">
                              <a:latin typeface="Cambria Math" panose="02040503050406030204" pitchFamily="18" charset="0"/>
                            </a:rPr>
                          </m:ctrlPr>
                        </m:sSubPr>
                        <m:e>
                          <m:r>
                            <a:rPr lang="es-ES" b="0" i="1" smtClean="0">
                              <a:latin typeface="Cambria Math"/>
                            </a:rPr>
                            <m:t>𝑡</m:t>
                          </m:r>
                        </m:e>
                        <m:sub>
                          <m:r>
                            <a:rPr lang="es-ES" b="0" i="1" smtClean="0">
                              <a:latin typeface="Cambria Math"/>
                            </a:rPr>
                            <m:t>𝑓</m:t>
                          </m:r>
                        </m:sub>
                      </m:sSub>
                      <m:r>
                        <a:rPr lang="es-ES" b="0" i="1" smtClean="0">
                          <a:latin typeface="Cambria Math"/>
                        </a:rPr>
                        <m:t>−</m:t>
                      </m:r>
                      <m:sSub>
                        <m:sSubPr>
                          <m:ctrlPr>
                            <a:rPr lang="es-ES" b="0" i="1" smtClean="0">
                              <a:latin typeface="Cambria Math" panose="02040503050406030204" pitchFamily="18" charset="0"/>
                            </a:rPr>
                          </m:ctrlPr>
                        </m:sSubPr>
                        <m:e>
                          <m:r>
                            <a:rPr lang="es-ES" b="0" i="1" smtClean="0">
                              <a:latin typeface="Cambria Math"/>
                            </a:rPr>
                            <m:t>𝑡</m:t>
                          </m:r>
                        </m:e>
                        <m:sub>
                          <m:r>
                            <a:rPr lang="es-ES" b="0" i="1" smtClean="0">
                              <a:latin typeface="Cambria Math"/>
                            </a:rPr>
                            <m:t>𝑖</m:t>
                          </m:r>
                        </m:sub>
                      </m:sSub>
                      <m:r>
                        <a:rPr lang="es-ES" b="0" i="1" smtClean="0">
                          <a:latin typeface="Cambria Math"/>
                        </a:rPr>
                        <m:t>)</m:t>
                      </m:r>
                      <m:sSub>
                        <m:sSubPr>
                          <m:ctrlPr>
                            <a:rPr lang="es-ES" b="0" i="1" smtClean="0">
                              <a:latin typeface="Cambria Math" panose="02040503050406030204" pitchFamily="18" charset="0"/>
                            </a:rPr>
                          </m:ctrlPr>
                        </m:sSubPr>
                        <m:e>
                          <m:r>
                            <a:rPr lang="es-ES" b="0" i="1" smtClean="0">
                              <a:latin typeface="Cambria Math"/>
                            </a:rPr>
                            <m:t>𝑣</m:t>
                          </m:r>
                        </m:e>
                        <m:sub>
                          <m:r>
                            <a:rPr lang="es-ES" b="0" i="1" smtClean="0">
                              <a:latin typeface="Cambria Math"/>
                            </a:rPr>
                            <m:t>𝑖</m:t>
                          </m:r>
                        </m:sub>
                      </m:sSub>
                    </m:oMath>
                  </m:oMathPara>
                </a14:m>
                <a:endParaRPr lang="es-ES" dirty="0"/>
              </a:p>
            </p:txBody>
          </p:sp>
        </mc:Choice>
        <mc:Fallback xmlns="">
          <p:sp>
            <p:nvSpPr>
              <p:cNvPr id="26" name="25 CuadroTexto"/>
              <p:cNvSpPr txBox="1">
                <a:spLocks noRot="1" noChangeAspect="1" noMove="1" noResize="1" noEditPoints="1" noAdjustHandles="1" noChangeArrowheads="1" noChangeShapeType="1" noTextEdit="1"/>
              </p:cNvSpPr>
              <p:nvPr/>
            </p:nvSpPr>
            <p:spPr>
              <a:xfrm>
                <a:off x="2547301" y="5134942"/>
                <a:ext cx="1270797" cy="391582"/>
              </a:xfrm>
              <a:prstGeom prst="rect">
                <a:avLst/>
              </a:prstGeom>
              <a:blipFill rotWithShape="1">
                <a:blip r:embed="rId4"/>
                <a:stretch>
                  <a:fillRect b="-7692"/>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7" name="26 CuadroTexto"/>
              <p:cNvSpPr txBox="1"/>
              <p:nvPr/>
            </p:nvSpPr>
            <p:spPr>
              <a:xfrm>
                <a:off x="4368057" y="2371014"/>
                <a:ext cx="3660169" cy="65312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ES" b="0" i="1" smtClean="0">
                          <a:latin typeface="Cambria Math"/>
                        </a:rPr>
                        <m:t>𝑎</m:t>
                      </m:r>
                      <m:r>
                        <a:rPr lang="es-ES" b="0" i="1" smtClean="0">
                          <a:latin typeface="Cambria Math"/>
                        </a:rPr>
                        <m:t>=</m:t>
                      </m:r>
                      <m:f>
                        <m:fPr>
                          <m:ctrlPr>
                            <a:rPr lang="es-ES" b="0" i="1" smtClean="0">
                              <a:latin typeface="Cambria Math" panose="02040503050406030204" pitchFamily="18" charset="0"/>
                            </a:rPr>
                          </m:ctrlPr>
                        </m:fPr>
                        <m:num>
                          <m:sSub>
                            <m:sSubPr>
                              <m:ctrlPr>
                                <a:rPr lang="es-ES" b="0" i="1" smtClean="0">
                                  <a:latin typeface="Cambria Math" panose="02040503050406030204" pitchFamily="18" charset="0"/>
                                </a:rPr>
                              </m:ctrlPr>
                            </m:sSubPr>
                            <m:e>
                              <m:r>
                                <a:rPr lang="es-ES" b="0" i="1" smtClean="0">
                                  <a:latin typeface="Cambria Math"/>
                                </a:rPr>
                                <m:t>𝑣</m:t>
                              </m:r>
                            </m:e>
                            <m:sub>
                              <m:r>
                                <a:rPr lang="es-ES" b="0" i="1" smtClean="0">
                                  <a:latin typeface="Cambria Math"/>
                                </a:rPr>
                                <m:t>𝑓</m:t>
                              </m:r>
                            </m:sub>
                          </m:sSub>
                          <m:r>
                            <a:rPr lang="es-ES" b="0" i="1" smtClean="0">
                              <a:latin typeface="Cambria Math"/>
                            </a:rPr>
                            <m:t>−</m:t>
                          </m:r>
                          <m:sSub>
                            <m:sSubPr>
                              <m:ctrlPr>
                                <a:rPr lang="es-ES" b="0" i="1" smtClean="0">
                                  <a:latin typeface="Cambria Math" panose="02040503050406030204" pitchFamily="18" charset="0"/>
                                </a:rPr>
                              </m:ctrlPr>
                            </m:sSubPr>
                            <m:e>
                              <m:r>
                                <a:rPr lang="es-ES" b="0" i="1" smtClean="0">
                                  <a:latin typeface="Cambria Math"/>
                                </a:rPr>
                                <m:t>𝑣</m:t>
                              </m:r>
                            </m:e>
                            <m:sub>
                              <m:r>
                                <a:rPr lang="es-ES" b="0" i="1" smtClean="0">
                                  <a:latin typeface="Cambria Math"/>
                                </a:rPr>
                                <m:t>𝑖</m:t>
                              </m:r>
                            </m:sub>
                          </m:sSub>
                        </m:num>
                        <m:den>
                          <m:sSub>
                            <m:sSubPr>
                              <m:ctrlPr>
                                <a:rPr lang="es-ES" b="0" i="1" smtClean="0">
                                  <a:latin typeface="Cambria Math" panose="02040503050406030204" pitchFamily="18" charset="0"/>
                                </a:rPr>
                              </m:ctrlPr>
                            </m:sSubPr>
                            <m:e>
                              <m:r>
                                <a:rPr lang="es-ES" b="0" i="1" smtClean="0">
                                  <a:latin typeface="Cambria Math"/>
                                </a:rPr>
                                <m:t>𝑡</m:t>
                              </m:r>
                            </m:e>
                            <m:sub>
                              <m:r>
                                <a:rPr lang="es-ES" b="0" i="1" smtClean="0">
                                  <a:latin typeface="Cambria Math"/>
                                </a:rPr>
                                <m:t>𝑓</m:t>
                              </m:r>
                            </m:sub>
                          </m:sSub>
                          <m:r>
                            <a:rPr lang="es-ES" b="0" i="1" smtClean="0">
                              <a:latin typeface="Cambria Math"/>
                            </a:rPr>
                            <m:t>−</m:t>
                          </m:r>
                          <m:sSub>
                            <m:sSubPr>
                              <m:ctrlPr>
                                <a:rPr lang="es-ES" b="0" i="1" smtClean="0">
                                  <a:latin typeface="Cambria Math" panose="02040503050406030204" pitchFamily="18" charset="0"/>
                                </a:rPr>
                              </m:ctrlPr>
                            </m:sSubPr>
                            <m:e>
                              <m:r>
                                <a:rPr lang="es-ES" b="0" i="1" smtClean="0">
                                  <a:latin typeface="Cambria Math"/>
                                </a:rPr>
                                <m:t>𝑡</m:t>
                              </m:r>
                            </m:e>
                            <m:sub>
                              <m:r>
                                <a:rPr lang="es-ES" b="0" i="1" smtClean="0">
                                  <a:latin typeface="Cambria Math"/>
                                </a:rPr>
                                <m:t>𝑖</m:t>
                              </m:r>
                            </m:sub>
                          </m:sSub>
                        </m:den>
                      </m:f>
                      <m:r>
                        <a:rPr lang="es-ES" b="0" i="1" smtClean="0">
                          <a:latin typeface="Cambria Math" panose="02040503050406030204" pitchFamily="18" charset="0"/>
                          <a:ea typeface="Cambria Math"/>
                        </a:rPr>
                        <m:t>→</m:t>
                      </m:r>
                      <m:sSub>
                        <m:sSubPr>
                          <m:ctrlPr>
                            <a:rPr lang="es-ES" b="0" i="1" smtClean="0">
                              <a:latin typeface="Cambria Math" panose="02040503050406030204" pitchFamily="18" charset="0"/>
                              <a:ea typeface="Cambria Math"/>
                            </a:rPr>
                          </m:ctrlPr>
                        </m:sSubPr>
                        <m:e>
                          <m:r>
                            <a:rPr lang="es-ES" b="0" i="1" smtClean="0">
                              <a:latin typeface="Cambria Math"/>
                              <a:ea typeface="Cambria Math"/>
                            </a:rPr>
                            <m:t>𝑣</m:t>
                          </m:r>
                        </m:e>
                        <m:sub>
                          <m:r>
                            <a:rPr lang="es-ES" b="0" i="1" smtClean="0">
                              <a:latin typeface="Cambria Math"/>
                              <a:ea typeface="Cambria Math"/>
                            </a:rPr>
                            <m:t>𝑓</m:t>
                          </m:r>
                        </m:sub>
                      </m:sSub>
                      <m:r>
                        <a:rPr lang="es-ES" b="0" i="1" smtClean="0">
                          <a:latin typeface="Cambria Math"/>
                          <a:ea typeface="Cambria Math"/>
                        </a:rPr>
                        <m:t>−</m:t>
                      </m:r>
                      <m:sSub>
                        <m:sSubPr>
                          <m:ctrlPr>
                            <a:rPr lang="es-ES" b="0" i="1" smtClean="0">
                              <a:latin typeface="Cambria Math" panose="02040503050406030204" pitchFamily="18" charset="0"/>
                              <a:ea typeface="Cambria Math"/>
                            </a:rPr>
                          </m:ctrlPr>
                        </m:sSubPr>
                        <m:e>
                          <m:r>
                            <a:rPr lang="es-ES" b="0" i="1" smtClean="0">
                              <a:latin typeface="Cambria Math"/>
                              <a:ea typeface="Cambria Math"/>
                            </a:rPr>
                            <m:t>𝑣</m:t>
                          </m:r>
                        </m:e>
                        <m:sub>
                          <m:r>
                            <a:rPr lang="es-ES" b="0" i="1" smtClean="0">
                              <a:latin typeface="Cambria Math"/>
                              <a:ea typeface="Cambria Math"/>
                            </a:rPr>
                            <m:t>𝑖</m:t>
                          </m:r>
                        </m:sub>
                      </m:sSub>
                      <m:r>
                        <a:rPr lang="es-ES" b="0" i="1" smtClean="0">
                          <a:latin typeface="Cambria Math"/>
                          <a:ea typeface="Cambria Math"/>
                        </a:rPr>
                        <m:t>=</m:t>
                      </m:r>
                      <m:r>
                        <a:rPr lang="es-ES" b="0" i="1" smtClean="0">
                          <a:latin typeface="Cambria Math"/>
                          <a:ea typeface="Cambria Math"/>
                        </a:rPr>
                        <m:t>𝑎</m:t>
                      </m:r>
                      <m:r>
                        <a:rPr lang="es-ES" b="0" i="1" smtClean="0">
                          <a:latin typeface="Cambria Math"/>
                          <a:ea typeface="Cambria Math"/>
                        </a:rPr>
                        <m:t>(</m:t>
                      </m:r>
                      <m:sSub>
                        <m:sSubPr>
                          <m:ctrlPr>
                            <a:rPr lang="es-ES" b="0" i="1" smtClean="0">
                              <a:latin typeface="Cambria Math" panose="02040503050406030204" pitchFamily="18" charset="0"/>
                              <a:ea typeface="Cambria Math"/>
                            </a:rPr>
                          </m:ctrlPr>
                        </m:sSubPr>
                        <m:e>
                          <m:r>
                            <a:rPr lang="es-ES" b="0" i="1" smtClean="0">
                              <a:latin typeface="Cambria Math"/>
                              <a:ea typeface="Cambria Math"/>
                            </a:rPr>
                            <m:t>𝑡</m:t>
                          </m:r>
                        </m:e>
                        <m:sub>
                          <m:r>
                            <a:rPr lang="es-ES" b="0" i="1" smtClean="0">
                              <a:latin typeface="Cambria Math"/>
                              <a:ea typeface="Cambria Math"/>
                            </a:rPr>
                            <m:t>𝑓</m:t>
                          </m:r>
                        </m:sub>
                      </m:sSub>
                      <m:r>
                        <a:rPr lang="es-ES" b="0" i="1" smtClean="0">
                          <a:latin typeface="Cambria Math"/>
                          <a:ea typeface="Cambria Math"/>
                        </a:rPr>
                        <m:t>−</m:t>
                      </m:r>
                      <m:sSub>
                        <m:sSubPr>
                          <m:ctrlPr>
                            <a:rPr lang="es-ES" b="0" i="1" smtClean="0">
                              <a:latin typeface="Cambria Math" panose="02040503050406030204" pitchFamily="18" charset="0"/>
                              <a:ea typeface="Cambria Math"/>
                            </a:rPr>
                          </m:ctrlPr>
                        </m:sSubPr>
                        <m:e>
                          <m:r>
                            <a:rPr lang="es-ES" b="0" i="1" smtClean="0">
                              <a:latin typeface="Cambria Math"/>
                              <a:ea typeface="Cambria Math"/>
                            </a:rPr>
                            <m:t>𝑡</m:t>
                          </m:r>
                        </m:e>
                        <m:sub>
                          <m:r>
                            <a:rPr lang="es-ES" b="0" i="1" smtClean="0">
                              <a:latin typeface="Cambria Math"/>
                              <a:ea typeface="Cambria Math"/>
                            </a:rPr>
                            <m:t>𝑖</m:t>
                          </m:r>
                        </m:sub>
                      </m:sSub>
                      <m:r>
                        <a:rPr lang="es-ES" b="0" i="1" smtClean="0">
                          <a:latin typeface="Cambria Math"/>
                          <a:ea typeface="Cambria Math"/>
                        </a:rPr>
                        <m:t>)</m:t>
                      </m:r>
                    </m:oMath>
                  </m:oMathPara>
                </a14:m>
                <a:endParaRPr lang="es-ES" dirty="0"/>
              </a:p>
            </p:txBody>
          </p:sp>
        </mc:Choice>
        <mc:Fallback xmlns="">
          <p:sp>
            <p:nvSpPr>
              <p:cNvPr id="27" name="26 CuadroTexto"/>
              <p:cNvSpPr txBox="1">
                <a:spLocks noRot="1" noChangeAspect="1" noMove="1" noResize="1" noEditPoints="1" noAdjustHandles="1" noChangeArrowheads="1" noChangeShapeType="1" noTextEdit="1"/>
              </p:cNvSpPr>
              <p:nvPr/>
            </p:nvSpPr>
            <p:spPr>
              <a:xfrm>
                <a:off x="4368057" y="2371014"/>
                <a:ext cx="3660169" cy="653128"/>
              </a:xfrm>
              <a:prstGeom prst="rect">
                <a:avLst/>
              </a:prstGeom>
              <a:blipFill rotWithShape="1">
                <a:blip r:embed="rId5"/>
                <a:stretch>
                  <a:fillRect/>
                </a:stretch>
              </a:blipFill>
            </p:spPr>
            <p:txBody>
              <a:bodyPr/>
              <a:lstStyle/>
              <a:p>
                <a:r>
                  <a:rPr lang="es-ES">
                    <a:noFill/>
                  </a:rPr>
                  <a:t> </a:t>
                </a:r>
              </a:p>
            </p:txBody>
          </p:sp>
        </mc:Fallback>
      </mc:AlternateContent>
      <p:cxnSp>
        <p:nvCxnSpPr>
          <p:cNvPr id="29" name="28 Conector recto de flecha"/>
          <p:cNvCxnSpPr/>
          <p:nvPr/>
        </p:nvCxnSpPr>
        <p:spPr>
          <a:xfrm flipH="1">
            <a:off x="3885884" y="3024142"/>
            <a:ext cx="2054268" cy="70532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 name="30 Cerrar llave"/>
          <p:cNvSpPr/>
          <p:nvPr/>
        </p:nvSpPr>
        <p:spPr>
          <a:xfrm rot="5400000">
            <a:off x="6155283" y="2383155"/>
            <a:ext cx="291890" cy="990084"/>
          </a:xfrm>
          <a:prstGeom prst="rightBrace">
            <a:avLst>
              <a:gd name="adj1" fmla="val 48595"/>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33" name="32 Flecha derecha"/>
          <p:cNvSpPr/>
          <p:nvPr/>
        </p:nvSpPr>
        <p:spPr>
          <a:xfrm>
            <a:off x="4334166" y="3983042"/>
            <a:ext cx="350692" cy="1877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mc:AlternateContent xmlns:mc="http://schemas.openxmlformats.org/markup-compatibility/2006" xmlns:a14="http://schemas.microsoft.com/office/drawing/2010/main">
        <mc:Choice Requires="a14">
          <p:sp>
            <p:nvSpPr>
              <p:cNvPr id="34" name="33 CuadroTexto"/>
              <p:cNvSpPr txBox="1"/>
              <p:nvPr/>
            </p:nvSpPr>
            <p:spPr>
              <a:xfrm>
                <a:off x="4773635" y="3742698"/>
                <a:ext cx="2110962" cy="66845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s-ES" b="0" i="1" smtClean="0">
                              <a:latin typeface="Cambria Math" panose="02040503050406030204" pitchFamily="18" charset="0"/>
                            </a:rPr>
                          </m:ctrlPr>
                        </m:fPr>
                        <m:num>
                          <m:d>
                            <m:dPr>
                              <m:ctrlPr>
                                <a:rPr lang="es-ES" i="1">
                                  <a:latin typeface="Cambria Math" panose="02040503050406030204" pitchFamily="18" charset="0"/>
                                </a:rPr>
                              </m:ctrlPr>
                            </m:dPr>
                            <m:e>
                              <m:sSub>
                                <m:sSubPr>
                                  <m:ctrlPr>
                                    <a:rPr lang="es-ES" i="1">
                                      <a:latin typeface="Cambria Math" panose="02040503050406030204" pitchFamily="18" charset="0"/>
                                    </a:rPr>
                                  </m:ctrlPr>
                                </m:sSubPr>
                                <m:e>
                                  <m:r>
                                    <a:rPr lang="es-ES" i="1">
                                      <a:latin typeface="Cambria Math"/>
                                    </a:rPr>
                                    <m:t>𝑡</m:t>
                                  </m:r>
                                </m:e>
                                <m:sub>
                                  <m:r>
                                    <a:rPr lang="es-ES" i="1">
                                      <a:latin typeface="Cambria Math"/>
                                    </a:rPr>
                                    <m:t>𝑓</m:t>
                                  </m:r>
                                </m:sub>
                              </m:sSub>
                              <m:r>
                                <a:rPr lang="es-ES" i="1">
                                  <a:latin typeface="Cambria Math"/>
                                </a:rPr>
                                <m:t>−</m:t>
                              </m:r>
                              <m:sSub>
                                <m:sSubPr>
                                  <m:ctrlPr>
                                    <a:rPr lang="es-ES" i="1">
                                      <a:latin typeface="Cambria Math" panose="02040503050406030204" pitchFamily="18" charset="0"/>
                                    </a:rPr>
                                  </m:ctrlPr>
                                </m:sSubPr>
                                <m:e>
                                  <m:r>
                                    <a:rPr lang="es-ES" i="1">
                                      <a:latin typeface="Cambria Math"/>
                                    </a:rPr>
                                    <m:t>𝑡</m:t>
                                  </m:r>
                                </m:e>
                                <m:sub>
                                  <m:r>
                                    <a:rPr lang="es-ES" i="1">
                                      <a:latin typeface="Cambria Math"/>
                                    </a:rPr>
                                    <m:t>𝑖</m:t>
                                  </m:r>
                                </m:sub>
                              </m:sSub>
                            </m:e>
                          </m:d>
                          <m:r>
                            <a:rPr lang="es-ES" i="1">
                              <a:latin typeface="Cambria Math"/>
                            </a:rPr>
                            <m:t>𝑎</m:t>
                          </m:r>
                          <m:r>
                            <a:rPr lang="es-ES" i="1">
                              <a:latin typeface="Cambria Math"/>
                            </a:rPr>
                            <m:t>(</m:t>
                          </m:r>
                          <m:sSub>
                            <m:sSubPr>
                              <m:ctrlPr>
                                <a:rPr lang="es-ES" i="1">
                                  <a:latin typeface="Cambria Math" panose="02040503050406030204" pitchFamily="18" charset="0"/>
                                </a:rPr>
                              </m:ctrlPr>
                            </m:sSubPr>
                            <m:e>
                              <m:r>
                                <a:rPr lang="es-ES" i="1">
                                  <a:latin typeface="Cambria Math"/>
                                </a:rPr>
                                <m:t>𝑡</m:t>
                              </m:r>
                            </m:e>
                            <m:sub>
                              <m:r>
                                <a:rPr lang="es-ES" i="1">
                                  <a:latin typeface="Cambria Math"/>
                                </a:rPr>
                                <m:t>𝑓</m:t>
                              </m:r>
                            </m:sub>
                          </m:sSub>
                          <m:r>
                            <a:rPr lang="es-ES" i="1">
                              <a:latin typeface="Cambria Math"/>
                            </a:rPr>
                            <m:t>−</m:t>
                          </m:r>
                          <m:sSub>
                            <m:sSubPr>
                              <m:ctrlPr>
                                <a:rPr lang="es-ES" i="1">
                                  <a:latin typeface="Cambria Math" panose="02040503050406030204" pitchFamily="18" charset="0"/>
                                </a:rPr>
                              </m:ctrlPr>
                            </m:sSubPr>
                            <m:e>
                              <m:r>
                                <a:rPr lang="es-ES" i="1">
                                  <a:latin typeface="Cambria Math"/>
                                </a:rPr>
                                <m:t>𝑡</m:t>
                              </m:r>
                            </m:e>
                            <m:sub>
                              <m:r>
                                <a:rPr lang="es-ES" i="1">
                                  <a:latin typeface="Cambria Math" panose="02040503050406030204" pitchFamily="18" charset="0"/>
                                </a:rPr>
                                <m:t>𝑖</m:t>
                              </m:r>
                            </m:sub>
                          </m:sSub>
                          <m:r>
                            <a:rPr lang="es-ES" i="1">
                              <a:latin typeface="Cambria Math"/>
                            </a:rPr>
                            <m:t>)</m:t>
                          </m:r>
                          <m:r>
                            <m:rPr>
                              <m:nor/>
                            </m:rPr>
                            <a:rPr lang="es-ES" dirty="0"/>
                            <m:t> </m:t>
                          </m:r>
                        </m:num>
                        <m:den>
                          <m:r>
                            <a:rPr lang="es-ES" b="0" i="1" smtClean="0">
                              <a:latin typeface="Cambria Math"/>
                            </a:rPr>
                            <m:t>2</m:t>
                          </m:r>
                        </m:den>
                      </m:f>
                    </m:oMath>
                  </m:oMathPara>
                </a14:m>
                <a:endParaRPr lang="es-ES" dirty="0"/>
              </a:p>
            </p:txBody>
          </p:sp>
        </mc:Choice>
        <mc:Fallback xmlns="">
          <p:sp>
            <p:nvSpPr>
              <p:cNvPr id="34" name="33 CuadroTexto"/>
              <p:cNvSpPr txBox="1">
                <a:spLocks noRot="1" noChangeAspect="1" noMove="1" noResize="1" noEditPoints="1" noAdjustHandles="1" noChangeArrowheads="1" noChangeShapeType="1" noTextEdit="1"/>
              </p:cNvSpPr>
              <p:nvPr/>
            </p:nvSpPr>
            <p:spPr>
              <a:xfrm>
                <a:off x="4773635" y="3742698"/>
                <a:ext cx="2110962" cy="668453"/>
              </a:xfrm>
              <a:prstGeom prst="rect">
                <a:avLst/>
              </a:prstGeom>
              <a:blipFill rotWithShape="1">
                <a:blip r:embed="rId6"/>
                <a:stretch>
                  <a:fillRect/>
                </a:stretch>
              </a:blipFill>
            </p:spPr>
            <p:txBody>
              <a:bodyPr/>
              <a:lstStyle/>
              <a:p>
                <a:r>
                  <a:rPr lang="es-ES">
                    <a:noFill/>
                  </a:rPr>
                  <a:t> </a:t>
                </a:r>
              </a:p>
            </p:txBody>
          </p:sp>
        </mc:Fallback>
      </mc:AlternateContent>
      <p:sp>
        <p:nvSpPr>
          <p:cNvPr id="35" name="34 Cerrar llave"/>
          <p:cNvSpPr/>
          <p:nvPr/>
        </p:nvSpPr>
        <p:spPr>
          <a:xfrm>
            <a:off x="6660232" y="3645024"/>
            <a:ext cx="911536" cy="204813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36" name="35 Flecha derecha"/>
          <p:cNvSpPr/>
          <p:nvPr/>
        </p:nvSpPr>
        <p:spPr>
          <a:xfrm>
            <a:off x="7812360" y="4411151"/>
            <a:ext cx="864096" cy="5794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283669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1000"/>
                                        <p:tgtEl>
                                          <p:spTgt spid="16"/>
                                        </p:tgtEl>
                                      </p:cBhvr>
                                    </p:animEffect>
                                    <p:anim calcmode="lin" valueType="num">
                                      <p:cBhvr>
                                        <p:cTn id="30" dur="1000" fill="hold"/>
                                        <p:tgtEl>
                                          <p:spTgt spid="16"/>
                                        </p:tgtEl>
                                        <p:attrNameLst>
                                          <p:attrName>ppt_x</p:attrName>
                                        </p:attrNameLst>
                                      </p:cBhvr>
                                      <p:tavLst>
                                        <p:tav tm="0">
                                          <p:val>
                                            <p:strVal val="#ppt_x"/>
                                          </p:val>
                                        </p:tav>
                                        <p:tav tm="100000">
                                          <p:val>
                                            <p:strVal val="#ppt_x"/>
                                          </p:val>
                                        </p:tav>
                                      </p:tavLst>
                                    </p:anim>
                                    <p:anim calcmode="lin" valueType="num">
                                      <p:cBhvr>
                                        <p:cTn id="3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additive="base">
                                        <p:cTn id="36" dur="500" fill="hold"/>
                                        <p:tgtEl>
                                          <p:spTgt spid="10"/>
                                        </p:tgtEl>
                                        <p:attrNameLst>
                                          <p:attrName>ppt_x</p:attrName>
                                        </p:attrNameLst>
                                      </p:cBhvr>
                                      <p:tavLst>
                                        <p:tav tm="0">
                                          <p:val>
                                            <p:strVal val="#ppt_x"/>
                                          </p:val>
                                        </p:tav>
                                        <p:tav tm="100000">
                                          <p:val>
                                            <p:strVal val="#ppt_x"/>
                                          </p:val>
                                        </p:tav>
                                      </p:tavLst>
                                    </p:anim>
                                    <p:anim calcmode="lin" valueType="num">
                                      <p:cBhvr additive="base">
                                        <p:cTn id="3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additive="base">
                                        <p:cTn id="42" dur="500" fill="hold"/>
                                        <p:tgtEl>
                                          <p:spTgt spid="12"/>
                                        </p:tgtEl>
                                        <p:attrNameLst>
                                          <p:attrName>ppt_x</p:attrName>
                                        </p:attrNameLst>
                                      </p:cBhvr>
                                      <p:tavLst>
                                        <p:tav tm="0">
                                          <p:val>
                                            <p:strVal val="#ppt_x"/>
                                          </p:val>
                                        </p:tav>
                                        <p:tav tm="100000">
                                          <p:val>
                                            <p:strVal val="#ppt_x"/>
                                          </p:val>
                                        </p:tav>
                                      </p:tavLst>
                                    </p:anim>
                                    <p:anim calcmode="lin" valueType="num">
                                      <p:cBhvr additive="base">
                                        <p:cTn id="4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ppt_x"/>
                                          </p:val>
                                        </p:tav>
                                        <p:tav tm="100000">
                                          <p:val>
                                            <p:strVal val="#ppt_x"/>
                                          </p:val>
                                        </p:tav>
                                      </p:tavLst>
                                    </p:anim>
                                    <p:anim calcmode="lin" valueType="num">
                                      <p:cBhvr additive="base">
                                        <p:cTn id="4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19"/>
                                        </p:tgtEl>
                                        <p:attrNameLst>
                                          <p:attrName>style.visibility</p:attrName>
                                        </p:attrNameLst>
                                      </p:cBhvr>
                                      <p:to>
                                        <p:strVal val="visible"/>
                                      </p:to>
                                    </p:set>
                                    <p:anim calcmode="lin" valueType="num">
                                      <p:cBhvr additive="base">
                                        <p:cTn id="54" dur="500" fill="hold"/>
                                        <p:tgtEl>
                                          <p:spTgt spid="19"/>
                                        </p:tgtEl>
                                        <p:attrNameLst>
                                          <p:attrName>ppt_x</p:attrName>
                                        </p:attrNameLst>
                                      </p:cBhvr>
                                      <p:tavLst>
                                        <p:tav tm="0">
                                          <p:val>
                                            <p:strVal val="#ppt_x"/>
                                          </p:val>
                                        </p:tav>
                                        <p:tav tm="100000">
                                          <p:val>
                                            <p:strVal val="#ppt_x"/>
                                          </p:val>
                                        </p:tav>
                                      </p:tavLst>
                                    </p:anim>
                                    <p:anim calcmode="lin" valueType="num">
                                      <p:cBhvr additive="base">
                                        <p:cTn id="5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20"/>
                                        </p:tgtEl>
                                        <p:attrNameLst>
                                          <p:attrName>style.visibility</p:attrName>
                                        </p:attrNameLst>
                                      </p:cBhvr>
                                      <p:to>
                                        <p:strVal val="visible"/>
                                      </p:to>
                                    </p:set>
                                    <p:anim calcmode="lin" valueType="num">
                                      <p:cBhvr additive="base">
                                        <p:cTn id="60" dur="500" fill="hold"/>
                                        <p:tgtEl>
                                          <p:spTgt spid="20"/>
                                        </p:tgtEl>
                                        <p:attrNameLst>
                                          <p:attrName>ppt_x</p:attrName>
                                        </p:attrNameLst>
                                      </p:cBhvr>
                                      <p:tavLst>
                                        <p:tav tm="0">
                                          <p:val>
                                            <p:strVal val="#ppt_x"/>
                                          </p:val>
                                        </p:tav>
                                        <p:tav tm="100000">
                                          <p:val>
                                            <p:strVal val="#ppt_x"/>
                                          </p:val>
                                        </p:tav>
                                      </p:tavLst>
                                    </p:anim>
                                    <p:anim calcmode="lin" valueType="num">
                                      <p:cBhvr additive="base">
                                        <p:cTn id="61"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fade">
                                      <p:cBhvr>
                                        <p:cTn id="66" dur="1000"/>
                                        <p:tgtEl>
                                          <p:spTgt spid="21"/>
                                        </p:tgtEl>
                                      </p:cBhvr>
                                    </p:animEffect>
                                    <p:anim calcmode="lin" valueType="num">
                                      <p:cBhvr>
                                        <p:cTn id="67" dur="1000" fill="hold"/>
                                        <p:tgtEl>
                                          <p:spTgt spid="21"/>
                                        </p:tgtEl>
                                        <p:attrNameLst>
                                          <p:attrName>ppt_x</p:attrName>
                                        </p:attrNameLst>
                                      </p:cBhvr>
                                      <p:tavLst>
                                        <p:tav tm="0">
                                          <p:val>
                                            <p:strVal val="#ppt_x"/>
                                          </p:val>
                                        </p:tav>
                                        <p:tav tm="100000">
                                          <p:val>
                                            <p:strVal val="#ppt_x"/>
                                          </p:val>
                                        </p:tav>
                                      </p:tavLst>
                                    </p:anim>
                                    <p:anim calcmode="lin" valueType="num">
                                      <p:cBhvr>
                                        <p:cTn id="68"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7"/>
                                        </p:tgtEl>
                                        <p:attrNameLst>
                                          <p:attrName>style.visibility</p:attrName>
                                        </p:attrNameLst>
                                      </p:cBhvr>
                                      <p:to>
                                        <p:strVal val="visible"/>
                                      </p:to>
                                    </p:set>
                                    <p:anim calcmode="lin" valueType="num">
                                      <p:cBhvr additive="base">
                                        <p:cTn id="73" dur="500" fill="hold"/>
                                        <p:tgtEl>
                                          <p:spTgt spid="27"/>
                                        </p:tgtEl>
                                        <p:attrNameLst>
                                          <p:attrName>ppt_x</p:attrName>
                                        </p:attrNameLst>
                                      </p:cBhvr>
                                      <p:tavLst>
                                        <p:tav tm="0">
                                          <p:val>
                                            <p:strVal val="#ppt_x"/>
                                          </p:val>
                                        </p:tav>
                                        <p:tav tm="100000">
                                          <p:val>
                                            <p:strVal val="#ppt_x"/>
                                          </p:val>
                                        </p:tav>
                                      </p:tavLst>
                                    </p:anim>
                                    <p:anim calcmode="lin" valueType="num">
                                      <p:cBhvr additive="base">
                                        <p:cTn id="7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31"/>
                                        </p:tgtEl>
                                        <p:attrNameLst>
                                          <p:attrName>style.visibility</p:attrName>
                                        </p:attrNameLst>
                                      </p:cBhvr>
                                      <p:to>
                                        <p:strVal val="visible"/>
                                      </p:to>
                                    </p:set>
                                    <p:animEffect transition="in" filter="fade">
                                      <p:cBhvr>
                                        <p:cTn id="79" dur="1000"/>
                                        <p:tgtEl>
                                          <p:spTgt spid="31"/>
                                        </p:tgtEl>
                                      </p:cBhvr>
                                    </p:animEffect>
                                    <p:anim calcmode="lin" valueType="num">
                                      <p:cBhvr>
                                        <p:cTn id="80" dur="1000" fill="hold"/>
                                        <p:tgtEl>
                                          <p:spTgt spid="31"/>
                                        </p:tgtEl>
                                        <p:attrNameLst>
                                          <p:attrName>ppt_x</p:attrName>
                                        </p:attrNameLst>
                                      </p:cBhvr>
                                      <p:tavLst>
                                        <p:tav tm="0">
                                          <p:val>
                                            <p:strVal val="#ppt_x"/>
                                          </p:val>
                                        </p:tav>
                                        <p:tav tm="100000">
                                          <p:val>
                                            <p:strVal val="#ppt_x"/>
                                          </p:val>
                                        </p:tav>
                                      </p:tavLst>
                                    </p:anim>
                                    <p:anim calcmode="lin" valueType="num">
                                      <p:cBhvr>
                                        <p:cTn id="81"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nodeType="clickEffect">
                                  <p:stCondLst>
                                    <p:cond delay="0"/>
                                  </p:stCondLst>
                                  <p:childTnLst>
                                    <p:set>
                                      <p:cBhvr>
                                        <p:cTn id="85" dur="1" fill="hold">
                                          <p:stCondLst>
                                            <p:cond delay="0"/>
                                          </p:stCondLst>
                                        </p:cTn>
                                        <p:tgtEl>
                                          <p:spTgt spid="29"/>
                                        </p:tgtEl>
                                        <p:attrNameLst>
                                          <p:attrName>style.visibility</p:attrName>
                                        </p:attrNameLst>
                                      </p:cBhvr>
                                      <p:to>
                                        <p:strVal val="visible"/>
                                      </p:to>
                                    </p:set>
                                    <p:anim calcmode="lin" valueType="num">
                                      <p:cBhvr additive="base">
                                        <p:cTn id="86" dur="500" fill="hold"/>
                                        <p:tgtEl>
                                          <p:spTgt spid="29"/>
                                        </p:tgtEl>
                                        <p:attrNameLst>
                                          <p:attrName>ppt_x</p:attrName>
                                        </p:attrNameLst>
                                      </p:cBhvr>
                                      <p:tavLst>
                                        <p:tav tm="0">
                                          <p:val>
                                            <p:strVal val="#ppt_x"/>
                                          </p:val>
                                        </p:tav>
                                        <p:tav tm="100000">
                                          <p:val>
                                            <p:strVal val="#ppt_x"/>
                                          </p:val>
                                        </p:tav>
                                      </p:tavLst>
                                    </p:anim>
                                    <p:anim calcmode="lin" valueType="num">
                                      <p:cBhvr additive="base">
                                        <p:cTn id="87"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grpId="0" nodeType="clickEffect">
                                  <p:stCondLst>
                                    <p:cond delay="0"/>
                                  </p:stCondLst>
                                  <p:childTnLst>
                                    <p:set>
                                      <p:cBhvr>
                                        <p:cTn id="91" dur="1" fill="hold">
                                          <p:stCondLst>
                                            <p:cond delay="0"/>
                                          </p:stCondLst>
                                        </p:cTn>
                                        <p:tgtEl>
                                          <p:spTgt spid="33"/>
                                        </p:tgtEl>
                                        <p:attrNameLst>
                                          <p:attrName>style.visibility</p:attrName>
                                        </p:attrNameLst>
                                      </p:cBhvr>
                                      <p:to>
                                        <p:strVal val="visible"/>
                                      </p:to>
                                    </p:set>
                                    <p:animEffect transition="in" filter="fade">
                                      <p:cBhvr>
                                        <p:cTn id="92" dur="1000"/>
                                        <p:tgtEl>
                                          <p:spTgt spid="33"/>
                                        </p:tgtEl>
                                      </p:cBhvr>
                                    </p:animEffect>
                                    <p:anim calcmode="lin" valueType="num">
                                      <p:cBhvr>
                                        <p:cTn id="93" dur="1000" fill="hold"/>
                                        <p:tgtEl>
                                          <p:spTgt spid="33"/>
                                        </p:tgtEl>
                                        <p:attrNameLst>
                                          <p:attrName>ppt_x</p:attrName>
                                        </p:attrNameLst>
                                      </p:cBhvr>
                                      <p:tavLst>
                                        <p:tav tm="0">
                                          <p:val>
                                            <p:strVal val="#ppt_x"/>
                                          </p:val>
                                        </p:tav>
                                        <p:tav tm="100000">
                                          <p:val>
                                            <p:strVal val="#ppt_x"/>
                                          </p:val>
                                        </p:tav>
                                      </p:tavLst>
                                    </p:anim>
                                    <p:anim calcmode="lin" valueType="num">
                                      <p:cBhvr>
                                        <p:cTn id="94"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34"/>
                                        </p:tgtEl>
                                        <p:attrNameLst>
                                          <p:attrName>style.visibility</p:attrName>
                                        </p:attrNameLst>
                                      </p:cBhvr>
                                      <p:to>
                                        <p:strVal val="visible"/>
                                      </p:to>
                                    </p:set>
                                    <p:anim calcmode="lin" valueType="num">
                                      <p:cBhvr additive="base">
                                        <p:cTn id="99" dur="500" fill="hold"/>
                                        <p:tgtEl>
                                          <p:spTgt spid="34"/>
                                        </p:tgtEl>
                                        <p:attrNameLst>
                                          <p:attrName>ppt_x</p:attrName>
                                        </p:attrNameLst>
                                      </p:cBhvr>
                                      <p:tavLst>
                                        <p:tav tm="0">
                                          <p:val>
                                            <p:strVal val="#ppt_x"/>
                                          </p:val>
                                        </p:tav>
                                        <p:tav tm="100000">
                                          <p:val>
                                            <p:strVal val="#ppt_x"/>
                                          </p:val>
                                        </p:tav>
                                      </p:tavLst>
                                    </p:anim>
                                    <p:anim calcmode="lin" valueType="num">
                                      <p:cBhvr additive="base">
                                        <p:cTn id="100"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nodeType="clickEffect">
                                  <p:stCondLst>
                                    <p:cond delay="0"/>
                                  </p:stCondLst>
                                  <p:childTnLst>
                                    <p:set>
                                      <p:cBhvr>
                                        <p:cTn id="104" dur="1" fill="hold">
                                          <p:stCondLst>
                                            <p:cond delay="0"/>
                                          </p:stCondLst>
                                        </p:cTn>
                                        <p:tgtEl>
                                          <p:spTgt spid="37"/>
                                        </p:tgtEl>
                                        <p:attrNameLst>
                                          <p:attrName>style.visibility</p:attrName>
                                        </p:attrNameLst>
                                      </p:cBhvr>
                                      <p:to>
                                        <p:strVal val="visible"/>
                                      </p:to>
                                    </p:set>
                                    <p:anim calcmode="lin" valueType="num">
                                      <p:cBhvr additive="base">
                                        <p:cTn id="105" dur="500" fill="hold"/>
                                        <p:tgtEl>
                                          <p:spTgt spid="37"/>
                                        </p:tgtEl>
                                        <p:attrNameLst>
                                          <p:attrName>ppt_x</p:attrName>
                                        </p:attrNameLst>
                                      </p:cBhvr>
                                      <p:tavLst>
                                        <p:tav tm="0">
                                          <p:val>
                                            <p:strVal val="#ppt_x"/>
                                          </p:val>
                                        </p:tav>
                                        <p:tav tm="100000">
                                          <p:val>
                                            <p:strVal val="#ppt_x"/>
                                          </p:val>
                                        </p:tav>
                                      </p:tavLst>
                                    </p:anim>
                                    <p:anim calcmode="lin" valueType="num">
                                      <p:cBhvr additive="base">
                                        <p:cTn id="106"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42" presetClass="entr" presetSubtype="0" fill="hold" grpId="0" nodeType="clickEffect">
                                  <p:stCondLst>
                                    <p:cond delay="0"/>
                                  </p:stCondLst>
                                  <p:childTnLst>
                                    <p:set>
                                      <p:cBhvr>
                                        <p:cTn id="110" dur="1" fill="hold">
                                          <p:stCondLst>
                                            <p:cond delay="0"/>
                                          </p:stCondLst>
                                        </p:cTn>
                                        <p:tgtEl>
                                          <p:spTgt spid="25"/>
                                        </p:tgtEl>
                                        <p:attrNameLst>
                                          <p:attrName>style.visibility</p:attrName>
                                        </p:attrNameLst>
                                      </p:cBhvr>
                                      <p:to>
                                        <p:strVal val="visible"/>
                                      </p:to>
                                    </p:set>
                                    <p:animEffect transition="in" filter="fade">
                                      <p:cBhvr>
                                        <p:cTn id="111" dur="1000"/>
                                        <p:tgtEl>
                                          <p:spTgt spid="25"/>
                                        </p:tgtEl>
                                      </p:cBhvr>
                                    </p:animEffect>
                                    <p:anim calcmode="lin" valueType="num">
                                      <p:cBhvr>
                                        <p:cTn id="112" dur="1000" fill="hold"/>
                                        <p:tgtEl>
                                          <p:spTgt spid="25"/>
                                        </p:tgtEl>
                                        <p:attrNameLst>
                                          <p:attrName>ppt_x</p:attrName>
                                        </p:attrNameLst>
                                      </p:cBhvr>
                                      <p:tavLst>
                                        <p:tav tm="0">
                                          <p:val>
                                            <p:strVal val="#ppt_x"/>
                                          </p:val>
                                        </p:tav>
                                        <p:tav tm="100000">
                                          <p:val>
                                            <p:strVal val="#ppt_x"/>
                                          </p:val>
                                        </p:tav>
                                      </p:tavLst>
                                    </p:anim>
                                    <p:anim calcmode="lin" valueType="num">
                                      <p:cBhvr>
                                        <p:cTn id="11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2" presetClass="entr" presetSubtype="4" fill="hold" grpId="0" nodeType="clickEffect">
                                  <p:stCondLst>
                                    <p:cond delay="0"/>
                                  </p:stCondLst>
                                  <p:childTnLst>
                                    <p:set>
                                      <p:cBhvr>
                                        <p:cTn id="117" dur="1" fill="hold">
                                          <p:stCondLst>
                                            <p:cond delay="0"/>
                                          </p:stCondLst>
                                        </p:cTn>
                                        <p:tgtEl>
                                          <p:spTgt spid="26"/>
                                        </p:tgtEl>
                                        <p:attrNameLst>
                                          <p:attrName>style.visibility</p:attrName>
                                        </p:attrNameLst>
                                      </p:cBhvr>
                                      <p:to>
                                        <p:strVal val="visible"/>
                                      </p:to>
                                    </p:set>
                                    <p:anim calcmode="lin" valueType="num">
                                      <p:cBhvr additive="base">
                                        <p:cTn id="118" dur="500" fill="hold"/>
                                        <p:tgtEl>
                                          <p:spTgt spid="26"/>
                                        </p:tgtEl>
                                        <p:attrNameLst>
                                          <p:attrName>ppt_x</p:attrName>
                                        </p:attrNameLst>
                                      </p:cBhvr>
                                      <p:tavLst>
                                        <p:tav tm="0">
                                          <p:val>
                                            <p:strVal val="#ppt_x"/>
                                          </p:val>
                                        </p:tav>
                                        <p:tav tm="100000">
                                          <p:val>
                                            <p:strVal val="#ppt_x"/>
                                          </p:val>
                                        </p:tav>
                                      </p:tavLst>
                                    </p:anim>
                                    <p:anim calcmode="lin" valueType="num">
                                      <p:cBhvr additive="base">
                                        <p:cTn id="119"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2" presetClass="entr" presetSubtype="4" fill="hold" grpId="0" nodeType="clickEffect">
                                  <p:stCondLst>
                                    <p:cond delay="0"/>
                                  </p:stCondLst>
                                  <p:childTnLst>
                                    <p:set>
                                      <p:cBhvr>
                                        <p:cTn id="123" dur="1" fill="hold">
                                          <p:stCondLst>
                                            <p:cond delay="0"/>
                                          </p:stCondLst>
                                        </p:cTn>
                                        <p:tgtEl>
                                          <p:spTgt spid="35"/>
                                        </p:tgtEl>
                                        <p:attrNameLst>
                                          <p:attrName>style.visibility</p:attrName>
                                        </p:attrNameLst>
                                      </p:cBhvr>
                                      <p:to>
                                        <p:strVal val="visible"/>
                                      </p:to>
                                    </p:set>
                                    <p:anim calcmode="lin" valueType="num">
                                      <p:cBhvr additive="base">
                                        <p:cTn id="124" dur="500" fill="hold"/>
                                        <p:tgtEl>
                                          <p:spTgt spid="35"/>
                                        </p:tgtEl>
                                        <p:attrNameLst>
                                          <p:attrName>ppt_x</p:attrName>
                                        </p:attrNameLst>
                                      </p:cBhvr>
                                      <p:tavLst>
                                        <p:tav tm="0">
                                          <p:val>
                                            <p:strVal val="#ppt_x"/>
                                          </p:val>
                                        </p:tav>
                                        <p:tav tm="100000">
                                          <p:val>
                                            <p:strVal val="#ppt_x"/>
                                          </p:val>
                                        </p:tav>
                                      </p:tavLst>
                                    </p:anim>
                                    <p:anim calcmode="lin" valueType="num">
                                      <p:cBhvr additive="base">
                                        <p:cTn id="125"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26" fill="hold">
                      <p:stCondLst>
                        <p:cond delay="indefinite"/>
                      </p:stCondLst>
                      <p:childTnLst>
                        <p:par>
                          <p:cTn id="127" fill="hold">
                            <p:stCondLst>
                              <p:cond delay="0"/>
                            </p:stCondLst>
                            <p:childTnLst>
                              <p:par>
                                <p:cTn id="128" presetID="42" presetClass="entr" presetSubtype="0" fill="hold" grpId="0" nodeType="clickEffect">
                                  <p:stCondLst>
                                    <p:cond delay="0"/>
                                  </p:stCondLst>
                                  <p:childTnLst>
                                    <p:set>
                                      <p:cBhvr>
                                        <p:cTn id="129" dur="1" fill="hold">
                                          <p:stCondLst>
                                            <p:cond delay="0"/>
                                          </p:stCondLst>
                                        </p:cTn>
                                        <p:tgtEl>
                                          <p:spTgt spid="36"/>
                                        </p:tgtEl>
                                        <p:attrNameLst>
                                          <p:attrName>style.visibility</p:attrName>
                                        </p:attrNameLst>
                                      </p:cBhvr>
                                      <p:to>
                                        <p:strVal val="visible"/>
                                      </p:to>
                                    </p:set>
                                    <p:animEffect transition="in" filter="fade">
                                      <p:cBhvr>
                                        <p:cTn id="130" dur="1000"/>
                                        <p:tgtEl>
                                          <p:spTgt spid="36"/>
                                        </p:tgtEl>
                                      </p:cBhvr>
                                    </p:animEffect>
                                    <p:anim calcmode="lin" valueType="num">
                                      <p:cBhvr>
                                        <p:cTn id="131" dur="1000" fill="hold"/>
                                        <p:tgtEl>
                                          <p:spTgt spid="36"/>
                                        </p:tgtEl>
                                        <p:attrNameLst>
                                          <p:attrName>ppt_x</p:attrName>
                                        </p:attrNameLst>
                                      </p:cBhvr>
                                      <p:tavLst>
                                        <p:tav tm="0">
                                          <p:val>
                                            <p:strVal val="#ppt_x"/>
                                          </p:val>
                                        </p:tav>
                                        <p:tav tm="100000">
                                          <p:val>
                                            <p:strVal val="#ppt_x"/>
                                          </p:val>
                                        </p:tav>
                                      </p:tavLst>
                                    </p:anim>
                                    <p:anim calcmode="lin" valueType="num">
                                      <p:cBhvr>
                                        <p:cTn id="132"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6" grpId="0" animBg="1"/>
      <p:bldP spid="17" grpId="0" animBg="1"/>
      <p:bldP spid="20" grpId="0" animBg="1"/>
      <p:bldP spid="21" grpId="0"/>
      <p:bldP spid="25" grpId="0" animBg="1"/>
      <p:bldP spid="26" grpId="0"/>
      <p:bldP spid="27" grpId="0"/>
      <p:bldP spid="31" grpId="0" animBg="1"/>
      <p:bldP spid="33" grpId="0" animBg="1"/>
      <p:bldP spid="34" grpId="0"/>
      <p:bldP spid="35" grpId="0" animBg="1"/>
      <p:bldP spid="3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1 CuadroTexto"/>
              <p:cNvSpPr txBox="1"/>
              <p:nvPr/>
            </p:nvSpPr>
            <p:spPr>
              <a:xfrm>
                <a:off x="380464" y="548679"/>
                <a:ext cx="3903504" cy="62600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ES" i="1" smtClean="0">
                          <a:latin typeface="Cambria Math" panose="02040503050406030204" pitchFamily="18" charset="0"/>
                          <a:ea typeface="Cambria Math"/>
                        </a:rPr>
                        <m:t>∆</m:t>
                      </m:r>
                      <m:r>
                        <a:rPr lang="es-ES" b="0" i="1" smtClean="0">
                          <a:latin typeface="Cambria Math"/>
                          <a:ea typeface="Cambria Math"/>
                        </a:rPr>
                        <m:t>𝑥</m:t>
                      </m:r>
                      <m:r>
                        <a:rPr lang="es-ES" b="0" i="1" smtClean="0">
                          <a:latin typeface="Cambria Math"/>
                          <a:ea typeface="Cambria Math"/>
                        </a:rPr>
                        <m:t>=</m:t>
                      </m:r>
                      <m:sSub>
                        <m:sSubPr>
                          <m:ctrlPr>
                            <a:rPr lang="es-ES" b="0" i="1" smtClean="0">
                              <a:latin typeface="Cambria Math" panose="02040503050406030204" pitchFamily="18" charset="0"/>
                              <a:ea typeface="Cambria Math"/>
                            </a:rPr>
                          </m:ctrlPr>
                        </m:sSubPr>
                        <m:e>
                          <m:r>
                            <a:rPr lang="es-ES" b="0" i="1" smtClean="0">
                              <a:latin typeface="Cambria Math"/>
                              <a:ea typeface="Cambria Math"/>
                            </a:rPr>
                            <m:t>𝑣</m:t>
                          </m:r>
                        </m:e>
                        <m:sub>
                          <m:r>
                            <a:rPr lang="es-ES" b="0" i="1" smtClean="0">
                              <a:latin typeface="Cambria Math"/>
                              <a:ea typeface="Cambria Math"/>
                            </a:rPr>
                            <m:t>𝑖</m:t>
                          </m:r>
                        </m:sub>
                      </m:sSub>
                      <m:r>
                        <a:rPr lang="es-ES" b="0" i="1" smtClean="0">
                          <a:latin typeface="Cambria Math"/>
                          <a:ea typeface="Cambria Math"/>
                        </a:rPr>
                        <m:t>(</m:t>
                      </m:r>
                      <m:sSub>
                        <m:sSubPr>
                          <m:ctrlPr>
                            <a:rPr lang="es-ES" b="0" i="1" smtClean="0">
                              <a:latin typeface="Cambria Math" panose="02040503050406030204" pitchFamily="18" charset="0"/>
                              <a:ea typeface="Cambria Math"/>
                            </a:rPr>
                          </m:ctrlPr>
                        </m:sSubPr>
                        <m:e>
                          <m:r>
                            <a:rPr lang="es-ES" b="0" i="1" smtClean="0">
                              <a:latin typeface="Cambria Math" panose="02040503050406030204" pitchFamily="18" charset="0"/>
                              <a:ea typeface="Cambria Math"/>
                            </a:rPr>
                            <m:t>𝑡</m:t>
                          </m:r>
                        </m:e>
                        <m:sub>
                          <m:r>
                            <a:rPr lang="es-ES" b="0" i="1" smtClean="0">
                              <a:latin typeface="Cambria Math"/>
                              <a:ea typeface="Cambria Math"/>
                            </a:rPr>
                            <m:t>𝑓</m:t>
                          </m:r>
                        </m:sub>
                      </m:sSub>
                      <m:r>
                        <a:rPr lang="es-ES" b="0" i="1" smtClean="0">
                          <a:latin typeface="Cambria Math"/>
                          <a:ea typeface="Cambria Math"/>
                        </a:rPr>
                        <m:t>−</m:t>
                      </m:r>
                      <m:sSub>
                        <m:sSubPr>
                          <m:ctrlPr>
                            <a:rPr lang="es-ES" b="0" i="1" smtClean="0">
                              <a:latin typeface="Cambria Math" panose="02040503050406030204" pitchFamily="18" charset="0"/>
                              <a:ea typeface="Cambria Math"/>
                            </a:rPr>
                          </m:ctrlPr>
                        </m:sSubPr>
                        <m:e>
                          <m:r>
                            <a:rPr lang="es-ES" b="0" i="1" smtClean="0">
                              <a:latin typeface="Cambria Math"/>
                              <a:ea typeface="Cambria Math"/>
                            </a:rPr>
                            <m:t>𝑡</m:t>
                          </m:r>
                        </m:e>
                        <m:sub>
                          <m:r>
                            <a:rPr lang="es-ES" b="0" i="1" smtClean="0">
                              <a:latin typeface="Cambria Math"/>
                              <a:ea typeface="Cambria Math"/>
                            </a:rPr>
                            <m:t>𝑖</m:t>
                          </m:r>
                        </m:sub>
                      </m:sSub>
                      <m:r>
                        <a:rPr lang="es-ES" b="0" i="1" smtClean="0">
                          <a:latin typeface="Cambria Math"/>
                          <a:ea typeface="Cambria Math"/>
                        </a:rPr>
                        <m:t>)+</m:t>
                      </m:r>
                      <m:f>
                        <m:fPr>
                          <m:ctrlPr>
                            <a:rPr lang="es-ES" b="0" i="1" smtClean="0">
                              <a:latin typeface="Cambria Math" panose="02040503050406030204" pitchFamily="18" charset="0"/>
                              <a:ea typeface="Cambria Math"/>
                            </a:rPr>
                          </m:ctrlPr>
                        </m:fPr>
                        <m:num>
                          <m:sSub>
                            <m:sSubPr>
                              <m:ctrlPr>
                                <a:rPr lang="es-ES" b="0" i="1" smtClean="0">
                                  <a:latin typeface="Cambria Math" panose="02040503050406030204" pitchFamily="18" charset="0"/>
                                  <a:ea typeface="Cambria Math"/>
                                </a:rPr>
                              </m:ctrlPr>
                            </m:sSubPr>
                            <m:e>
                              <m:r>
                                <a:rPr lang="es-ES" b="0" i="1" smtClean="0">
                                  <a:latin typeface="Cambria Math"/>
                                  <a:ea typeface="Cambria Math"/>
                                </a:rPr>
                                <m:t>(</m:t>
                              </m:r>
                              <m:r>
                                <a:rPr lang="es-ES" b="0" i="1" smtClean="0">
                                  <a:latin typeface="Cambria Math"/>
                                  <a:ea typeface="Cambria Math"/>
                                </a:rPr>
                                <m:t>𝑡</m:t>
                              </m:r>
                            </m:e>
                            <m:sub>
                              <m:r>
                                <a:rPr lang="es-ES" b="0" i="1" smtClean="0">
                                  <a:latin typeface="Cambria Math"/>
                                  <a:ea typeface="Cambria Math"/>
                                </a:rPr>
                                <m:t>𝑓</m:t>
                              </m:r>
                            </m:sub>
                          </m:sSub>
                          <m:r>
                            <a:rPr lang="es-ES" b="0" i="1" smtClean="0">
                              <a:latin typeface="Cambria Math"/>
                              <a:ea typeface="Cambria Math"/>
                            </a:rPr>
                            <m:t> − </m:t>
                          </m:r>
                          <m:sSub>
                            <m:sSubPr>
                              <m:ctrlPr>
                                <a:rPr lang="es-ES" b="0" i="1" smtClean="0">
                                  <a:latin typeface="Cambria Math" panose="02040503050406030204" pitchFamily="18" charset="0"/>
                                  <a:ea typeface="Cambria Math"/>
                                </a:rPr>
                              </m:ctrlPr>
                            </m:sSubPr>
                            <m:e>
                              <m:r>
                                <a:rPr lang="es-ES" b="0" i="1" smtClean="0">
                                  <a:latin typeface="Cambria Math"/>
                                  <a:ea typeface="Cambria Math"/>
                                </a:rPr>
                                <m:t>𝑡</m:t>
                              </m:r>
                            </m:e>
                            <m:sub>
                              <m:r>
                                <a:rPr lang="es-ES" b="0" i="1" smtClean="0">
                                  <a:latin typeface="Cambria Math"/>
                                  <a:ea typeface="Cambria Math"/>
                                </a:rPr>
                                <m:t>𝑖</m:t>
                              </m:r>
                            </m:sub>
                          </m:sSub>
                          <m:r>
                            <a:rPr lang="es-ES" b="0" i="1" smtClean="0">
                              <a:latin typeface="Cambria Math"/>
                              <a:ea typeface="Cambria Math"/>
                            </a:rPr>
                            <m:t>)</m:t>
                          </m:r>
                          <m:r>
                            <a:rPr lang="es-ES" b="0" i="1" smtClean="0">
                              <a:latin typeface="Cambria Math"/>
                              <a:ea typeface="Cambria Math"/>
                            </a:rPr>
                            <m:t>𝑎</m:t>
                          </m:r>
                          <m:r>
                            <a:rPr lang="es-ES" b="0" i="1" smtClean="0">
                              <a:latin typeface="Cambria Math"/>
                              <a:ea typeface="Cambria Math"/>
                            </a:rPr>
                            <m:t>(</m:t>
                          </m:r>
                          <m:sSub>
                            <m:sSubPr>
                              <m:ctrlPr>
                                <a:rPr lang="es-ES" b="0" i="1" smtClean="0">
                                  <a:latin typeface="Cambria Math" panose="02040503050406030204" pitchFamily="18" charset="0"/>
                                  <a:ea typeface="Cambria Math"/>
                                </a:rPr>
                              </m:ctrlPr>
                            </m:sSubPr>
                            <m:e>
                              <m:r>
                                <a:rPr lang="es-ES" b="0" i="1" smtClean="0">
                                  <a:latin typeface="Cambria Math"/>
                                  <a:ea typeface="Cambria Math"/>
                                </a:rPr>
                                <m:t>𝑡</m:t>
                              </m:r>
                            </m:e>
                            <m:sub>
                              <m:r>
                                <a:rPr lang="es-ES" b="0" i="1" smtClean="0">
                                  <a:latin typeface="Cambria Math"/>
                                  <a:ea typeface="Cambria Math"/>
                                </a:rPr>
                                <m:t>𝑓</m:t>
                              </m:r>
                            </m:sub>
                          </m:sSub>
                          <m:r>
                            <a:rPr lang="es-ES" b="0" i="1" smtClean="0">
                              <a:latin typeface="Cambria Math"/>
                              <a:ea typeface="Cambria Math"/>
                            </a:rPr>
                            <m:t>−</m:t>
                          </m:r>
                          <m:sSub>
                            <m:sSubPr>
                              <m:ctrlPr>
                                <a:rPr lang="es-ES" b="0" i="1" smtClean="0">
                                  <a:latin typeface="Cambria Math" panose="02040503050406030204" pitchFamily="18" charset="0"/>
                                  <a:ea typeface="Cambria Math"/>
                                </a:rPr>
                              </m:ctrlPr>
                            </m:sSubPr>
                            <m:e>
                              <m:r>
                                <a:rPr lang="es-ES" b="0" i="1" smtClean="0">
                                  <a:latin typeface="Cambria Math"/>
                                  <a:ea typeface="Cambria Math"/>
                                </a:rPr>
                                <m:t>𝑡</m:t>
                              </m:r>
                            </m:e>
                            <m:sub>
                              <m:r>
                                <a:rPr lang="es-ES" b="0" i="1" smtClean="0">
                                  <a:latin typeface="Cambria Math"/>
                                  <a:ea typeface="Cambria Math"/>
                                </a:rPr>
                                <m:t>𝑖</m:t>
                              </m:r>
                            </m:sub>
                          </m:sSub>
                          <m:r>
                            <a:rPr lang="es-ES" b="0" i="1" smtClean="0">
                              <a:latin typeface="Cambria Math"/>
                              <a:ea typeface="Cambria Math"/>
                            </a:rPr>
                            <m:t>)</m:t>
                          </m:r>
                        </m:num>
                        <m:den>
                          <m:r>
                            <a:rPr lang="es-ES" b="0" i="1" smtClean="0">
                              <a:latin typeface="Cambria Math"/>
                              <a:ea typeface="Cambria Math"/>
                            </a:rPr>
                            <m:t>2</m:t>
                          </m:r>
                        </m:den>
                      </m:f>
                    </m:oMath>
                  </m:oMathPara>
                </a14:m>
                <a:endParaRPr lang="es-ES" dirty="0"/>
              </a:p>
            </p:txBody>
          </p:sp>
        </mc:Choice>
        <mc:Fallback xmlns="">
          <p:sp>
            <p:nvSpPr>
              <p:cNvPr id="2" name="1 CuadroTexto"/>
              <p:cNvSpPr txBox="1">
                <a:spLocks noRot="1" noChangeAspect="1" noMove="1" noResize="1" noEditPoints="1" noAdjustHandles="1" noChangeArrowheads="1" noChangeShapeType="1" noTextEdit="1"/>
              </p:cNvSpPr>
              <p:nvPr/>
            </p:nvSpPr>
            <p:spPr>
              <a:xfrm>
                <a:off x="380464" y="548679"/>
                <a:ext cx="3903504" cy="626005"/>
              </a:xfrm>
              <a:prstGeom prst="rect">
                <a:avLst/>
              </a:prstGeom>
              <a:blipFill rotWithShape="1">
                <a:blip r:embed="rId2"/>
                <a:stretch>
                  <a:fillRect/>
                </a:stretch>
              </a:blipFill>
            </p:spPr>
            <p:txBody>
              <a:bodyPr/>
              <a:lstStyle/>
              <a:p>
                <a:r>
                  <a:rPr lang="es-ES">
                    <a:noFill/>
                  </a:rPr>
                  <a:t> </a:t>
                </a:r>
              </a:p>
            </p:txBody>
          </p:sp>
        </mc:Fallback>
      </mc:AlternateContent>
      <p:sp>
        <p:nvSpPr>
          <p:cNvPr id="3" name="2 CuadroTexto"/>
          <p:cNvSpPr txBox="1"/>
          <p:nvPr/>
        </p:nvSpPr>
        <p:spPr>
          <a:xfrm>
            <a:off x="4283968" y="677015"/>
            <a:ext cx="4392488" cy="646331"/>
          </a:xfrm>
          <a:prstGeom prst="rect">
            <a:avLst/>
          </a:prstGeom>
          <a:noFill/>
        </p:spPr>
        <p:txBody>
          <a:bodyPr wrap="square" rtlCol="0">
            <a:spAutoFit/>
          </a:bodyPr>
          <a:lstStyle/>
          <a:p>
            <a:r>
              <a:rPr lang="es-ES" dirty="0" smtClean="0"/>
              <a:t>Ordenando los términos y considerando que t</a:t>
            </a:r>
            <a:r>
              <a:rPr lang="es-ES" baseline="-25000" dirty="0" smtClean="0"/>
              <a:t>i</a:t>
            </a:r>
            <a:r>
              <a:rPr lang="es-ES" dirty="0" smtClean="0"/>
              <a:t> =0 s </a:t>
            </a:r>
            <a:endParaRPr lang="es-ES" dirty="0"/>
          </a:p>
        </p:txBody>
      </p:sp>
      <mc:AlternateContent xmlns:mc="http://schemas.openxmlformats.org/markup-compatibility/2006" xmlns:a14="http://schemas.microsoft.com/office/drawing/2010/main">
        <mc:Choice Requires="a14">
          <p:sp>
            <p:nvSpPr>
              <p:cNvPr id="4" name="3 CuadroTexto"/>
              <p:cNvSpPr txBox="1"/>
              <p:nvPr/>
            </p:nvSpPr>
            <p:spPr>
              <a:xfrm>
                <a:off x="2483768" y="1520311"/>
                <a:ext cx="4139659" cy="120032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sz="3600" i="1" smtClean="0">
                              <a:latin typeface="Cambria Math" panose="02040503050406030204" pitchFamily="18" charset="0"/>
                            </a:rPr>
                          </m:ctrlPr>
                        </m:sSubPr>
                        <m:e>
                          <m:r>
                            <a:rPr lang="es-ES" sz="3600" b="0" i="1" smtClean="0">
                              <a:latin typeface="Cambria Math"/>
                            </a:rPr>
                            <m:t>𝑥</m:t>
                          </m:r>
                        </m:e>
                        <m:sub>
                          <m:r>
                            <a:rPr lang="es-ES" sz="3600" b="0" i="1" smtClean="0">
                              <a:latin typeface="Cambria Math"/>
                            </a:rPr>
                            <m:t>𝑓</m:t>
                          </m:r>
                        </m:sub>
                      </m:sSub>
                      <m:r>
                        <a:rPr lang="es-ES" sz="3600" b="0" i="1" smtClean="0">
                          <a:latin typeface="Cambria Math"/>
                        </a:rPr>
                        <m:t>−</m:t>
                      </m:r>
                      <m:sSub>
                        <m:sSubPr>
                          <m:ctrlPr>
                            <a:rPr lang="es-ES" sz="3600" b="0" i="1" smtClean="0">
                              <a:latin typeface="Cambria Math" panose="02040503050406030204" pitchFamily="18" charset="0"/>
                            </a:rPr>
                          </m:ctrlPr>
                        </m:sSubPr>
                        <m:e>
                          <m:r>
                            <a:rPr lang="es-ES" sz="3600" b="0" i="1" smtClean="0">
                              <a:latin typeface="Cambria Math"/>
                            </a:rPr>
                            <m:t>𝑥</m:t>
                          </m:r>
                        </m:e>
                        <m:sub>
                          <m:r>
                            <a:rPr lang="es-ES" sz="3600" b="0" i="1" smtClean="0">
                              <a:latin typeface="Cambria Math"/>
                            </a:rPr>
                            <m:t>𝑖</m:t>
                          </m:r>
                        </m:sub>
                      </m:sSub>
                      <m:r>
                        <a:rPr lang="es-ES" sz="3600" b="0" i="1" smtClean="0">
                          <a:latin typeface="Cambria Math"/>
                        </a:rPr>
                        <m:t>=</m:t>
                      </m:r>
                      <m:sSub>
                        <m:sSubPr>
                          <m:ctrlPr>
                            <a:rPr lang="es-ES" sz="3600" b="0" i="1" smtClean="0">
                              <a:latin typeface="Cambria Math" panose="02040503050406030204" pitchFamily="18" charset="0"/>
                            </a:rPr>
                          </m:ctrlPr>
                        </m:sSubPr>
                        <m:e>
                          <m:r>
                            <a:rPr lang="es-ES" sz="3600" b="0" i="1" smtClean="0">
                              <a:latin typeface="Cambria Math"/>
                            </a:rPr>
                            <m:t>𝑣</m:t>
                          </m:r>
                        </m:e>
                        <m:sub>
                          <m:r>
                            <a:rPr lang="es-ES" sz="3600" b="0" i="1" smtClean="0">
                              <a:latin typeface="Cambria Math"/>
                            </a:rPr>
                            <m:t>𝑖</m:t>
                          </m:r>
                        </m:sub>
                      </m:sSub>
                      <m:r>
                        <a:rPr lang="es-ES" sz="3600" b="0" i="1" smtClean="0">
                          <a:latin typeface="Cambria Math"/>
                        </a:rPr>
                        <m:t>𝑡</m:t>
                      </m:r>
                      <m:r>
                        <a:rPr lang="es-ES" sz="3600" b="0" i="1" smtClean="0">
                          <a:latin typeface="Cambria Math"/>
                        </a:rPr>
                        <m:t>+</m:t>
                      </m:r>
                      <m:f>
                        <m:fPr>
                          <m:ctrlPr>
                            <a:rPr lang="es-ES" sz="3600" b="0" i="1" smtClean="0">
                              <a:latin typeface="Cambria Math" panose="02040503050406030204" pitchFamily="18" charset="0"/>
                            </a:rPr>
                          </m:ctrlPr>
                        </m:fPr>
                        <m:num>
                          <m:r>
                            <a:rPr lang="es-ES" sz="3600" b="0" i="1" smtClean="0">
                              <a:latin typeface="Cambria Math"/>
                            </a:rPr>
                            <m:t>𝑎</m:t>
                          </m:r>
                          <m:sSup>
                            <m:sSupPr>
                              <m:ctrlPr>
                                <a:rPr lang="es-ES" sz="3600" b="0" i="1" smtClean="0">
                                  <a:latin typeface="Cambria Math" panose="02040503050406030204" pitchFamily="18" charset="0"/>
                                </a:rPr>
                              </m:ctrlPr>
                            </m:sSupPr>
                            <m:e>
                              <m:r>
                                <a:rPr lang="es-ES" sz="3600" b="0" i="1" smtClean="0">
                                  <a:latin typeface="Cambria Math"/>
                                </a:rPr>
                                <m:t>𝑡</m:t>
                              </m:r>
                            </m:e>
                            <m:sup>
                              <m:r>
                                <a:rPr lang="es-ES" sz="3600" b="0" i="1" smtClean="0">
                                  <a:latin typeface="Cambria Math"/>
                                </a:rPr>
                                <m:t>2</m:t>
                              </m:r>
                            </m:sup>
                          </m:sSup>
                        </m:num>
                        <m:den>
                          <m:r>
                            <a:rPr lang="es-ES" sz="3600" b="0" i="1" smtClean="0">
                              <a:latin typeface="Cambria Math"/>
                            </a:rPr>
                            <m:t>2</m:t>
                          </m:r>
                        </m:den>
                      </m:f>
                    </m:oMath>
                  </m:oMathPara>
                </a14:m>
                <a:endParaRPr lang="es-ES" dirty="0"/>
              </a:p>
            </p:txBody>
          </p:sp>
        </mc:Choice>
        <mc:Fallback xmlns="">
          <p:sp>
            <p:nvSpPr>
              <p:cNvPr id="4" name="3 CuadroTexto"/>
              <p:cNvSpPr txBox="1">
                <a:spLocks noRot="1" noChangeAspect="1" noMove="1" noResize="1" noEditPoints="1" noAdjustHandles="1" noChangeArrowheads="1" noChangeShapeType="1" noTextEdit="1"/>
              </p:cNvSpPr>
              <p:nvPr/>
            </p:nvSpPr>
            <p:spPr>
              <a:xfrm>
                <a:off x="2483768" y="1520311"/>
                <a:ext cx="4139659" cy="1200329"/>
              </a:xfrm>
              <a:prstGeom prst="rect">
                <a:avLst/>
              </a:prstGeom>
              <a:blipFill rotWithShape="1">
                <a:blip r:embed="rId3"/>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5" name="4 CuadroTexto"/>
              <p:cNvSpPr txBox="1"/>
              <p:nvPr/>
            </p:nvSpPr>
            <p:spPr>
              <a:xfrm>
                <a:off x="539552" y="3861048"/>
                <a:ext cx="2863156" cy="6988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sz="3600" b="1" i="1" smtClean="0">
                              <a:latin typeface="Cambria Math" panose="02040503050406030204" pitchFamily="18" charset="0"/>
                            </a:rPr>
                          </m:ctrlPr>
                        </m:sSubPr>
                        <m:e>
                          <m:r>
                            <a:rPr lang="es-ES" sz="3600" b="1" i="1" smtClean="0">
                              <a:latin typeface="Cambria Math"/>
                            </a:rPr>
                            <m:t>𝒗</m:t>
                          </m:r>
                        </m:e>
                        <m:sub>
                          <m:r>
                            <a:rPr lang="es-ES" sz="3600" b="1" i="1" smtClean="0">
                              <a:latin typeface="Cambria Math"/>
                            </a:rPr>
                            <m:t>𝒇</m:t>
                          </m:r>
                        </m:sub>
                      </m:sSub>
                      <m:r>
                        <a:rPr lang="es-ES" sz="3600" b="1" i="1" smtClean="0">
                          <a:latin typeface="Cambria Math"/>
                        </a:rPr>
                        <m:t>=</m:t>
                      </m:r>
                      <m:r>
                        <a:rPr lang="es-ES" sz="3600" b="1" i="1" smtClean="0">
                          <a:latin typeface="Cambria Math"/>
                        </a:rPr>
                        <m:t>𝒂𝒕</m:t>
                      </m:r>
                      <m:r>
                        <a:rPr lang="es-ES" sz="3600" b="1" i="1" smtClean="0">
                          <a:latin typeface="Cambria Math"/>
                          <a:ea typeface="Cambria Math"/>
                        </a:rPr>
                        <m:t>+</m:t>
                      </m:r>
                      <m:sSub>
                        <m:sSubPr>
                          <m:ctrlPr>
                            <a:rPr lang="es-ES" sz="3600" b="1" i="1" smtClean="0">
                              <a:latin typeface="Cambria Math" panose="02040503050406030204" pitchFamily="18" charset="0"/>
                              <a:ea typeface="Cambria Math"/>
                            </a:rPr>
                          </m:ctrlPr>
                        </m:sSubPr>
                        <m:e>
                          <m:r>
                            <a:rPr lang="es-ES" sz="3600" b="1" i="1" smtClean="0">
                              <a:latin typeface="Cambria Math"/>
                              <a:ea typeface="Cambria Math"/>
                            </a:rPr>
                            <m:t>𝒗</m:t>
                          </m:r>
                        </m:e>
                        <m:sub>
                          <m:r>
                            <a:rPr lang="es-ES" sz="3600" b="1" i="1" smtClean="0">
                              <a:latin typeface="Cambria Math"/>
                              <a:ea typeface="Cambria Math"/>
                            </a:rPr>
                            <m:t>𝒊</m:t>
                          </m:r>
                        </m:sub>
                      </m:sSub>
                    </m:oMath>
                  </m:oMathPara>
                </a14:m>
                <a:endParaRPr lang="es-ES" b="1" dirty="0"/>
              </a:p>
            </p:txBody>
          </p:sp>
        </mc:Choice>
        <mc:Fallback xmlns="">
          <p:sp>
            <p:nvSpPr>
              <p:cNvPr id="5" name="4 CuadroTexto"/>
              <p:cNvSpPr txBox="1">
                <a:spLocks noRot="1" noChangeAspect="1" noMove="1" noResize="1" noEditPoints="1" noAdjustHandles="1" noChangeArrowheads="1" noChangeShapeType="1" noTextEdit="1"/>
              </p:cNvSpPr>
              <p:nvPr/>
            </p:nvSpPr>
            <p:spPr>
              <a:xfrm>
                <a:off x="539552" y="3861048"/>
                <a:ext cx="2863156" cy="698846"/>
              </a:xfrm>
              <a:prstGeom prst="rect">
                <a:avLst/>
              </a:prstGeom>
              <a:blipFill rotWithShape="1">
                <a:blip r:embed="rId4"/>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6" name="5 CuadroTexto"/>
              <p:cNvSpPr txBox="1"/>
              <p:nvPr/>
            </p:nvSpPr>
            <p:spPr>
              <a:xfrm>
                <a:off x="539552" y="4797152"/>
                <a:ext cx="4139659" cy="120032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sz="3600" i="1" smtClean="0">
                              <a:latin typeface="Cambria Math" panose="02040503050406030204" pitchFamily="18" charset="0"/>
                            </a:rPr>
                          </m:ctrlPr>
                        </m:sSubPr>
                        <m:e>
                          <m:r>
                            <a:rPr lang="es-ES" sz="3600" b="0" i="1" smtClean="0">
                              <a:latin typeface="Cambria Math"/>
                            </a:rPr>
                            <m:t>𝑥</m:t>
                          </m:r>
                        </m:e>
                        <m:sub>
                          <m:r>
                            <a:rPr lang="es-ES" sz="3600" b="0" i="1" smtClean="0">
                              <a:latin typeface="Cambria Math"/>
                            </a:rPr>
                            <m:t>𝑓</m:t>
                          </m:r>
                        </m:sub>
                      </m:sSub>
                      <m:r>
                        <a:rPr lang="es-ES" sz="3600" b="0" i="1" smtClean="0">
                          <a:latin typeface="Cambria Math"/>
                        </a:rPr>
                        <m:t>−</m:t>
                      </m:r>
                      <m:sSub>
                        <m:sSubPr>
                          <m:ctrlPr>
                            <a:rPr lang="es-ES" sz="3600" b="0" i="1" smtClean="0">
                              <a:latin typeface="Cambria Math" panose="02040503050406030204" pitchFamily="18" charset="0"/>
                            </a:rPr>
                          </m:ctrlPr>
                        </m:sSubPr>
                        <m:e>
                          <m:r>
                            <a:rPr lang="es-ES" sz="3600" b="0" i="1" smtClean="0">
                              <a:latin typeface="Cambria Math"/>
                            </a:rPr>
                            <m:t>𝑥</m:t>
                          </m:r>
                        </m:e>
                        <m:sub>
                          <m:r>
                            <a:rPr lang="es-ES" sz="3600" b="0" i="1" smtClean="0">
                              <a:latin typeface="Cambria Math"/>
                            </a:rPr>
                            <m:t>𝑖</m:t>
                          </m:r>
                        </m:sub>
                      </m:sSub>
                      <m:r>
                        <a:rPr lang="es-ES" sz="3600" b="0" i="1" smtClean="0">
                          <a:latin typeface="Cambria Math"/>
                        </a:rPr>
                        <m:t>=</m:t>
                      </m:r>
                      <m:sSub>
                        <m:sSubPr>
                          <m:ctrlPr>
                            <a:rPr lang="es-ES" sz="3600" b="0" i="1" smtClean="0">
                              <a:latin typeface="Cambria Math" panose="02040503050406030204" pitchFamily="18" charset="0"/>
                            </a:rPr>
                          </m:ctrlPr>
                        </m:sSubPr>
                        <m:e>
                          <m:r>
                            <a:rPr lang="es-ES" sz="3600" b="0" i="1" smtClean="0">
                              <a:latin typeface="Cambria Math"/>
                            </a:rPr>
                            <m:t>𝑣</m:t>
                          </m:r>
                        </m:e>
                        <m:sub>
                          <m:r>
                            <a:rPr lang="es-ES" sz="3600" b="0" i="1" smtClean="0">
                              <a:latin typeface="Cambria Math"/>
                            </a:rPr>
                            <m:t>𝑖</m:t>
                          </m:r>
                        </m:sub>
                      </m:sSub>
                      <m:r>
                        <a:rPr lang="es-ES" sz="3600" b="0" i="1" smtClean="0">
                          <a:latin typeface="Cambria Math"/>
                        </a:rPr>
                        <m:t>𝑡</m:t>
                      </m:r>
                      <m:r>
                        <a:rPr lang="es-ES" sz="3600" b="0" i="1" smtClean="0">
                          <a:latin typeface="Cambria Math"/>
                        </a:rPr>
                        <m:t>+</m:t>
                      </m:r>
                      <m:f>
                        <m:fPr>
                          <m:ctrlPr>
                            <a:rPr lang="es-ES" sz="3600" b="0" i="1" smtClean="0">
                              <a:latin typeface="Cambria Math" panose="02040503050406030204" pitchFamily="18" charset="0"/>
                            </a:rPr>
                          </m:ctrlPr>
                        </m:fPr>
                        <m:num>
                          <m:r>
                            <a:rPr lang="es-ES" sz="3600" b="0" i="1" smtClean="0">
                              <a:latin typeface="Cambria Math"/>
                            </a:rPr>
                            <m:t>𝑎</m:t>
                          </m:r>
                          <m:sSup>
                            <m:sSupPr>
                              <m:ctrlPr>
                                <a:rPr lang="es-ES" sz="3600" b="0" i="1" smtClean="0">
                                  <a:latin typeface="Cambria Math" panose="02040503050406030204" pitchFamily="18" charset="0"/>
                                </a:rPr>
                              </m:ctrlPr>
                            </m:sSupPr>
                            <m:e>
                              <m:r>
                                <a:rPr lang="es-ES" sz="3600" b="0" i="1" smtClean="0">
                                  <a:latin typeface="Cambria Math"/>
                                </a:rPr>
                                <m:t>𝑡</m:t>
                              </m:r>
                            </m:e>
                            <m:sup>
                              <m:r>
                                <a:rPr lang="es-ES" sz="3600" b="0" i="1" smtClean="0">
                                  <a:latin typeface="Cambria Math"/>
                                </a:rPr>
                                <m:t>2</m:t>
                              </m:r>
                            </m:sup>
                          </m:sSup>
                        </m:num>
                        <m:den>
                          <m:r>
                            <a:rPr lang="es-ES" sz="3600" b="0" i="1" smtClean="0">
                              <a:latin typeface="Cambria Math"/>
                            </a:rPr>
                            <m:t>2</m:t>
                          </m:r>
                        </m:den>
                      </m:f>
                    </m:oMath>
                  </m:oMathPara>
                </a14:m>
                <a:endParaRPr lang="es-ES" dirty="0"/>
              </a:p>
            </p:txBody>
          </p:sp>
        </mc:Choice>
        <mc:Fallback xmlns="">
          <p:sp>
            <p:nvSpPr>
              <p:cNvPr id="6" name="5 CuadroTexto"/>
              <p:cNvSpPr txBox="1">
                <a:spLocks noRot="1" noChangeAspect="1" noMove="1" noResize="1" noEditPoints="1" noAdjustHandles="1" noChangeArrowheads="1" noChangeShapeType="1" noTextEdit="1"/>
              </p:cNvSpPr>
              <p:nvPr/>
            </p:nvSpPr>
            <p:spPr>
              <a:xfrm>
                <a:off x="539552" y="4797152"/>
                <a:ext cx="4139659" cy="1200329"/>
              </a:xfrm>
              <a:prstGeom prst="rect">
                <a:avLst/>
              </a:prstGeom>
              <a:blipFill rotWithShape="1">
                <a:blip r:embed="rId5"/>
                <a:stretch>
                  <a:fillRect/>
                </a:stretch>
              </a:blipFill>
            </p:spPr>
            <p:txBody>
              <a:bodyPr/>
              <a:lstStyle/>
              <a:p>
                <a:r>
                  <a:rPr lang="es-ES">
                    <a:noFill/>
                  </a:rPr>
                  <a:t> </a:t>
                </a:r>
              </a:p>
            </p:txBody>
          </p:sp>
        </mc:Fallback>
      </mc:AlternateContent>
      <p:sp>
        <p:nvSpPr>
          <p:cNvPr id="7" name="6 Cerrar llave"/>
          <p:cNvSpPr/>
          <p:nvPr/>
        </p:nvSpPr>
        <p:spPr>
          <a:xfrm>
            <a:off x="4553597" y="3501008"/>
            <a:ext cx="738483" cy="2880320"/>
          </a:xfrm>
          <a:prstGeom prst="rightBrace">
            <a:avLst>
              <a:gd name="adj1" fmla="val 58987"/>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8" name="7 CuadroTexto"/>
          <p:cNvSpPr txBox="1"/>
          <p:nvPr/>
        </p:nvSpPr>
        <p:spPr>
          <a:xfrm>
            <a:off x="5580112" y="4181498"/>
            <a:ext cx="2736304" cy="1200329"/>
          </a:xfrm>
          <a:prstGeom prst="rect">
            <a:avLst/>
          </a:prstGeom>
          <a:noFill/>
        </p:spPr>
        <p:txBody>
          <a:bodyPr wrap="square" rtlCol="0">
            <a:spAutoFit/>
          </a:bodyPr>
          <a:lstStyle/>
          <a:p>
            <a:r>
              <a:rPr lang="es-ES" dirty="0" smtClean="0"/>
              <a:t>Despejamos el tiempo de la primera ecuación y lo sustituimos en la segunda</a:t>
            </a:r>
            <a:endParaRPr lang="es-ES" dirty="0"/>
          </a:p>
        </p:txBody>
      </p:sp>
      <p:sp>
        <p:nvSpPr>
          <p:cNvPr id="9" name="8 Flecha derecha"/>
          <p:cNvSpPr/>
          <p:nvPr/>
        </p:nvSpPr>
        <p:spPr>
          <a:xfrm>
            <a:off x="6480212" y="5517232"/>
            <a:ext cx="1548172" cy="8640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955785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1000"/>
                                        <p:tgtEl>
                                          <p:spTgt spid="8"/>
                                        </p:tgtEl>
                                      </p:cBhvr>
                                    </p:animEffect>
                                    <p:anim calcmode="lin" valueType="num">
                                      <p:cBhvr>
                                        <p:cTn id="44" dur="1000" fill="hold"/>
                                        <p:tgtEl>
                                          <p:spTgt spid="8"/>
                                        </p:tgtEl>
                                        <p:attrNameLst>
                                          <p:attrName>ppt_x</p:attrName>
                                        </p:attrNameLst>
                                      </p:cBhvr>
                                      <p:tavLst>
                                        <p:tav tm="0">
                                          <p:val>
                                            <p:strVal val="#ppt_x"/>
                                          </p:val>
                                        </p:tav>
                                        <p:tav tm="100000">
                                          <p:val>
                                            <p:strVal val="#ppt_x"/>
                                          </p:val>
                                        </p:tav>
                                      </p:tavLst>
                                    </p:anim>
                                    <p:anim calcmode="lin" valueType="num">
                                      <p:cBhvr>
                                        <p:cTn id="4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1000"/>
                                        <p:tgtEl>
                                          <p:spTgt spid="9"/>
                                        </p:tgtEl>
                                      </p:cBhvr>
                                    </p:animEffect>
                                    <p:anim calcmode="lin" valueType="num">
                                      <p:cBhvr>
                                        <p:cTn id="51" dur="1000" fill="hold"/>
                                        <p:tgtEl>
                                          <p:spTgt spid="9"/>
                                        </p:tgtEl>
                                        <p:attrNameLst>
                                          <p:attrName>ppt_x</p:attrName>
                                        </p:attrNameLst>
                                      </p:cBhvr>
                                      <p:tavLst>
                                        <p:tav tm="0">
                                          <p:val>
                                            <p:strVal val="#ppt_x"/>
                                          </p:val>
                                        </p:tav>
                                        <p:tav tm="100000">
                                          <p:val>
                                            <p:strVal val="#ppt_x"/>
                                          </p:val>
                                        </p:tav>
                                      </p:tavLst>
                                    </p:anim>
                                    <p:anim calcmode="lin" valueType="num">
                                      <p:cBhvr>
                                        <p:cTn id="5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animBg="1"/>
      <p:bldP spid="8" grpId="0"/>
      <p:bldP spid="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1 CuadroTexto"/>
              <p:cNvSpPr txBox="1"/>
              <p:nvPr/>
            </p:nvSpPr>
            <p:spPr>
              <a:xfrm>
                <a:off x="2771800" y="548680"/>
                <a:ext cx="1349024" cy="57502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s-ES" i="1" smtClean="0">
                              <a:latin typeface="Cambria Math" panose="02040503050406030204" pitchFamily="18" charset="0"/>
                            </a:rPr>
                          </m:ctrlPr>
                        </m:fPr>
                        <m:num>
                          <m:sSub>
                            <m:sSubPr>
                              <m:ctrlPr>
                                <a:rPr lang="es-ES" i="1">
                                  <a:latin typeface="Cambria Math" panose="02040503050406030204" pitchFamily="18" charset="0"/>
                                </a:rPr>
                              </m:ctrlPr>
                            </m:sSubPr>
                            <m:e>
                              <m:r>
                                <a:rPr lang="es-ES" i="1">
                                  <a:latin typeface="Cambria Math"/>
                                </a:rPr>
                                <m:t>𝑣</m:t>
                              </m:r>
                            </m:e>
                            <m:sub>
                              <m:r>
                                <a:rPr lang="es-ES" i="1">
                                  <a:latin typeface="Cambria Math"/>
                                </a:rPr>
                                <m:t>𝑓</m:t>
                              </m:r>
                            </m:sub>
                          </m:sSub>
                          <m:r>
                            <a:rPr lang="es-ES" i="1">
                              <a:latin typeface="Cambria Math"/>
                            </a:rPr>
                            <m:t>−</m:t>
                          </m:r>
                          <m:sSub>
                            <m:sSubPr>
                              <m:ctrlPr>
                                <a:rPr lang="es-ES" i="1">
                                  <a:latin typeface="Cambria Math" panose="02040503050406030204" pitchFamily="18" charset="0"/>
                                </a:rPr>
                              </m:ctrlPr>
                            </m:sSubPr>
                            <m:e>
                              <m:r>
                                <a:rPr lang="es-ES" i="1">
                                  <a:latin typeface="Cambria Math"/>
                                </a:rPr>
                                <m:t>𝑣</m:t>
                              </m:r>
                            </m:e>
                            <m:sub>
                              <m:r>
                                <a:rPr lang="es-ES" i="1">
                                  <a:latin typeface="Cambria Math" panose="02040503050406030204" pitchFamily="18" charset="0"/>
                                </a:rPr>
                                <m:t>𝑖</m:t>
                              </m:r>
                            </m:sub>
                          </m:sSub>
                        </m:num>
                        <m:den>
                          <m:r>
                            <a:rPr lang="es-ES" b="0" i="1" smtClean="0">
                              <a:latin typeface="Cambria Math"/>
                            </a:rPr>
                            <m:t>𝑎</m:t>
                          </m:r>
                        </m:den>
                      </m:f>
                      <m:r>
                        <a:rPr lang="es-ES" b="0" i="1" smtClean="0">
                          <a:latin typeface="Cambria Math"/>
                        </a:rPr>
                        <m:t>=</m:t>
                      </m:r>
                      <m:r>
                        <a:rPr lang="es-ES" b="0" i="1" smtClean="0">
                          <a:latin typeface="Cambria Math" panose="02040503050406030204" pitchFamily="18" charset="0"/>
                        </a:rPr>
                        <m:t>𝑡</m:t>
                      </m:r>
                    </m:oMath>
                  </m:oMathPara>
                </a14:m>
                <a:endParaRPr lang="es-ES" dirty="0"/>
              </a:p>
            </p:txBody>
          </p:sp>
        </mc:Choice>
        <mc:Fallback xmlns="">
          <p:sp>
            <p:nvSpPr>
              <p:cNvPr id="2" name="1 CuadroTexto"/>
              <p:cNvSpPr txBox="1">
                <a:spLocks noRot="1" noChangeAspect="1" noMove="1" noResize="1" noEditPoints="1" noAdjustHandles="1" noChangeArrowheads="1" noChangeShapeType="1" noTextEdit="1"/>
              </p:cNvSpPr>
              <p:nvPr/>
            </p:nvSpPr>
            <p:spPr>
              <a:xfrm>
                <a:off x="2771800" y="548680"/>
                <a:ext cx="1349024" cy="575029"/>
              </a:xfrm>
              <a:prstGeom prst="rect">
                <a:avLst/>
              </a:prstGeom>
              <a:blipFill rotWithShape="1">
                <a:blip r:embed="rId2"/>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3" name="2 CuadroTexto"/>
              <p:cNvSpPr txBox="1"/>
              <p:nvPr/>
            </p:nvSpPr>
            <p:spPr>
              <a:xfrm>
                <a:off x="539552" y="638415"/>
                <a:ext cx="1521442" cy="39555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b="0" i="1" smtClean="0">
                              <a:latin typeface="Cambria Math"/>
                            </a:rPr>
                            <m:t>𝑣</m:t>
                          </m:r>
                        </m:e>
                        <m:sub>
                          <m:r>
                            <a:rPr lang="es-ES" b="0" i="1" smtClean="0">
                              <a:latin typeface="Cambria Math" panose="02040503050406030204" pitchFamily="18" charset="0"/>
                            </a:rPr>
                            <m:t>𝑓</m:t>
                          </m:r>
                        </m:sub>
                      </m:sSub>
                      <m:r>
                        <a:rPr lang="es-ES" b="0" i="1" smtClean="0">
                          <a:latin typeface="Cambria Math"/>
                        </a:rPr>
                        <m:t>=</m:t>
                      </m:r>
                      <m:r>
                        <a:rPr lang="es-ES" b="0" i="1" smtClean="0">
                          <a:latin typeface="Cambria Math"/>
                        </a:rPr>
                        <m:t>𝑎𝑡</m:t>
                      </m:r>
                      <m:r>
                        <a:rPr lang="es-ES" b="0" i="1" smtClean="0">
                          <a:latin typeface="Cambria Math"/>
                          <a:ea typeface="Cambria Math"/>
                        </a:rPr>
                        <m:t>+</m:t>
                      </m:r>
                      <m:sSub>
                        <m:sSubPr>
                          <m:ctrlPr>
                            <a:rPr lang="es-ES" i="1" smtClean="0">
                              <a:latin typeface="Cambria Math" panose="02040503050406030204" pitchFamily="18" charset="0"/>
                              <a:ea typeface="Cambria Math"/>
                            </a:rPr>
                          </m:ctrlPr>
                        </m:sSubPr>
                        <m:e>
                          <m:r>
                            <a:rPr lang="es-ES" b="0" i="1" smtClean="0">
                              <a:latin typeface="Cambria Math"/>
                              <a:ea typeface="Cambria Math"/>
                            </a:rPr>
                            <m:t>𝑣</m:t>
                          </m:r>
                        </m:e>
                        <m:sub>
                          <m:r>
                            <a:rPr lang="es-ES" b="0" i="1" smtClean="0">
                              <a:latin typeface="Cambria Math"/>
                              <a:ea typeface="Cambria Math"/>
                            </a:rPr>
                            <m:t>𝑖</m:t>
                          </m:r>
                        </m:sub>
                      </m:sSub>
                    </m:oMath>
                  </m:oMathPara>
                </a14:m>
                <a:endParaRPr lang="es-ES" dirty="0"/>
              </a:p>
            </p:txBody>
          </p:sp>
        </mc:Choice>
        <mc:Fallback xmlns="">
          <p:sp>
            <p:nvSpPr>
              <p:cNvPr id="3" name="2 CuadroTexto"/>
              <p:cNvSpPr txBox="1">
                <a:spLocks noRot="1" noChangeAspect="1" noMove="1" noResize="1" noEditPoints="1" noAdjustHandles="1" noChangeArrowheads="1" noChangeShapeType="1" noTextEdit="1"/>
              </p:cNvSpPr>
              <p:nvPr/>
            </p:nvSpPr>
            <p:spPr>
              <a:xfrm>
                <a:off x="539552" y="638415"/>
                <a:ext cx="1521442" cy="395558"/>
              </a:xfrm>
              <a:prstGeom prst="rect">
                <a:avLst/>
              </a:prstGeom>
              <a:blipFill rotWithShape="1">
                <a:blip r:embed="rId3"/>
                <a:stretch>
                  <a:fillRect b="-7692"/>
                </a:stretch>
              </a:blipFill>
            </p:spPr>
            <p:txBody>
              <a:bodyPr/>
              <a:lstStyle/>
              <a:p>
                <a:r>
                  <a:rPr lang="es-ES">
                    <a:noFill/>
                  </a:rPr>
                  <a:t> </a:t>
                </a:r>
              </a:p>
            </p:txBody>
          </p:sp>
        </mc:Fallback>
      </mc:AlternateContent>
      <p:cxnSp>
        <p:nvCxnSpPr>
          <p:cNvPr id="5" name="4 Conector recto de flecha"/>
          <p:cNvCxnSpPr>
            <a:stCxn id="3" idx="3"/>
            <a:endCxn id="2" idx="1"/>
          </p:cNvCxnSpPr>
          <p:nvPr/>
        </p:nvCxnSpPr>
        <p:spPr>
          <a:xfrm>
            <a:off x="2060994" y="836194"/>
            <a:ext cx="710806"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5 CuadroTexto"/>
              <p:cNvSpPr txBox="1"/>
              <p:nvPr/>
            </p:nvSpPr>
            <p:spPr>
              <a:xfrm>
                <a:off x="539552" y="1268760"/>
                <a:ext cx="2164502" cy="6463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b="0" i="1" smtClean="0">
                              <a:latin typeface="Cambria Math"/>
                            </a:rPr>
                            <m:t>𝑥</m:t>
                          </m:r>
                        </m:e>
                        <m:sub>
                          <m:r>
                            <a:rPr lang="es-ES" b="0" i="1" smtClean="0">
                              <a:latin typeface="Cambria Math"/>
                            </a:rPr>
                            <m:t>𝑓</m:t>
                          </m:r>
                        </m:sub>
                      </m:sSub>
                      <m:r>
                        <a:rPr lang="es-ES" b="0" i="1" smtClean="0">
                          <a:latin typeface="Cambria Math"/>
                        </a:rPr>
                        <m:t>−</m:t>
                      </m:r>
                      <m:sSub>
                        <m:sSubPr>
                          <m:ctrlPr>
                            <a:rPr lang="es-ES" b="0" i="1" smtClean="0">
                              <a:latin typeface="Cambria Math" panose="02040503050406030204" pitchFamily="18" charset="0"/>
                            </a:rPr>
                          </m:ctrlPr>
                        </m:sSubPr>
                        <m:e>
                          <m:r>
                            <a:rPr lang="es-ES" b="0" i="1" smtClean="0">
                              <a:latin typeface="Cambria Math"/>
                            </a:rPr>
                            <m:t>𝑥</m:t>
                          </m:r>
                        </m:e>
                        <m:sub>
                          <m:r>
                            <a:rPr lang="es-ES" b="0" i="1" smtClean="0">
                              <a:latin typeface="Cambria Math"/>
                            </a:rPr>
                            <m:t>𝑖</m:t>
                          </m:r>
                        </m:sub>
                      </m:sSub>
                      <m:r>
                        <a:rPr lang="es-ES" b="0" i="1" smtClean="0">
                          <a:latin typeface="Cambria Math"/>
                        </a:rPr>
                        <m:t>=</m:t>
                      </m:r>
                      <m:sSub>
                        <m:sSubPr>
                          <m:ctrlPr>
                            <a:rPr lang="es-ES" b="0" i="1" smtClean="0">
                              <a:latin typeface="Cambria Math" panose="02040503050406030204" pitchFamily="18" charset="0"/>
                            </a:rPr>
                          </m:ctrlPr>
                        </m:sSubPr>
                        <m:e>
                          <m:r>
                            <a:rPr lang="es-ES" b="0" i="1" smtClean="0">
                              <a:latin typeface="Cambria Math"/>
                            </a:rPr>
                            <m:t>𝑣</m:t>
                          </m:r>
                        </m:e>
                        <m:sub>
                          <m:r>
                            <a:rPr lang="es-ES" b="0" i="1" smtClean="0">
                              <a:latin typeface="Cambria Math"/>
                            </a:rPr>
                            <m:t>𝑖</m:t>
                          </m:r>
                        </m:sub>
                      </m:sSub>
                      <m:r>
                        <a:rPr lang="es-ES" b="0" i="1" smtClean="0">
                          <a:latin typeface="Cambria Math"/>
                        </a:rPr>
                        <m:t>𝑡</m:t>
                      </m:r>
                      <m:r>
                        <a:rPr lang="es-ES" b="0" i="1" smtClean="0">
                          <a:latin typeface="Cambria Math"/>
                        </a:rPr>
                        <m:t>+</m:t>
                      </m:r>
                      <m:f>
                        <m:fPr>
                          <m:ctrlPr>
                            <a:rPr lang="es-ES" b="0" i="1" smtClean="0">
                              <a:latin typeface="Cambria Math" panose="02040503050406030204" pitchFamily="18" charset="0"/>
                            </a:rPr>
                          </m:ctrlPr>
                        </m:fPr>
                        <m:num>
                          <m:r>
                            <a:rPr lang="es-ES" b="0" i="1" smtClean="0">
                              <a:latin typeface="Cambria Math"/>
                            </a:rPr>
                            <m:t>𝑎</m:t>
                          </m:r>
                          <m:sSup>
                            <m:sSupPr>
                              <m:ctrlPr>
                                <a:rPr lang="es-ES" b="0" i="1" smtClean="0">
                                  <a:latin typeface="Cambria Math" panose="02040503050406030204" pitchFamily="18" charset="0"/>
                                </a:rPr>
                              </m:ctrlPr>
                            </m:sSupPr>
                            <m:e>
                              <m:r>
                                <a:rPr lang="es-ES" b="0" i="1" smtClean="0">
                                  <a:latin typeface="Cambria Math"/>
                                </a:rPr>
                                <m:t>𝑡</m:t>
                              </m:r>
                            </m:e>
                            <m:sup>
                              <m:r>
                                <a:rPr lang="es-ES" b="0" i="1" smtClean="0">
                                  <a:latin typeface="Cambria Math"/>
                                </a:rPr>
                                <m:t>2</m:t>
                              </m:r>
                            </m:sup>
                          </m:sSup>
                        </m:num>
                        <m:den>
                          <m:r>
                            <a:rPr lang="es-ES" b="0" i="1" smtClean="0">
                              <a:latin typeface="Cambria Math"/>
                            </a:rPr>
                            <m:t>2</m:t>
                          </m:r>
                        </m:den>
                      </m:f>
                    </m:oMath>
                  </m:oMathPara>
                </a14:m>
                <a:endParaRPr lang="es-ES" sz="1050" dirty="0"/>
              </a:p>
            </p:txBody>
          </p:sp>
        </mc:Choice>
        <mc:Fallback xmlns="">
          <p:sp>
            <p:nvSpPr>
              <p:cNvPr id="6" name="5 CuadroTexto"/>
              <p:cNvSpPr txBox="1">
                <a:spLocks noRot="1" noChangeAspect="1" noMove="1" noResize="1" noEditPoints="1" noAdjustHandles="1" noChangeArrowheads="1" noChangeShapeType="1" noTextEdit="1"/>
              </p:cNvSpPr>
              <p:nvPr/>
            </p:nvSpPr>
            <p:spPr>
              <a:xfrm>
                <a:off x="539552" y="1268760"/>
                <a:ext cx="2164502" cy="646331"/>
              </a:xfrm>
              <a:prstGeom prst="rect">
                <a:avLst/>
              </a:prstGeom>
              <a:blipFill rotWithShape="1">
                <a:blip r:embed="rId4"/>
                <a:stretch>
                  <a:fillRect/>
                </a:stretch>
              </a:blipFill>
            </p:spPr>
            <p:txBody>
              <a:bodyPr/>
              <a:lstStyle/>
              <a:p>
                <a:r>
                  <a:rPr lang="es-ES">
                    <a:noFill/>
                  </a:rPr>
                  <a:t> </a:t>
                </a:r>
              </a:p>
            </p:txBody>
          </p:sp>
        </mc:Fallback>
      </mc:AlternateContent>
      <p:sp>
        <p:nvSpPr>
          <p:cNvPr id="7" name="6 Cerrar llave"/>
          <p:cNvSpPr/>
          <p:nvPr/>
        </p:nvSpPr>
        <p:spPr>
          <a:xfrm>
            <a:off x="3832792" y="439588"/>
            <a:ext cx="576064" cy="1475503"/>
          </a:xfrm>
          <a:prstGeom prst="rightBrace">
            <a:avLst>
              <a:gd name="adj1" fmla="val 27573"/>
              <a:gd name="adj2" fmla="val 48835"/>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mc:AlternateContent xmlns:mc="http://schemas.openxmlformats.org/markup-compatibility/2006" xmlns:a14="http://schemas.microsoft.com/office/drawing/2010/main">
        <mc:Choice Requires="a14">
          <p:sp>
            <p:nvSpPr>
              <p:cNvPr id="8" name="7 CuadroTexto"/>
              <p:cNvSpPr txBox="1"/>
              <p:nvPr/>
            </p:nvSpPr>
            <p:spPr>
              <a:xfrm>
                <a:off x="4572000" y="782825"/>
                <a:ext cx="3990323" cy="93461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b="0" i="1" smtClean="0">
                              <a:latin typeface="Cambria Math"/>
                            </a:rPr>
                            <m:t>𝑥</m:t>
                          </m:r>
                        </m:e>
                        <m:sub>
                          <m:r>
                            <a:rPr lang="es-ES" b="0" i="1" smtClean="0">
                              <a:latin typeface="Cambria Math"/>
                            </a:rPr>
                            <m:t>𝑓</m:t>
                          </m:r>
                        </m:sub>
                      </m:sSub>
                      <m:r>
                        <a:rPr lang="es-ES" b="0" i="1" smtClean="0">
                          <a:latin typeface="Cambria Math"/>
                        </a:rPr>
                        <m:t>−</m:t>
                      </m:r>
                      <m:sSub>
                        <m:sSubPr>
                          <m:ctrlPr>
                            <a:rPr lang="es-ES" b="0" i="1" smtClean="0">
                              <a:latin typeface="Cambria Math" panose="02040503050406030204" pitchFamily="18" charset="0"/>
                            </a:rPr>
                          </m:ctrlPr>
                        </m:sSubPr>
                        <m:e>
                          <m:r>
                            <a:rPr lang="es-ES" b="0" i="1" smtClean="0">
                              <a:latin typeface="Cambria Math"/>
                            </a:rPr>
                            <m:t>𝑥</m:t>
                          </m:r>
                        </m:e>
                        <m:sub>
                          <m:r>
                            <a:rPr lang="es-ES" b="0" i="1" smtClean="0">
                              <a:latin typeface="Cambria Math"/>
                            </a:rPr>
                            <m:t>𝑖</m:t>
                          </m:r>
                        </m:sub>
                      </m:sSub>
                      <m:r>
                        <a:rPr lang="es-ES" b="0" i="1" smtClean="0">
                          <a:latin typeface="Cambria Math"/>
                        </a:rPr>
                        <m:t>=</m:t>
                      </m:r>
                      <m:sSub>
                        <m:sSubPr>
                          <m:ctrlPr>
                            <a:rPr lang="es-ES" b="0" i="1" smtClean="0">
                              <a:latin typeface="Cambria Math" panose="02040503050406030204" pitchFamily="18" charset="0"/>
                            </a:rPr>
                          </m:ctrlPr>
                        </m:sSubPr>
                        <m:e>
                          <m:r>
                            <a:rPr lang="es-ES" b="0" i="1" smtClean="0">
                              <a:latin typeface="Cambria Math"/>
                            </a:rPr>
                            <m:t>𝑣</m:t>
                          </m:r>
                        </m:e>
                        <m:sub>
                          <m:r>
                            <a:rPr lang="es-ES" b="0" i="1" smtClean="0">
                              <a:latin typeface="Cambria Math"/>
                            </a:rPr>
                            <m:t>𝑖</m:t>
                          </m:r>
                        </m:sub>
                      </m:sSub>
                      <m:f>
                        <m:fPr>
                          <m:ctrlPr>
                            <a:rPr lang="es-ES" b="0" i="1" smtClean="0">
                              <a:latin typeface="Cambria Math" panose="02040503050406030204" pitchFamily="18" charset="0"/>
                            </a:rPr>
                          </m:ctrlPr>
                        </m:fPr>
                        <m:num>
                          <m:r>
                            <a:rPr lang="es-ES" b="0" i="1" smtClean="0">
                              <a:latin typeface="Cambria Math"/>
                            </a:rPr>
                            <m:t>(</m:t>
                          </m:r>
                          <m:sSub>
                            <m:sSubPr>
                              <m:ctrlPr>
                                <a:rPr lang="es-ES" b="0" i="1" smtClean="0">
                                  <a:latin typeface="Cambria Math" panose="02040503050406030204" pitchFamily="18" charset="0"/>
                                </a:rPr>
                              </m:ctrlPr>
                            </m:sSubPr>
                            <m:e>
                              <m:r>
                                <a:rPr lang="es-ES" b="0" i="1" smtClean="0">
                                  <a:latin typeface="Cambria Math"/>
                                </a:rPr>
                                <m:t>𝑣</m:t>
                              </m:r>
                            </m:e>
                            <m:sub>
                              <m:r>
                                <a:rPr lang="es-ES" b="0" i="1" smtClean="0">
                                  <a:latin typeface="Cambria Math"/>
                                </a:rPr>
                                <m:t>𝑓</m:t>
                              </m:r>
                            </m:sub>
                          </m:sSub>
                          <m:r>
                            <a:rPr lang="es-ES" b="0" i="1" smtClean="0">
                              <a:latin typeface="Cambria Math"/>
                            </a:rPr>
                            <m:t>−</m:t>
                          </m:r>
                          <m:sSub>
                            <m:sSubPr>
                              <m:ctrlPr>
                                <a:rPr lang="es-ES" b="0" i="1" smtClean="0">
                                  <a:latin typeface="Cambria Math" panose="02040503050406030204" pitchFamily="18" charset="0"/>
                                </a:rPr>
                              </m:ctrlPr>
                            </m:sSubPr>
                            <m:e>
                              <m:r>
                                <a:rPr lang="es-ES" b="0" i="1" smtClean="0">
                                  <a:latin typeface="Cambria Math"/>
                                </a:rPr>
                                <m:t>𝑣</m:t>
                              </m:r>
                            </m:e>
                            <m:sub>
                              <m:r>
                                <a:rPr lang="es-ES" b="0" i="1" smtClean="0">
                                  <a:latin typeface="Cambria Math"/>
                                </a:rPr>
                                <m:t>𝑖</m:t>
                              </m:r>
                            </m:sub>
                          </m:sSub>
                          <m:r>
                            <a:rPr lang="es-ES" b="0" i="1" smtClean="0">
                              <a:latin typeface="Cambria Math"/>
                            </a:rPr>
                            <m:t>)</m:t>
                          </m:r>
                        </m:num>
                        <m:den>
                          <m:r>
                            <a:rPr lang="es-ES" b="0" i="1" smtClean="0">
                              <a:latin typeface="Cambria Math"/>
                            </a:rPr>
                            <m:t>𝑎</m:t>
                          </m:r>
                        </m:den>
                      </m:f>
                      <m:r>
                        <a:rPr lang="es-ES" b="0" i="1" smtClean="0">
                          <a:latin typeface="Cambria Math"/>
                        </a:rPr>
                        <m:t>+</m:t>
                      </m:r>
                      <m:f>
                        <m:fPr>
                          <m:ctrlPr>
                            <a:rPr lang="es-ES" b="0" i="1" smtClean="0">
                              <a:latin typeface="Cambria Math" panose="02040503050406030204" pitchFamily="18" charset="0"/>
                            </a:rPr>
                          </m:ctrlPr>
                        </m:fPr>
                        <m:num>
                          <m:r>
                            <a:rPr lang="es-ES" b="0" i="1" smtClean="0">
                              <a:latin typeface="Cambria Math"/>
                            </a:rPr>
                            <m:t>𝑎</m:t>
                          </m:r>
                          <m:sSup>
                            <m:sSupPr>
                              <m:ctrlPr>
                                <a:rPr lang="es-ES" b="0" i="1" smtClean="0">
                                  <a:latin typeface="Cambria Math" panose="02040503050406030204" pitchFamily="18" charset="0"/>
                                </a:rPr>
                              </m:ctrlPr>
                            </m:sSupPr>
                            <m:e>
                              <m:d>
                                <m:dPr>
                                  <m:begChr m:val="["/>
                                  <m:endChr m:val="]"/>
                                  <m:ctrlPr>
                                    <a:rPr lang="es-ES" b="0" i="1" smtClean="0">
                                      <a:latin typeface="Cambria Math" panose="02040503050406030204" pitchFamily="18" charset="0"/>
                                    </a:rPr>
                                  </m:ctrlPr>
                                </m:dPr>
                                <m:e>
                                  <m:f>
                                    <m:fPr>
                                      <m:ctrlPr>
                                        <a:rPr lang="es-ES" i="1">
                                          <a:latin typeface="Cambria Math" panose="02040503050406030204" pitchFamily="18" charset="0"/>
                                        </a:rPr>
                                      </m:ctrlPr>
                                    </m:fPr>
                                    <m:num>
                                      <m:r>
                                        <a:rPr lang="es-ES" b="0" i="1" smtClean="0">
                                          <a:latin typeface="Cambria Math"/>
                                        </a:rPr>
                                        <m:t>(</m:t>
                                      </m:r>
                                      <m:sSub>
                                        <m:sSubPr>
                                          <m:ctrlPr>
                                            <a:rPr lang="es-ES" b="0" i="1" smtClean="0">
                                              <a:latin typeface="Cambria Math" panose="02040503050406030204" pitchFamily="18" charset="0"/>
                                            </a:rPr>
                                          </m:ctrlPr>
                                        </m:sSubPr>
                                        <m:e>
                                          <m:r>
                                            <a:rPr lang="es-ES" b="0" i="1" smtClean="0">
                                              <a:latin typeface="Cambria Math"/>
                                            </a:rPr>
                                            <m:t>𝑣</m:t>
                                          </m:r>
                                        </m:e>
                                        <m:sub>
                                          <m:r>
                                            <a:rPr lang="es-ES" b="0" i="1" smtClean="0">
                                              <a:latin typeface="Cambria Math"/>
                                            </a:rPr>
                                            <m:t>𝑓</m:t>
                                          </m:r>
                                        </m:sub>
                                      </m:sSub>
                                      <m:r>
                                        <a:rPr lang="es-ES" b="0" i="1" smtClean="0">
                                          <a:latin typeface="Cambria Math"/>
                                        </a:rPr>
                                        <m:t>−</m:t>
                                      </m:r>
                                      <m:sSub>
                                        <m:sSubPr>
                                          <m:ctrlPr>
                                            <a:rPr lang="es-ES" b="0" i="1" smtClean="0">
                                              <a:latin typeface="Cambria Math" panose="02040503050406030204" pitchFamily="18" charset="0"/>
                                            </a:rPr>
                                          </m:ctrlPr>
                                        </m:sSubPr>
                                        <m:e>
                                          <m:r>
                                            <a:rPr lang="es-ES" b="0" i="1" smtClean="0">
                                              <a:latin typeface="Cambria Math"/>
                                            </a:rPr>
                                            <m:t>𝑣</m:t>
                                          </m:r>
                                        </m:e>
                                        <m:sub>
                                          <m:r>
                                            <a:rPr lang="es-ES" b="0" i="1" smtClean="0">
                                              <a:latin typeface="Cambria Math"/>
                                            </a:rPr>
                                            <m:t>𝑖</m:t>
                                          </m:r>
                                        </m:sub>
                                      </m:sSub>
                                    </m:num>
                                    <m:den>
                                      <m:r>
                                        <a:rPr lang="es-ES" b="0" i="1" smtClean="0">
                                          <a:latin typeface="Cambria Math"/>
                                        </a:rPr>
                                        <m:t>𝑎</m:t>
                                      </m:r>
                                    </m:den>
                                  </m:f>
                                </m:e>
                              </m:d>
                            </m:e>
                            <m:sup>
                              <m:r>
                                <a:rPr lang="es-ES" b="0" i="1" smtClean="0">
                                  <a:latin typeface="Cambria Math"/>
                                </a:rPr>
                                <m:t>2</m:t>
                              </m:r>
                            </m:sup>
                          </m:sSup>
                        </m:num>
                        <m:den>
                          <m:r>
                            <a:rPr lang="es-ES" b="0" i="1" smtClean="0">
                              <a:latin typeface="Cambria Math"/>
                            </a:rPr>
                            <m:t>2</m:t>
                          </m:r>
                        </m:den>
                      </m:f>
                    </m:oMath>
                  </m:oMathPara>
                </a14:m>
                <a:endParaRPr lang="es-ES" sz="1050" dirty="0"/>
              </a:p>
            </p:txBody>
          </p:sp>
        </mc:Choice>
        <mc:Fallback xmlns="">
          <p:sp>
            <p:nvSpPr>
              <p:cNvPr id="8" name="7 CuadroTexto"/>
              <p:cNvSpPr txBox="1">
                <a:spLocks noRot="1" noChangeAspect="1" noMove="1" noResize="1" noEditPoints="1" noAdjustHandles="1" noChangeArrowheads="1" noChangeShapeType="1" noTextEdit="1"/>
              </p:cNvSpPr>
              <p:nvPr/>
            </p:nvSpPr>
            <p:spPr>
              <a:xfrm>
                <a:off x="4572000" y="782825"/>
                <a:ext cx="3990323" cy="934615"/>
              </a:xfrm>
              <a:prstGeom prst="rect">
                <a:avLst/>
              </a:prstGeom>
              <a:blipFill rotWithShape="1">
                <a:blip r:embed="rId5"/>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9" name="8 CuadroTexto"/>
              <p:cNvSpPr txBox="1"/>
              <p:nvPr/>
            </p:nvSpPr>
            <p:spPr>
              <a:xfrm>
                <a:off x="539552" y="2420888"/>
                <a:ext cx="4705199" cy="87992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b="0" i="1" smtClean="0">
                              <a:latin typeface="Cambria Math"/>
                            </a:rPr>
                            <m:t>𝑥</m:t>
                          </m:r>
                        </m:e>
                        <m:sub>
                          <m:r>
                            <a:rPr lang="es-ES" b="0" i="1" smtClean="0">
                              <a:latin typeface="Cambria Math"/>
                            </a:rPr>
                            <m:t>𝑓</m:t>
                          </m:r>
                        </m:sub>
                      </m:sSub>
                      <m:r>
                        <a:rPr lang="es-ES" b="0" i="1" smtClean="0">
                          <a:latin typeface="Cambria Math"/>
                        </a:rPr>
                        <m:t>−</m:t>
                      </m:r>
                      <m:sSub>
                        <m:sSubPr>
                          <m:ctrlPr>
                            <a:rPr lang="es-ES" b="0" i="1" smtClean="0">
                              <a:latin typeface="Cambria Math" panose="02040503050406030204" pitchFamily="18" charset="0"/>
                            </a:rPr>
                          </m:ctrlPr>
                        </m:sSubPr>
                        <m:e>
                          <m:r>
                            <a:rPr lang="es-ES" b="0" i="1" smtClean="0">
                              <a:latin typeface="Cambria Math"/>
                            </a:rPr>
                            <m:t>𝑥</m:t>
                          </m:r>
                        </m:e>
                        <m:sub>
                          <m:r>
                            <a:rPr lang="es-ES" b="0" i="1" smtClean="0">
                              <a:latin typeface="Cambria Math"/>
                            </a:rPr>
                            <m:t>𝑖</m:t>
                          </m:r>
                        </m:sub>
                      </m:sSub>
                      <m:r>
                        <a:rPr lang="es-ES" b="0" i="1" smtClean="0">
                          <a:latin typeface="Cambria Math"/>
                        </a:rPr>
                        <m:t>=</m:t>
                      </m:r>
                      <m:f>
                        <m:fPr>
                          <m:ctrlPr>
                            <a:rPr lang="es-ES" b="0" i="1" smtClean="0">
                              <a:latin typeface="Cambria Math" panose="02040503050406030204" pitchFamily="18" charset="0"/>
                            </a:rPr>
                          </m:ctrlPr>
                        </m:fPr>
                        <m:num>
                          <m:sSub>
                            <m:sSubPr>
                              <m:ctrlPr>
                                <a:rPr lang="es-ES" b="0" i="1" smtClean="0">
                                  <a:latin typeface="Cambria Math" panose="02040503050406030204" pitchFamily="18" charset="0"/>
                                </a:rPr>
                              </m:ctrlPr>
                            </m:sSubPr>
                            <m:e>
                              <m:r>
                                <a:rPr lang="es-ES" b="0" i="1" smtClean="0">
                                  <a:latin typeface="Cambria Math"/>
                                </a:rPr>
                                <m:t>𝑣</m:t>
                              </m:r>
                            </m:e>
                            <m:sub>
                              <m:r>
                                <a:rPr lang="es-ES" b="0" i="1" smtClean="0">
                                  <a:latin typeface="Cambria Math"/>
                                </a:rPr>
                                <m:t>𝑖</m:t>
                              </m:r>
                            </m:sub>
                          </m:sSub>
                          <m:r>
                            <a:rPr lang="es-ES" b="0" i="1" smtClean="0">
                              <a:latin typeface="Cambria Math"/>
                            </a:rPr>
                            <m:t>.</m:t>
                          </m:r>
                          <m:sSub>
                            <m:sSubPr>
                              <m:ctrlPr>
                                <a:rPr lang="es-ES" b="0" i="1" smtClean="0">
                                  <a:latin typeface="Cambria Math" panose="02040503050406030204" pitchFamily="18" charset="0"/>
                                </a:rPr>
                              </m:ctrlPr>
                            </m:sSubPr>
                            <m:e>
                              <m:r>
                                <a:rPr lang="es-ES" b="0" i="1" smtClean="0">
                                  <a:latin typeface="Cambria Math"/>
                                </a:rPr>
                                <m:t>𝑣</m:t>
                              </m:r>
                            </m:e>
                            <m:sub>
                              <m:r>
                                <a:rPr lang="es-ES" b="0" i="1" smtClean="0">
                                  <a:latin typeface="Cambria Math"/>
                                </a:rPr>
                                <m:t>𝑓</m:t>
                              </m:r>
                            </m:sub>
                          </m:sSub>
                          <m:r>
                            <a:rPr lang="es-ES" b="0" i="1" smtClean="0">
                              <a:latin typeface="Cambria Math"/>
                              <a:ea typeface="Cambria Math"/>
                            </a:rPr>
                            <m:t>−</m:t>
                          </m:r>
                          <m:sSup>
                            <m:sSupPr>
                              <m:ctrlPr>
                                <a:rPr lang="es-ES" b="0" i="1" smtClean="0">
                                  <a:latin typeface="Cambria Math" panose="02040503050406030204" pitchFamily="18" charset="0"/>
                                  <a:ea typeface="Cambria Math"/>
                                </a:rPr>
                              </m:ctrlPr>
                            </m:sSupPr>
                            <m:e>
                              <m:sSub>
                                <m:sSubPr>
                                  <m:ctrlPr>
                                    <a:rPr lang="es-ES" b="0" i="1" smtClean="0">
                                      <a:latin typeface="Cambria Math" panose="02040503050406030204" pitchFamily="18" charset="0"/>
                                      <a:ea typeface="Cambria Math"/>
                                    </a:rPr>
                                  </m:ctrlPr>
                                </m:sSubPr>
                                <m:e>
                                  <m:r>
                                    <a:rPr lang="es-ES" b="0" i="1" smtClean="0">
                                      <a:latin typeface="Cambria Math"/>
                                      <a:ea typeface="Cambria Math"/>
                                    </a:rPr>
                                    <m:t>𝑣</m:t>
                                  </m:r>
                                </m:e>
                                <m:sub>
                                  <m:r>
                                    <a:rPr lang="es-ES" b="0" i="1" smtClean="0">
                                      <a:latin typeface="Cambria Math"/>
                                      <a:ea typeface="Cambria Math"/>
                                    </a:rPr>
                                    <m:t>𝑖</m:t>
                                  </m:r>
                                </m:sub>
                              </m:sSub>
                            </m:e>
                            <m:sup>
                              <m:r>
                                <a:rPr lang="es-ES" b="0" i="1" smtClean="0">
                                  <a:latin typeface="Cambria Math"/>
                                  <a:ea typeface="Cambria Math"/>
                                </a:rPr>
                                <m:t>2</m:t>
                              </m:r>
                            </m:sup>
                          </m:sSup>
                        </m:num>
                        <m:den>
                          <m:r>
                            <a:rPr lang="es-ES" b="0" i="1" smtClean="0">
                              <a:latin typeface="Cambria Math"/>
                            </a:rPr>
                            <m:t>𝑎</m:t>
                          </m:r>
                        </m:den>
                      </m:f>
                      <m:r>
                        <a:rPr lang="es-ES" b="0" i="1" smtClean="0">
                          <a:latin typeface="Cambria Math"/>
                          <a:ea typeface="Cambria Math"/>
                        </a:rPr>
                        <m:t>+</m:t>
                      </m:r>
                      <m:f>
                        <m:fPr>
                          <m:ctrlPr>
                            <a:rPr lang="es-ES" b="0" i="1" smtClean="0">
                              <a:latin typeface="Cambria Math" panose="02040503050406030204" pitchFamily="18" charset="0"/>
                              <a:ea typeface="Cambria Math"/>
                            </a:rPr>
                          </m:ctrlPr>
                        </m:fPr>
                        <m:num>
                          <m:r>
                            <a:rPr lang="es-ES" i="1">
                              <a:latin typeface="Cambria Math"/>
                              <a:ea typeface="Cambria Math"/>
                            </a:rPr>
                            <m:t>𝑎</m:t>
                          </m:r>
                          <m:d>
                            <m:dPr>
                              <m:begChr m:val="["/>
                              <m:endChr m:val="]"/>
                              <m:ctrlPr>
                                <a:rPr lang="es-ES" i="1">
                                  <a:latin typeface="Cambria Math" panose="02040503050406030204" pitchFamily="18" charset="0"/>
                                  <a:ea typeface="Cambria Math"/>
                                </a:rPr>
                              </m:ctrlPr>
                            </m:dPr>
                            <m:e>
                              <m:f>
                                <m:fPr>
                                  <m:ctrlPr>
                                    <a:rPr lang="es-ES" i="1">
                                      <a:latin typeface="Cambria Math" panose="02040503050406030204" pitchFamily="18" charset="0"/>
                                      <a:ea typeface="Cambria Math"/>
                                    </a:rPr>
                                  </m:ctrlPr>
                                </m:fPr>
                                <m:num>
                                  <m:sSub>
                                    <m:sSubPr>
                                      <m:ctrlPr>
                                        <a:rPr lang="es-ES" i="1">
                                          <a:latin typeface="Cambria Math" panose="02040503050406030204" pitchFamily="18" charset="0"/>
                                          <a:ea typeface="Cambria Math"/>
                                        </a:rPr>
                                      </m:ctrlPr>
                                    </m:sSubPr>
                                    <m:e>
                                      <m:r>
                                        <a:rPr lang="es-ES" i="1">
                                          <a:latin typeface="Cambria Math"/>
                                          <a:ea typeface="Cambria Math"/>
                                        </a:rPr>
                                        <m:t>(</m:t>
                                      </m:r>
                                      <m:r>
                                        <a:rPr lang="es-ES" i="1">
                                          <a:latin typeface="Cambria Math"/>
                                          <a:ea typeface="Cambria Math"/>
                                        </a:rPr>
                                        <m:t>𝑣</m:t>
                                      </m:r>
                                    </m:e>
                                    <m:sub>
                                      <m:r>
                                        <a:rPr lang="es-ES" i="1">
                                          <a:latin typeface="Cambria Math"/>
                                          <a:ea typeface="Cambria Math"/>
                                        </a:rPr>
                                        <m:t>𝑓</m:t>
                                      </m:r>
                                    </m:sub>
                                  </m:sSub>
                                  <m:r>
                                    <a:rPr lang="es-ES" i="1">
                                      <a:latin typeface="Cambria Math"/>
                                      <a:ea typeface="Cambria Math"/>
                                    </a:rPr>
                                    <m:t>−</m:t>
                                  </m:r>
                                  <m:sSub>
                                    <m:sSubPr>
                                      <m:ctrlPr>
                                        <a:rPr lang="es-ES" i="1">
                                          <a:latin typeface="Cambria Math" panose="02040503050406030204" pitchFamily="18" charset="0"/>
                                          <a:ea typeface="Cambria Math"/>
                                        </a:rPr>
                                      </m:ctrlPr>
                                    </m:sSubPr>
                                    <m:e>
                                      <m:r>
                                        <a:rPr lang="es-ES" i="1">
                                          <a:latin typeface="Cambria Math"/>
                                          <a:ea typeface="Cambria Math"/>
                                        </a:rPr>
                                        <m:t>𝑣</m:t>
                                      </m:r>
                                    </m:e>
                                    <m:sub>
                                      <m:r>
                                        <a:rPr lang="es-ES" i="1">
                                          <a:latin typeface="Cambria Math"/>
                                          <a:ea typeface="Cambria Math"/>
                                        </a:rPr>
                                        <m:t>𝑖</m:t>
                                      </m:r>
                                    </m:sub>
                                  </m:sSub>
                                  <m:r>
                                    <a:rPr lang="es-ES" i="1">
                                      <a:latin typeface="Cambria Math"/>
                                      <a:ea typeface="Cambria Math"/>
                                    </a:rPr>
                                    <m:t>)(</m:t>
                                  </m:r>
                                  <m:sSub>
                                    <m:sSubPr>
                                      <m:ctrlPr>
                                        <a:rPr lang="es-ES" i="1">
                                          <a:latin typeface="Cambria Math" panose="02040503050406030204" pitchFamily="18" charset="0"/>
                                          <a:ea typeface="Cambria Math"/>
                                        </a:rPr>
                                      </m:ctrlPr>
                                    </m:sSubPr>
                                    <m:e>
                                      <m:r>
                                        <a:rPr lang="es-ES" i="1">
                                          <a:latin typeface="Cambria Math"/>
                                          <a:ea typeface="Cambria Math"/>
                                        </a:rPr>
                                        <m:t>𝑣</m:t>
                                      </m:r>
                                    </m:e>
                                    <m:sub>
                                      <m:r>
                                        <a:rPr lang="es-ES" i="1">
                                          <a:latin typeface="Cambria Math"/>
                                          <a:ea typeface="Cambria Math"/>
                                        </a:rPr>
                                        <m:t>𝑓</m:t>
                                      </m:r>
                                    </m:sub>
                                  </m:sSub>
                                  <m:r>
                                    <a:rPr lang="es-ES" i="1">
                                      <a:latin typeface="Cambria Math"/>
                                      <a:ea typeface="Cambria Math"/>
                                    </a:rPr>
                                    <m:t>−</m:t>
                                  </m:r>
                                  <m:sSub>
                                    <m:sSubPr>
                                      <m:ctrlPr>
                                        <a:rPr lang="es-ES" i="1">
                                          <a:latin typeface="Cambria Math" panose="02040503050406030204" pitchFamily="18" charset="0"/>
                                          <a:ea typeface="Cambria Math"/>
                                        </a:rPr>
                                      </m:ctrlPr>
                                    </m:sSubPr>
                                    <m:e>
                                      <m:r>
                                        <a:rPr lang="es-ES" i="1">
                                          <a:latin typeface="Cambria Math"/>
                                          <a:ea typeface="Cambria Math"/>
                                        </a:rPr>
                                        <m:t>𝑣</m:t>
                                      </m:r>
                                    </m:e>
                                    <m:sub>
                                      <m:r>
                                        <a:rPr lang="es-ES" i="1">
                                          <a:latin typeface="Cambria Math"/>
                                          <a:ea typeface="Cambria Math"/>
                                        </a:rPr>
                                        <m:t>𝑖</m:t>
                                      </m:r>
                                    </m:sub>
                                  </m:sSub>
                                  <m:r>
                                    <a:rPr lang="es-ES" i="1">
                                      <a:latin typeface="Cambria Math"/>
                                      <a:ea typeface="Cambria Math"/>
                                    </a:rPr>
                                    <m:t>)</m:t>
                                  </m:r>
                                </m:num>
                                <m:den>
                                  <m:sSup>
                                    <m:sSupPr>
                                      <m:ctrlPr>
                                        <a:rPr lang="es-ES" i="1">
                                          <a:latin typeface="Cambria Math" panose="02040503050406030204" pitchFamily="18" charset="0"/>
                                          <a:ea typeface="Cambria Math"/>
                                        </a:rPr>
                                      </m:ctrlPr>
                                    </m:sSupPr>
                                    <m:e>
                                      <m:r>
                                        <a:rPr lang="es-ES" i="1">
                                          <a:latin typeface="Cambria Math"/>
                                          <a:ea typeface="Cambria Math"/>
                                        </a:rPr>
                                        <m:t>𝑎</m:t>
                                      </m:r>
                                    </m:e>
                                    <m:sup>
                                      <m:r>
                                        <a:rPr lang="es-ES" i="1">
                                          <a:latin typeface="Cambria Math"/>
                                          <a:ea typeface="Cambria Math"/>
                                        </a:rPr>
                                        <m:t>2</m:t>
                                      </m:r>
                                    </m:sup>
                                  </m:sSup>
                                </m:den>
                              </m:f>
                            </m:e>
                          </m:d>
                        </m:num>
                        <m:den>
                          <m:r>
                            <a:rPr lang="es-ES" b="0" i="1" smtClean="0">
                              <a:latin typeface="Cambria Math"/>
                              <a:ea typeface="Cambria Math"/>
                            </a:rPr>
                            <m:t>2</m:t>
                          </m:r>
                        </m:den>
                      </m:f>
                    </m:oMath>
                  </m:oMathPara>
                </a14:m>
                <a:endParaRPr lang="es-ES" dirty="0"/>
              </a:p>
            </p:txBody>
          </p:sp>
        </mc:Choice>
        <mc:Fallback xmlns="">
          <p:sp>
            <p:nvSpPr>
              <p:cNvPr id="9" name="8 CuadroTexto"/>
              <p:cNvSpPr txBox="1">
                <a:spLocks noRot="1" noChangeAspect="1" noMove="1" noResize="1" noEditPoints="1" noAdjustHandles="1" noChangeArrowheads="1" noChangeShapeType="1" noTextEdit="1"/>
              </p:cNvSpPr>
              <p:nvPr/>
            </p:nvSpPr>
            <p:spPr>
              <a:xfrm>
                <a:off x="539552" y="2420888"/>
                <a:ext cx="4705199" cy="879921"/>
              </a:xfrm>
              <a:prstGeom prst="rect">
                <a:avLst/>
              </a:prstGeom>
              <a:blipFill rotWithShape="1">
                <a:blip r:embed="rId6"/>
                <a:stretch>
                  <a:fillRect/>
                </a:stretch>
              </a:blipFill>
            </p:spPr>
            <p:txBody>
              <a:bodyPr/>
              <a:lstStyle/>
              <a:p>
                <a:r>
                  <a:rPr lang="es-ES">
                    <a:noFill/>
                  </a:rPr>
                  <a:t> </a:t>
                </a:r>
              </a:p>
            </p:txBody>
          </p:sp>
        </mc:Fallback>
      </mc:AlternateContent>
      <p:cxnSp>
        <p:nvCxnSpPr>
          <p:cNvPr id="11" name="10 Conector recto"/>
          <p:cNvCxnSpPr/>
          <p:nvPr/>
        </p:nvCxnSpPr>
        <p:spPr>
          <a:xfrm flipH="1">
            <a:off x="2987824" y="2674012"/>
            <a:ext cx="121672" cy="195791"/>
          </a:xfrm>
          <a:prstGeom prst="line">
            <a:avLst/>
          </a:prstGeom>
        </p:spPr>
        <p:style>
          <a:lnRef idx="2">
            <a:schemeClr val="accent6"/>
          </a:lnRef>
          <a:fillRef idx="0">
            <a:schemeClr val="accent6"/>
          </a:fillRef>
          <a:effectRef idx="1">
            <a:schemeClr val="accent6"/>
          </a:effectRef>
          <a:fontRef idx="minor">
            <a:schemeClr val="tx1"/>
          </a:fontRef>
        </p:style>
      </p:cxnSp>
      <p:cxnSp>
        <p:nvCxnSpPr>
          <p:cNvPr id="14" name="13 Conector recto"/>
          <p:cNvCxnSpPr/>
          <p:nvPr/>
        </p:nvCxnSpPr>
        <p:spPr>
          <a:xfrm flipH="1">
            <a:off x="4120824" y="2758411"/>
            <a:ext cx="81572" cy="126876"/>
          </a:xfrm>
          <a:prstGeom prst="line">
            <a:avLst/>
          </a:prstGeom>
        </p:spPr>
        <p:style>
          <a:lnRef idx="2">
            <a:schemeClr val="accent6"/>
          </a:lnRef>
          <a:fillRef idx="0">
            <a:schemeClr val="accent6"/>
          </a:fillRef>
          <a:effectRef idx="1">
            <a:schemeClr val="accent6"/>
          </a:effectRef>
          <a:fontRef idx="minor">
            <a:schemeClr val="tx1"/>
          </a:fontRef>
        </p:style>
      </p:cxnSp>
      <mc:AlternateContent xmlns:mc="http://schemas.openxmlformats.org/markup-compatibility/2006" xmlns:a14="http://schemas.microsoft.com/office/drawing/2010/main">
        <mc:Choice Requires="a14">
          <p:sp>
            <p:nvSpPr>
              <p:cNvPr id="15" name="14 CuadroTexto"/>
              <p:cNvSpPr txBox="1"/>
              <p:nvPr/>
            </p:nvSpPr>
            <p:spPr>
              <a:xfrm>
                <a:off x="504338" y="3861048"/>
                <a:ext cx="5163144" cy="72821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b="0" i="1" smtClean="0">
                              <a:latin typeface="Cambria Math"/>
                            </a:rPr>
                            <m:t>𝑥</m:t>
                          </m:r>
                        </m:e>
                        <m:sub>
                          <m:r>
                            <a:rPr lang="es-ES" b="0" i="1" smtClean="0">
                              <a:latin typeface="Cambria Math"/>
                            </a:rPr>
                            <m:t>𝑓</m:t>
                          </m:r>
                        </m:sub>
                      </m:sSub>
                      <m:r>
                        <a:rPr lang="es-ES" b="0" i="1" smtClean="0">
                          <a:latin typeface="Cambria Math"/>
                        </a:rPr>
                        <m:t>−</m:t>
                      </m:r>
                      <m:sSub>
                        <m:sSubPr>
                          <m:ctrlPr>
                            <a:rPr lang="es-ES" b="0" i="1" smtClean="0">
                              <a:latin typeface="Cambria Math" panose="02040503050406030204" pitchFamily="18" charset="0"/>
                            </a:rPr>
                          </m:ctrlPr>
                        </m:sSubPr>
                        <m:e>
                          <m:r>
                            <a:rPr lang="es-ES" b="0" i="1" smtClean="0">
                              <a:latin typeface="Cambria Math"/>
                            </a:rPr>
                            <m:t>𝑥</m:t>
                          </m:r>
                        </m:e>
                        <m:sub>
                          <m:r>
                            <a:rPr lang="es-ES" b="0" i="1" smtClean="0">
                              <a:latin typeface="Cambria Math"/>
                            </a:rPr>
                            <m:t>𝑖</m:t>
                          </m:r>
                        </m:sub>
                      </m:sSub>
                      <m:r>
                        <a:rPr lang="es-ES" b="0" i="1" smtClean="0">
                          <a:latin typeface="Cambria Math"/>
                        </a:rPr>
                        <m:t>=</m:t>
                      </m:r>
                      <m:f>
                        <m:fPr>
                          <m:ctrlPr>
                            <a:rPr lang="es-ES" b="0" i="1" smtClean="0">
                              <a:latin typeface="Cambria Math" panose="02040503050406030204" pitchFamily="18" charset="0"/>
                            </a:rPr>
                          </m:ctrlPr>
                        </m:fPr>
                        <m:num>
                          <m:sSub>
                            <m:sSubPr>
                              <m:ctrlPr>
                                <a:rPr lang="es-ES" b="0" i="1" smtClean="0">
                                  <a:latin typeface="Cambria Math" panose="02040503050406030204" pitchFamily="18" charset="0"/>
                                </a:rPr>
                              </m:ctrlPr>
                            </m:sSubPr>
                            <m:e>
                              <m:r>
                                <a:rPr lang="es-ES" b="0" i="1" smtClean="0">
                                  <a:latin typeface="Cambria Math"/>
                                </a:rPr>
                                <m:t>𝑣</m:t>
                              </m:r>
                            </m:e>
                            <m:sub>
                              <m:r>
                                <a:rPr lang="es-ES" b="0" i="1" smtClean="0">
                                  <a:latin typeface="Cambria Math"/>
                                </a:rPr>
                                <m:t>𝑖</m:t>
                              </m:r>
                            </m:sub>
                          </m:sSub>
                          <m:sSub>
                            <m:sSubPr>
                              <m:ctrlPr>
                                <a:rPr lang="es-ES" b="0" i="1" smtClean="0">
                                  <a:latin typeface="Cambria Math" panose="02040503050406030204" pitchFamily="18" charset="0"/>
                                </a:rPr>
                              </m:ctrlPr>
                            </m:sSubPr>
                            <m:e>
                              <m:r>
                                <a:rPr lang="es-ES" b="0" i="1" smtClean="0">
                                  <a:latin typeface="Cambria Math"/>
                                </a:rPr>
                                <m:t>𝑣</m:t>
                              </m:r>
                            </m:e>
                            <m:sub>
                              <m:r>
                                <a:rPr lang="es-ES" b="0" i="1" smtClean="0">
                                  <a:latin typeface="Cambria Math"/>
                                </a:rPr>
                                <m:t>𝑓</m:t>
                              </m:r>
                            </m:sub>
                          </m:sSub>
                          <m:r>
                            <a:rPr lang="es-ES" b="0" i="1" smtClean="0">
                              <a:latin typeface="Cambria Math"/>
                            </a:rPr>
                            <m:t>−</m:t>
                          </m:r>
                          <m:sSup>
                            <m:sSupPr>
                              <m:ctrlPr>
                                <a:rPr lang="es-ES" b="0" i="1" smtClean="0">
                                  <a:latin typeface="Cambria Math" panose="02040503050406030204" pitchFamily="18" charset="0"/>
                                </a:rPr>
                              </m:ctrlPr>
                            </m:sSupPr>
                            <m:e>
                              <m:sSub>
                                <m:sSubPr>
                                  <m:ctrlPr>
                                    <a:rPr lang="es-ES" b="0" i="1" smtClean="0">
                                      <a:latin typeface="Cambria Math" panose="02040503050406030204" pitchFamily="18" charset="0"/>
                                    </a:rPr>
                                  </m:ctrlPr>
                                </m:sSubPr>
                                <m:e>
                                  <m:r>
                                    <a:rPr lang="es-ES" b="0" i="1" smtClean="0">
                                      <a:latin typeface="Cambria Math"/>
                                    </a:rPr>
                                    <m:t>𝑣</m:t>
                                  </m:r>
                                </m:e>
                                <m:sub>
                                  <m:r>
                                    <a:rPr lang="es-ES" b="0" i="1" smtClean="0">
                                      <a:latin typeface="Cambria Math"/>
                                    </a:rPr>
                                    <m:t>𝑖</m:t>
                                  </m:r>
                                </m:sub>
                              </m:sSub>
                            </m:e>
                            <m:sup>
                              <m:r>
                                <a:rPr lang="es-ES" b="0" i="1" smtClean="0">
                                  <a:latin typeface="Cambria Math"/>
                                </a:rPr>
                                <m:t>2</m:t>
                              </m:r>
                            </m:sup>
                          </m:sSup>
                        </m:num>
                        <m:den>
                          <m:r>
                            <a:rPr lang="es-ES" b="0" i="1" smtClean="0">
                              <a:latin typeface="Cambria Math"/>
                            </a:rPr>
                            <m:t>𝑎</m:t>
                          </m:r>
                        </m:den>
                      </m:f>
                      <m:r>
                        <a:rPr lang="es-ES" b="0" i="1" smtClean="0">
                          <a:latin typeface="Cambria Math"/>
                          <a:ea typeface="Cambria Math"/>
                        </a:rPr>
                        <m:t>+</m:t>
                      </m:r>
                      <m:d>
                        <m:dPr>
                          <m:ctrlPr>
                            <a:rPr lang="es-ES" b="0" i="1" smtClean="0">
                              <a:latin typeface="Cambria Math" panose="02040503050406030204" pitchFamily="18" charset="0"/>
                              <a:ea typeface="Cambria Math"/>
                            </a:rPr>
                          </m:ctrlPr>
                        </m:dPr>
                        <m:e>
                          <m:f>
                            <m:fPr>
                              <m:ctrlPr>
                                <a:rPr lang="es-ES" b="0" i="1" smtClean="0">
                                  <a:latin typeface="Cambria Math" panose="02040503050406030204" pitchFamily="18" charset="0"/>
                                  <a:ea typeface="Cambria Math"/>
                                </a:rPr>
                              </m:ctrlPr>
                            </m:fPr>
                            <m:num>
                              <m:sSup>
                                <m:sSupPr>
                                  <m:ctrlPr>
                                    <a:rPr lang="es-ES" b="0" i="1" smtClean="0">
                                      <a:latin typeface="Cambria Math" panose="02040503050406030204" pitchFamily="18" charset="0"/>
                                      <a:ea typeface="Cambria Math"/>
                                    </a:rPr>
                                  </m:ctrlPr>
                                </m:sSupPr>
                                <m:e>
                                  <m:sSub>
                                    <m:sSubPr>
                                      <m:ctrlPr>
                                        <a:rPr lang="es-ES" b="0" i="1" smtClean="0">
                                          <a:latin typeface="Cambria Math" panose="02040503050406030204" pitchFamily="18" charset="0"/>
                                          <a:ea typeface="Cambria Math"/>
                                        </a:rPr>
                                      </m:ctrlPr>
                                    </m:sSubPr>
                                    <m:e>
                                      <m:r>
                                        <a:rPr lang="es-ES" b="0" i="1" smtClean="0">
                                          <a:latin typeface="Cambria Math"/>
                                          <a:ea typeface="Cambria Math"/>
                                        </a:rPr>
                                        <m:t>𝑣</m:t>
                                      </m:r>
                                    </m:e>
                                    <m:sub>
                                      <m:r>
                                        <a:rPr lang="es-ES" b="0" i="1" smtClean="0">
                                          <a:latin typeface="Cambria Math"/>
                                          <a:ea typeface="Cambria Math"/>
                                        </a:rPr>
                                        <m:t>𝑓</m:t>
                                      </m:r>
                                    </m:sub>
                                  </m:sSub>
                                </m:e>
                                <m:sup>
                                  <m:r>
                                    <a:rPr lang="es-ES" b="0" i="1" smtClean="0">
                                      <a:latin typeface="Cambria Math"/>
                                      <a:ea typeface="Cambria Math"/>
                                    </a:rPr>
                                    <m:t>2</m:t>
                                  </m:r>
                                </m:sup>
                              </m:sSup>
                              <m:r>
                                <a:rPr lang="es-ES" b="0" i="1" smtClean="0">
                                  <a:latin typeface="Cambria Math"/>
                                  <a:ea typeface="Cambria Math"/>
                                </a:rPr>
                                <m:t>−</m:t>
                              </m:r>
                              <m:sSub>
                                <m:sSubPr>
                                  <m:ctrlPr>
                                    <a:rPr lang="es-ES" b="0" i="1" smtClean="0">
                                      <a:latin typeface="Cambria Math" panose="02040503050406030204" pitchFamily="18" charset="0"/>
                                      <a:ea typeface="Cambria Math"/>
                                    </a:rPr>
                                  </m:ctrlPr>
                                </m:sSubPr>
                                <m:e>
                                  <m:r>
                                    <a:rPr lang="es-ES" b="0" i="1" smtClean="0">
                                      <a:latin typeface="Cambria Math" panose="02040503050406030204" pitchFamily="18" charset="0"/>
                                      <a:ea typeface="Cambria Math"/>
                                    </a:rPr>
                                    <m:t>𝑣</m:t>
                                  </m:r>
                                </m:e>
                                <m:sub>
                                  <m:r>
                                    <a:rPr lang="es-ES" b="0" i="1" smtClean="0">
                                      <a:latin typeface="Cambria Math"/>
                                      <a:ea typeface="Cambria Math"/>
                                    </a:rPr>
                                    <m:t>𝑓</m:t>
                                  </m:r>
                                </m:sub>
                              </m:sSub>
                              <m:sSub>
                                <m:sSubPr>
                                  <m:ctrlPr>
                                    <a:rPr lang="es-ES" b="0" i="1" smtClean="0">
                                      <a:latin typeface="Cambria Math" panose="02040503050406030204" pitchFamily="18" charset="0"/>
                                      <a:ea typeface="Cambria Math"/>
                                    </a:rPr>
                                  </m:ctrlPr>
                                </m:sSubPr>
                                <m:e>
                                  <m:r>
                                    <a:rPr lang="es-ES" b="0" i="1" smtClean="0">
                                      <a:latin typeface="Cambria Math"/>
                                      <a:ea typeface="Cambria Math"/>
                                    </a:rPr>
                                    <m:t>𝑣</m:t>
                                  </m:r>
                                </m:e>
                                <m:sub>
                                  <m:r>
                                    <a:rPr lang="es-ES" b="0" i="1" smtClean="0">
                                      <a:latin typeface="Cambria Math"/>
                                      <a:ea typeface="Cambria Math"/>
                                    </a:rPr>
                                    <m:t>𝑖</m:t>
                                  </m:r>
                                </m:sub>
                              </m:sSub>
                              <m:r>
                                <a:rPr lang="es-ES" b="0" i="1" smtClean="0">
                                  <a:latin typeface="Cambria Math"/>
                                  <a:ea typeface="Cambria Math"/>
                                </a:rPr>
                                <m:t>−</m:t>
                              </m:r>
                              <m:sSub>
                                <m:sSubPr>
                                  <m:ctrlPr>
                                    <a:rPr lang="es-ES" b="0" i="1" smtClean="0">
                                      <a:latin typeface="Cambria Math" panose="02040503050406030204" pitchFamily="18" charset="0"/>
                                      <a:ea typeface="Cambria Math"/>
                                    </a:rPr>
                                  </m:ctrlPr>
                                </m:sSubPr>
                                <m:e>
                                  <m:r>
                                    <a:rPr lang="es-ES" b="0" i="1" smtClean="0">
                                      <a:latin typeface="Cambria Math"/>
                                      <a:ea typeface="Cambria Math"/>
                                    </a:rPr>
                                    <m:t>𝑣</m:t>
                                  </m:r>
                                </m:e>
                                <m:sub>
                                  <m:r>
                                    <a:rPr lang="es-ES" b="0" i="1" smtClean="0">
                                      <a:latin typeface="Cambria Math"/>
                                      <a:ea typeface="Cambria Math"/>
                                    </a:rPr>
                                    <m:t>𝑖</m:t>
                                  </m:r>
                                </m:sub>
                              </m:sSub>
                              <m:sSub>
                                <m:sSubPr>
                                  <m:ctrlPr>
                                    <a:rPr lang="es-ES" b="0" i="1" smtClean="0">
                                      <a:latin typeface="Cambria Math" panose="02040503050406030204" pitchFamily="18" charset="0"/>
                                      <a:ea typeface="Cambria Math"/>
                                    </a:rPr>
                                  </m:ctrlPr>
                                </m:sSubPr>
                                <m:e>
                                  <m:r>
                                    <a:rPr lang="es-ES" b="0" i="1" smtClean="0">
                                      <a:latin typeface="Cambria Math"/>
                                      <a:ea typeface="Cambria Math"/>
                                    </a:rPr>
                                    <m:t>𝑣</m:t>
                                  </m:r>
                                </m:e>
                                <m:sub>
                                  <m:r>
                                    <a:rPr lang="es-ES" b="0" i="1" smtClean="0">
                                      <a:latin typeface="Cambria Math"/>
                                      <a:ea typeface="Cambria Math"/>
                                    </a:rPr>
                                    <m:t>𝑓</m:t>
                                  </m:r>
                                </m:sub>
                              </m:sSub>
                              <m:r>
                                <a:rPr lang="es-ES" b="0" i="1" smtClean="0">
                                  <a:latin typeface="Cambria Math"/>
                                  <a:ea typeface="Cambria Math"/>
                                </a:rPr>
                                <m:t>+</m:t>
                              </m:r>
                              <m:sSup>
                                <m:sSupPr>
                                  <m:ctrlPr>
                                    <a:rPr lang="es-ES" b="0" i="1" smtClean="0">
                                      <a:latin typeface="Cambria Math" panose="02040503050406030204" pitchFamily="18" charset="0"/>
                                      <a:ea typeface="Cambria Math"/>
                                    </a:rPr>
                                  </m:ctrlPr>
                                </m:sSupPr>
                                <m:e>
                                  <m:sSub>
                                    <m:sSubPr>
                                      <m:ctrlPr>
                                        <a:rPr lang="es-ES" b="0" i="1" smtClean="0">
                                          <a:latin typeface="Cambria Math" panose="02040503050406030204" pitchFamily="18" charset="0"/>
                                          <a:ea typeface="Cambria Math"/>
                                        </a:rPr>
                                      </m:ctrlPr>
                                    </m:sSubPr>
                                    <m:e>
                                      <m:r>
                                        <a:rPr lang="es-ES" b="0" i="1" smtClean="0">
                                          <a:latin typeface="Cambria Math"/>
                                          <a:ea typeface="Cambria Math"/>
                                        </a:rPr>
                                        <m:t>𝑣</m:t>
                                      </m:r>
                                    </m:e>
                                    <m:sub>
                                      <m:r>
                                        <a:rPr lang="es-ES" b="0" i="1" smtClean="0">
                                          <a:latin typeface="Cambria Math"/>
                                          <a:ea typeface="Cambria Math"/>
                                        </a:rPr>
                                        <m:t>𝑖</m:t>
                                      </m:r>
                                    </m:sub>
                                  </m:sSub>
                                </m:e>
                                <m:sup>
                                  <m:r>
                                    <a:rPr lang="es-ES" b="0" i="1" smtClean="0">
                                      <a:latin typeface="Cambria Math"/>
                                      <a:ea typeface="Cambria Math"/>
                                    </a:rPr>
                                    <m:t>2</m:t>
                                  </m:r>
                                </m:sup>
                              </m:sSup>
                            </m:num>
                            <m:den>
                              <m:r>
                                <a:rPr lang="es-ES" b="0" i="1" smtClean="0">
                                  <a:latin typeface="Cambria Math"/>
                                  <a:ea typeface="Cambria Math"/>
                                </a:rPr>
                                <m:t>2</m:t>
                              </m:r>
                              <m:r>
                                <a:rPr lang="es-ES" b="0" i="1" smtClean="0">
                                  <a:latin typeface="Cambria Math"/>
                                  <a:ea typeface="Cambria Math"/>
                                </a:rPr>
                                <m:t>𝑎</m:t>
                              </m:r>
                            </m:den>
                          </m:f>
                        </m:e>
                      </m:d>
                    </m:oMath>
                  </m:oMathPara>
                </a14:m>
                <a:endParaRPr lang="es-ES" dirty="0"/>
              </a:p>
            </p:txBody>
          </p:sp>
        </mc:Choice>
        <mc:Fallback xmlns="">
          <p:sp>
            <p:nvSpPr>
              <p:cNvPr id="15" name="14 CuadroTexto"/>
              <p:cNvSpPr txBox="1">
                <a:spLocks noRot="1" noChangeAspect="1" noMove="1" noResize="1" noEditPoints="1" noAdjustHandles="1" noChangeArrowheads="1" noChangeShapeType="1" noTextEdit="1"/>
              </p:cNvSpPr>
              <p:nvPr/>
            </p:nvSpPr>
            <p:spPr>
              <a:xfrm>
                <a:off x="504338" y="3861048"/>
                <a:ext cx="5163144" cy="728213"/>
              </a:xfrm>
              <a:prstGeom prst="rect">
                <a:avLst/>
              </a:prstGeom>
              <a:blipFill rotWithShape="1">
                <a:blip r:embed="rId7"/>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8" name="17 CuadroTexto"/>
              <p:cNvSpPr txBox="1"/>
              <p:nvPr/>
            </p:nvSpPr>
            <p:spPr>
              <a:xfrm>
                <a:off x="651624" y="4869160"/>
                <a:ext cx="4672561" cy="65601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b="0" i="1" smtClean="0">
                              <a:latin typeface="Cambria Math"/>
                            </a:rPr>
                            <m:t>𝑥</m:t>
                          </m:r>
                        </m:e>
                        <m:sub>
                          <m:r>
                            <a:rPr lang="es-ES" b="0" i="1" smtClean="0">
                              <a:latin typeface="Cambria Math"/>
                            </a:rPr>
                            <m:t>𝑓</m:t>
                          </m:r>
                        </m:sub>
                      </m:sSub>
                      <m:r>
                        <a:rPr lang="es-ES" b="0" i="1" smtClean="0">
                          <a:latin typeface="Cambria Math"/>
                        </a:rPr>
                        <m:t>−</m:t>
                      </m:r>
                      <m:sSub>
                        <m:sSubPr>
                          <m:ctrlPr>
                            <a:rPr lang="es-ES" b="0" i="1" smtClean="0">
                              <a:latin typeface="Cambria Math" panose="02040503050406030204" pitchFamily="18" charset="0"/>
                            </a:rPr>
                          </m:ctrlPr>
                        </m:sSubPr>
                        <m:e>
                          <m:r>
                            <a:rPr lang="es-ES" b="0" i="1" smtClean="0">
                              <a:latin typeface="Cambria Math"/>
                            </a:rPr>
                            <m:t>𝑥</m:t>
                          </m:r>
                        </m:e>
                        <m:sub>
                          <m:r>
                            <a:rPr lang="es-ES" b="0" i="1" smtClean="0">
                              <a:latin typeface="Cambria Math"/>
                            </a:rPr>
                            <m:t>𝑖</m:t>
                          </m:r>
                        </m:sub>
                      </m:sSub>
                      <m:r>
                        <a:rPr lang="es-ES" b="0" i="1" smtClean="0">
                          <a:latin typeface="Cambria Math"/>
                        </a:rPr>
                        <m:t>=</m:t>
                      </m:r>
                      <m:f>
                        <m:fPr>
                          <m:ctrlPr>
                            <a:rPr lang="es-ES" b="0" i="1" smtClean="0">
                              <a:latin typeface="Cambria Math" panose="02040503050406030204" pitchFamily="18" charset="0"/>
                            </a:rPr>
                          </m:ctrlPr>
                        </m:fPr>
                        <m:num>
                          <m:r>
                            <a:rPr lang="es-ES" b="0" i="1" smtClean="0">
                              <a:latin typeface="Cambria Math"/>
                            </a:rPr>
                            <m:t>2</m:t>
                          </m:r>
                          <m:sSub>
                            <m:sSubPr>
                              <m:ctrlPr>
                                <a:rPr lang="es-ES" b="0" i="1" smtClean="0">
                                  <a:latin typeface="Cambria Math" panose="02040503050406030204" pitchFamily="18" charset="0"/>
                                </a:rPr>
                              </m:ctrlPr>
                            </m:sSubPr>
                            <m:e>
                              <m:r>
                                <a:rPr lang="es-ES" b="0" i="1" smtClean="0">
                                  <a:latin typeface="Cambria Math"/>
                                </a:rPr>
                                <m:t>𝑣</m:t>
                              </m:r>
                            </m:e>
                            <m:sub>
                              <m:r>
                                <a:rPr lang="es-ES" b="0" i="1" smtClean="0">
                                  <a:latin typeface="Cambria Math"/>
                                </a:rPr>
                                <m:t>𝑖</m:t>
                              </m:r>
                            </m:sub>
                          </m:sSub>
                          <m:sSub>
                            <m:sSubPr>
                              <m:ctrlPr>
                                <a:rPr lang="es-ES" b="0" i="1" smtClean="0">
                                  <a:latin typeface="Cambria Math" panose="02040503050406030204" pitchFamily="18" charset="0"/>
                                </a:rPr>
                              </m:ctrlPr>
                            </m:sSubPr>
                            <m:e>
                              <m:r>
                                <a:rPr lang="es-ES" b="0" i="1" smtClean="0">
                                  <a:latin typeface="Cambria Math"/>
                                </a:rPr>
                                <m:t>𝑣</m:t>
                              </m:r>
                            </m:e>
                            <m:sub>
                              <m:r>
                                <a:rPr lang="es-ES" b="0" i="1" smtClean="0">
                                  <a:latin typeface="Cambria Math"/>
                                </a:rPr>
                                <m:t>𝑓</m:t>
                              </m:r>
                            </m:sub>
                          </m:sSub>
                          <m:r>
                            <a:rPr lang="es-ES" b="0" i="1" smtClean="0">
                              <a:latin typeface="Cambria Math"/>
                            </a:rPr>
                            <m:t>−2</m:t>
                          </m:r>
                          <m:sSup>
                            <m:sSupPr>
                              <m:ctrlPr>
                                <a:rPr lang="es-ES" b="0" i="1" smtClean="0">
                                  <a:latin typeface="Cambria Math" panose="02040503050406030204" pitchFamily="18" charset="0"/>
                                </a:rPr>
                              </m:ctrlPr>
                            </m:sSupPr>
                            <m:e>
                              <m:sSub>
                                <m:sSubPr>
                                  <m:ctrlPr>
                                    <a:rPr lang="es-ES" b="0" i="1" smtClean="0">
                                      <a:latin typeface="Cambria Math" panose="02040503050406030204" pitchFamily="18" charset="0"/>
                                    </a:rPr>
                                  </m:ctrlPr>
                                </m:sSubPr>
                                <m:e>
                                  <m:r>
                                    <a:rPr lang="es-ES" b="0" i="1" smtClean="0">
                                      <a:latin typeface="Cambria Math"/>
                                    </a:rPr>
                                    <m:t>𝑣</m:t>
                                  </m:r>
                                </m:e>
                                <m:sub>
                                  <m:r>
                                    <a:rPr lang="es-ES" b="0" i="1" smtClean="0">
                                      <a:latin typeface="Cambria Math"/>
                                    </a:rPr>
                                    <m:t>𝑖</m:t>
                                  </m:r>
                                </m:sub>
                              </m:sSub>
                            </m:e>
                            <m:sup>
                              <m:r>
                                <a:rPr lang="es-ES" b="0" i="1" smtClean="0">
                                  <a:latin typeface="Cambria Math"/>
                                </a:rPr>
                                <m:t>2</m:t>
                              </m:r>
                            </m:sup>
                          </m:sSup>
                          <m:r>
                            <a:rPr lang="es-ES" b="0" i="1" smtClean="0">
                              <a:latin typeface="Cambria Math"/>
                              <a:ea typeface="Cambria Math"/>
                            </a:rPr>
                            <m:t>+</m:t>
                          </m:r>
                          <m:sSup>
                            <m:sSupPr>
                              <m:ctrlPr>
                                <a:rPr lang="es-ES" b="0" i="1" smtClean="0">
                                  <a:latin typeface="Cambria Math" panose="02040503050406030204" pitchFamily="18" charset="0"/>
                                  <a:ea typeface="Cambria Math"/>
                                </a:rPr>
                              </m:ctrlPr>
                            </m:sSupPr>
                            <m:e>
                              <m:sSub>
                                <m:sSubPr>
                                  <m:ctrlPr>
                                    <a:rPr lang="es-ES" b="0" i="1" smtClean="0">
                                      <a:latin typeface="Cambria Math" panose="02040503050406030204" pitchFamily="18" charset="0"/>
                                      <a:ea typeface="Cambria Math"/>
                                    </a:rPr>
                                  </m:ctrlPr>
                                </m:sSubPr>
                                <m:e>
                                  <m:r>
                                    <a:rPr lang="es-ES" b="0" i="1" smtClean="0">
                                      <a:latin typeface="Cambria Math"/>
                                      <a:ea typeface="Cambria Math"/>
                                    </a:rPr>
                                    <m:t>𝑣</m:t>
                                  </m:r>
                                </m:e>
                                <m:sub>
                                  <m:r>
                                    <a:rPr lang="es-ES" b="0" i="1" smtClean="0">
                                      <a:latin typeface="Cambria Math"/>
                                      <a:ea typeface="Cambria Math"/>
                                    </a:rPr>
                                    <m:t>𝑓</m:t>
                                  </m:r>
                                </m:sub>
                              </m:sSub>
                            </m:e>
                            <m:sup>
                              <m:r>
                                <a:rPr lang="es-ES" b="0" i="1" smtClean="0">
                                  <a:latin typeface="Cambria Math"/>
                                  <a:ea typeface="Cambria Math"/>
                                </a:rPr>
                                <m:t>2</m:t>
                              </m:r>
                            </m:sup>
                          </m:sSup>
                          <m:r>
                            <a:rPr lang="es-ES" b="0" i="1" smtClean="0">
                              <a:latin typeface="Cambria Math"/>
                              <a:ea typeface="Cambria Math"/>
                            </a:rPr>
                            <m:t>−2</m:t>
                          </m:r>
                          <m:sSub>
                            <m:sSubPr>
                              <m:ctrlPr>
                                <a:rPr lang="es-ES" b="0" i="1" smtClean="0">
                                  <a:latin typeface="Cambria Math" panose="02040503050406030204" pitchFamily="18" charset="0"/>
                                  <a:ea typeface="Cambria Math"/>
                                </a:rPr>
                              </m:ctrlPr>
                            </m:sSubPr>
                            <m:e>
                              <m:r>
                                <a:rPr lang="es-ES" b="0" i="1" smtClean="0">
                                  <a:latin typeface="Cambria Math"/>
                                  <a:ea typeface="Cambria Math"/>
                                </a:rPr>
                                <m:t>𝑣</m:t>
                              </m:r>
                            </m:e>
                            <m:sub>
                              <m:r>
                                <a:rPr lang="es-ES" b="0" i="1" smtClean="0">
                                  <a:latin typeface="Cambria Math"/>
                                  <a:ea typeface="Cambria Math"/>
                                </a:rPr>
                                <m:t>𝑖</m:t>
                              </m:r>
                            </m:sub>
                          </m:sSub>
                          <m:sSub>
                            <m:sSubPr>
                              <m:ctrlPr>
                                <a:rPr lang="es-ES" b="0" i="1" smtClean="0">
                                  <a:latin typeface="Cambria Math" panose="02040503050406030204" pitchFamily="18" charset="0"/>
                                  <a:ea typeface="Cambria Math"/>
                                </a:rPr>
                              </m:ctrlPr>
                            </m:sSubPr>
                            <m:e>
                              <m:r>
                                <a:rPr lang="es-ES" b="0" i="1" smtClean="0">
                                  <a:latin typeface="Cambria Math"/>
                                  <a:ea typeface="Cambria Math"/>
                                </a:rPr>
                                <m:t>𝑣</m:t>
                              </m:r>
                            </m:e>
                            <m:sub>
                              <m:r>
                                <a:rPr lang="es-ES" b="0" i="1" smtClean="0">
                                  <a:latin typeface="Cambria Math"/>
                                  <a:ea typeface="Cambria Math"/>
                                </a:rPr>
                                <m:t>𝑓</m:t>
                              </m:r>
                            </m:sub>
                          </m:sSub>
                          <m:r>
                            <a:rPr lang="es-ES" b="0" i="1" smtClean="0">
                              <a:latin typeface="Cambria Math"/>
                              <a:ea typeface="Cambria Math"/>
                            </a:rPr>
                            <m:t>+</m:t>
                          </m:r>
                          <m:sSup>
                            <m:sSupPr>
                              <m:ctrlPr>
                                <a:rPr lang="es-ES" b="0" i="1" smtClean="0">
                                  <a:latin typeface="Cambria Math" panose="02040503050406030204" pitchFamily="18" charset="0"/>
                                  <a:ea typeface="Cambria Math"/>
                                </a:rPr>
                              </m:ctrlPr>
                            </m:sSupPr>
                            <m:e>
                              <m:sSub>
                                <m:sSubPr>
                                  <m:ctrlPr>
                                    <a:rPr lang="es-ES" b="0" i="1" smtClean="0">
                                      <a:latin typeface="Cambria Math" panose="02040503050406030204" pitchFamily="18" charset="0"/>
                                      <a:ea typeface="Cambria Math"/>
                                    </a:rPr>
                                  </m:ctrlPr>
                                </m:sSubPr>
                                <m:e>
                                  <m:r>
                                    <a:rPr lang="es-ES" b="0" i="1" smtClean="0">
                                      <a:latin typeface="Cambria Math"/>
                                      <a:ea typeface="Cambria Math"/>
                                    </a:rPr>
                                    <m:t>𝑣</m:t>
                                  </m:r>
                                </m:e>
                                <m:sub>
                                  <m:r>
                                    <a:rPr lang="es-ES" b="0" i="1" smtClean="0">
                                      <a:latin typeface="Cambria Math"/>
                                      <a:ea typeface="Cambria Math"/>
                                    </a:rPr>
                                    <m:t>𝑖</m:t>
                                  </m:r>
                                </m:sub>
                              </m:sSub>
                            </m:e>
                            <m:sup>
                              <m:r>
                                <a:rPr lang="es-ES" b="0" i="1" smtClean="0">
                                  <a:latin typeface="Cambria Math"/>
                                  <a:ea typeface="Cambria Math"/>
                                </a:rPr>
                                <m:t>2</m:t>
                              </m:r>
                            </m:sup>
                          </m:sSup>
                        </m:num>
                        <m:den>
                          <m:r>
                            <a:rPr lang="es-ES" b="0" i="1" smtClean="0">
                              <a:latin typeface="Cambria Math"/>
                            </a:rPr>
                            <m:t>2</m:t>
                          </m:r>
                          <m:r>
                            <a:rPr lang="es-ES" b="0" i="1" smtClean="0">
                              <a:latin typeface="Cambria Math"/>
                            </a:rPr>
                            <m:t>𝑎</m:t>
                          </m:r>
                        </m:den>
                      </m:f>
                    </m:oMath>
                  </m:oMathPara>
                </a14:m>
                <a:endParaRPr lang="es-ES" dirty="0"/>
              </a:p>
            </p:txBody>
          </p:sp>
        </mc:Choice>
        <mc:Fallback xmlns="">
          <p:sp>
            <p:nvSpPr>
              <p:cNvPr id="18" name="17 CuadroTexto"/>
              <p:cNvSpPr txBox="1">
                <a:spLocks noRot="1" noChangeAspect="1" noMove="1" noResize="1" noEditPoints="1" noAdjustHandles="1" noChangeArrowheads="1" noChangeShapeType="1" noTextEdit="1"/>
              </p:cNvSpPr>
              <p:nvPr/>
            </p:nvSpPr>
            <p:spPr>
              <a:xfrm>
                <a:off x="651624" y="4869160"/>
                <a:ext cx="4672561" cy="656013"/>
              </a:xfrm>
              <a:prstGeom prst="rect">
                <a:avLst/>
              </a:prstGeom>
              <a:blipFill rotWithShape="1">
                <a:blip r:embed="rId8"/>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9" name="18 CuadroTexto"/>
              <p:cNvSpPr txBox="1"/>
              <p:nvPr/>
            </p:nvSpPr>
            <p:spPr>
              <a:xfrm>
                <a:off x="798469" y="5700272"/>
                <a:ext cx="3042371" cy="65601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b="0" i="1" smtClean="0">
                              <a:latin typeface="Cambria Math"/>
                            </a:rPr>
                            <m:t>𝑥</m:t>
                          </m:r>
                        </m:e>
                        <m:sub>
                          <m:r>
                            <a:rPr lang="es-ES" b="0" i="1" smtClean="0">
                              <a:latin typeface="Cambria Math"/>
                            </a:rPr>
                            <m:t>𝑓</m:t>
                          </m:r>
                        </m:sub>
                      </m:sSub>
                      <m:r>
                        <a:rPr lang="es-ES" b="0" i="1" smtClean="0">
                          <a:latin typeface="Cambria Math"/>
                        </a:rPr>
                        <m:t>−</m:t>
                      </m:r>
                      <m:sSub>
                        <m:sSubPr>
                          <m:ctrlPr>
                            <a:rPr lang="es-ES" b="0" i="1" smtClean="0">
                              <a:latin typeface="Cambria Math" panose="02040503050406030204" pitchFamily="18" charset="0"/>
                            </a:rPr>
                          </m:ctrlPr>
                        </m:sSubPr>
                        <m:e>
                          <m:r>
                            <a:rPr lang="es-ES" b="0" i="1" smtClean="0">
                              <a:latin typeface="Cambria Math"/>
                            </a:rPr>
                            <m:t>𝑥</m:t>
                          </m:r>
                        </m:e>
                        <m:sub>
                          <m:r>
                            <a:rPr lang="es-ES" b="0" i="1" smtClean="0">
                              <a:latin typeface="Cambria Math"/>
                            </a:rPr>
                            <m:t>𝑖</m:t>
                          </m:r>
                        </m:sub>
                      </m:sSub>
                      <m:r>
                        <a:rPr lang="es-ES" b="0" i="1" smtClean="0">
                          <a:latin typeface="Cambria Math"/>
                        </a:rPr>
                        <m:t>=</m:t>
                      </m:r>
                      <m:f>
                        <m:fPr>
                          <m:ctrlPr>
                            <a:rPr lang="es-ES" b="0" i="1" smtClean="0">
                              <a:latin typeface="Cambria Math" panose="02040503050406030204" pitchFamily="18" charset="0"/>
                            </a:rPr>
                          </m:ctrlPr>
                        </m:fPr>
                        <m:num>
                          <m:r>
                            <a:rPr lang="es-ES" b="0" i="1" smtClean="0">
                              <a:latin typeface="Cambria Math"/>
                            </a:rPr>
                            <m:t>−2</m:t>
                          </m:r>
                          <m:sSup>
                            <m:sSupPr>
                              <m:ctrlPr>
                                <a:rPr lang="es-ES" b="0" i="1" smtClean="0">
                                  <a:latin typeface="Cambria Math" panose="02040503050406030204" pitchFamily="18" charset="0"/>
                                </a:rPr>
                              </m:ctrlPr>
                            </m:sSupPr>
                            <m:e>
                              <m:sSub>
                                <m:sSubPr>
                                  <m:ctrlPr>
                                    <a:rPr lang="es-ES" b="0" i="1" smtClean="0">
                                      <a:latin typeface="Cambria Math" panose="02040503050406030204" pitchFamily="18" charset="0"/>
                                    </a:rPr>
                                  </m:ctrlPr>
                                </m:sSubPr>
                                <m:e>
                                  <m:r>
                                    <a:rPr lang="es-ES" b="0" i="1" smtClean="0">
                                      <a:latin typeface="Cambria Math"/>
                                    </a:rPr>
                                    <m:t>𝑣</m:t>
                                  </m:r>
                                </m:e>
                                <m:sub>
                                  <m:r>
                                    <a:rPr lang="es-ES" b="0" i="1" smtClean="0">
                                      <a:latin typeface="Cambria Math"/>
                                    </a:rPr>
                                    <m:t>𝑖</m:t>
                                  </m:r>
                                </m:sub>
                              </m:sSub>
                            </m:e>
                            <m:sup>
                              <m:r>
                                <a:rPr lang="es-ES" b="0" i="1" smtClean="0">
                                  <a:latin typeface="Cambria Math"/>
                                </a:rPr>
                                <m:t>2</m:t>
                              </m:r>
                            </m:sup>
                          </m:sSup>
                          <m:r>
                            <a:rPr lang="es-ES" b="0" i="1" smtClean="0">
                              <a:latin typeface="Cambria Math"/>
                              <a:ea typeface="Cambria Math"/>
                            </a:rPr>
                            <m:t>+</m:t>
                          </m:r>
                          <m:sSup>
                            <m:sSupPr>
                              <m:ctrlPr>
                                <a:rPr lang="es-ES" b="0" i="1" smtClean="0">
                                  <a:latin typeface="Cambria Math" panose="02040503050406030204" pitchFamily="18" charset="0"/>
                                  <a:ea typeface="Cambria Math"/>
                                </a:rPr>
                              </m:ctrlPr>
                            </m:sSupPr>
                            <m:e>
                              <m:sSub>
                                <m:sSubPr>
                                  <m:ctrlPr>
                                    <a:rPr lang="es-ES" b="0" i="1" smtClean="0">
                                      <a:latin typeface="Cambria Math" panose="02040503050406030204" pitchFamily="18" charset="0"/>
                                      <a:ea typeface="Cambria Math"/>
                                    </a:rPr>
                                  </m:ctrlPr>
                                </m:sSubPr>
                                <m:e>
                                  <m:r>
                                    <a:rPr lang="es-ES" b="0" i="1" smtClean="0">
                                      <a:latin typeface="Cambria Math"/>
                                      <a:ea typeface="Cambria Math"/>
                                    </a:rPr>
                                    <m:t>𝑣</m:t>
                                  </m:r>
                                </m:e>
                                <m:sub>
                                  <m:r>
                                    <a:rPr lang="es-ES" b="0" i="1" smtClean="0">
                                      <a:latin typeface="Cambria Math"/>
                                      <a:ea typeface="Cambria Math"/>
                                    </a:rPr>
                                    <m:t>𝑓</m:t>
                                  </m:r>
                                </m:sub>
                              </m:sSub>
                            </m:e>
                            <m:sup>
                              <m:r>
                                <a:rPr lang="es-ES" b="0" i="1" smtClean="0">
                                  <a:latin typeface="Cambria Math"/>
                                  <a:ea typeface="Cambria Math"/>
                                </a:rPr>
                                <m:t>2</m:t>
                              </m:r>
                            </m:sup>
                          </m:sSup>
                          <m:r>
                            <a:rPr lang="es-ES" b="0" i="1" smtClean="0">
                              <a:latin typeface="Cambria Math"/>
                              <a:ea typeface="Cambria Math"/>
                            </a:rPr>
                            <m:t>+</m:t>
                          </m:r>
                          <m:sSup>
                            <m:sSupPr>
                              <m:ctrlPr>
                                <a:rPr lang="es-ES" b="0" i="1" smtClean="0">
                                  <a:latin typeface="Cambria Math" panose="02040503050406030204" pitchFamily="18" charset="0"/>
                                  <a:ea typeface="Cambria Math"/>
                                </a:rPr>
                              </m:ctrlPr>
                            </m:sSupPr>
                            <m:e>
                              <m:sSub>
                                <m:sSubPr>
                                  <m:ctrlPr>
                                    <a:rPr lang="es-ES" b="0" i="1" smtClean="0">
                                      <a:latin typeface="Cambria Math" panose="02040503050406030204" pitchFamily="18" charset="0"/>
                                      <a:ea typeface="Cambria Math"/>
                                    </a:rPr>
                                  </m:ctrlPr>
                                </m:sSubPr>
                                <m:e>
                                  <m:r>
                                    <a:rPr lang="es-ES" b="0" i="1" smtClean="0">
                                      <a:latin typeface="Cambria Math"/>
                                      <a:ea typeface="Cambria Math"/>
                                    </a:rPr>
                                    <m:t>𝑣</m:t>
                                  </m:r>
                                </m:e>
                                <m:sub>
                                  <m:r>
                                    <a:rPr lang="es-ES" b="0" i="1" smtClean="0">
                                      <a:latin typeface="Cambria Math"/>
                                      <a:ea typeface="Cambria Math"/>
                                    </a:rPr>
                                    <m:t>𝑖</m:t>
                                  </m:r>
                                </m:sub>
                              </m:sSub>
                            </m:e>
                            <m:sup>
                              <m:r>
                                <a:rPr lang="es-ES" b="0" i="1" smtClean="0">
                                  <a:latin typeface="Cambria Math"/>
                                  <a:ea typeface="Cambria Math"/>
                                </a:rPr>
                                <m:t>2</m:t>
                              </m:r>
                            </m:sup>
                          </m:sSup>
                        </m:num>
                        <m:den>
                          <m:r>
                            <a:rPr lang="es-ES" b="0" i="1" smtClean="0">
                              <a:latin typeface="Cambria Math"/>
                            </a:rPr>
                            <m:t>2</m:t>
                          </m:r>
                          <m:r>
                            <a:rPr lang="es-ES" b="0" i="1" smtClean="0">
                              <a:latin typeface="Cambria Math"/>
                            </a:rPr>
                            <m:t>𝑎</m:t>
                          </m:r>
                        </m:den>
                      </m:f>
                    </m:oMath>
                  </m:oMathPara>
                </a14:m>
                <a:endParaRPr lang="es-ES" dirty="0"/>
              </a:p>
            </p:txBody>
          </p:sp>
        </mc:Choice>
        <mc:Fallback xmlns="">
          <p:sp>
            <p:nvSpPr>
              <p:cNvPr id="19" name="18 CuadroTexto"/>
              <p:cNvSpPr txBox="1">
                <a:spLocks noRot="1" noChangeAspect="1" noMove="1" noResize="1" noEditPoints="1" noAdjustHandles="1" noChangeArrowheads="1" noChangeShapeType="1" noTextEdit="1"/>
              </p:cNvSpPr>
              <p:nvPr/>
            </p:nvSpPr>
            <p:spPr>
              <a:xfrm>
                <a:off x="798469" y="5700272"/>
                <a:ext cx="3042371" cy="656013"/>
              </a:xfrm>
              <a:prstGeom prst="rect">
                <a:avLst/>
              </a:prstGeom>
              <a:blipFill rotWithShape="1">
                <a:blip r:embed="rId9"/>
                <a:stretch>
                  <a:fillRect/>
                </a:stretch>
              </a:blipFill>
            </p:spPr>
            <p:txBody>
              <a:bodyPr/>
              <a:lstStyle/>
              <a:p>
                <a:r>
                  <a:rPr lang="es-ES">
                    <a:noFill/>
                  </a:rPr>
                  <a:t> </a:t>
                </a:r>
              </a:p>
            </p:txBody>
          </p:sp>
        </mc:Fallback>
      </mc:AlternateContent>
      <p:sp>
        <p:nvSpPr>
          <p:cNvPr id="20" name="19 Flecha derecha"/>
          <p:cNvSpPr/>
          <p:nvPr/>
        </p:nvSpPr>
        <p:spPr>
          <a:xfrm>
            <a:off x="4572000" y="5700272"/>
            <a:ext cx="3024336" cy="6560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182057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additive="base">
                                        <p:cTn id="55" dur="500" fill="hold"/>
                                        <p:tgtEl>
                                          <p:spTgt spid="14"/>
                                        </p:tgtEl>
                                        <p:attrNameLst>
                                          <p:attrName>ppt_x</p:attrName>
                                        </p:attrNameLst>
                                      </p:cBhvr>
                                      <p:tavLst>
                                        <p:tav tm="0">
                                          <p:val>
                                            <p:strVal val="#ppt_x"/>
                                          </p:val>
                                        </p:tav>
                                        <p:tav tm="100000">
                                          <p:val>
                                            <p:strVal val="#ppt_x"/>
                                          </p:val>
                                        </p:tav>
                                      </p:tavLst>
                                    </p:anim>
                                    <p:anim calcmode="lin" valueType="num">
                                      <p:cBhvr additive="base">
                                        <p:cTn id="5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500" fill="hold"/>
                                        <p:tgtEl>
                                          <p:spTgt spid="15"/>
                                        </p:tgtEl>
                                        <p:attrNameLst>
                                          <p:attrName>ppt_x</p:attrName>
                                        </p:attrNameLst>
                                      </p:cBhvr>
                                      <p:tavLst>
                                        <p:tav tm="0">
                                          <p:val>
                                            <p:strVal val="#ppt_x"/>
                                          </p:val>
                                        </p:tav>
                                        <p:tav tm="100000">
                                          <p:val>
                                            <p:strVal val="#ppt_x"/>
                                          </p:val>
                                        </p:tav>
                                      </p:tavLst>
                                    </p:anim>
                                    <p:anim calcmode="lin" valueType="num">
                                      <p:cBhvr additive="base">
                                        <p:cTn id="6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8"/>
                                        </p:tgtEl>
                                        <p:attrNameLst>
                                          <p:attrName>style.visibility</p:attrName>
                                        </p:attrNameLst>
                                      </p:cBhvr>
                                      <p:to>
                                        <p:strVal val="visible"/>
                                      </p:to>
                                    </p:set>
                                    <p:anim calcmode="lin" valueType="num">
                                      <p:cBhvr additive="base">
                                        <p:cTn id="67" dur="500" fill="hold"/>
                                        <p:tgtEl>
                                          <p:spTgt spid="18"/>
                                        </p:tgtEl>
                                        <p:attrNameLst>
                                          <p:attrName>ppt_x</p:attrName>
                                        </p:attrNameLst>
                                      </p:cBhvr>
                                      <p:tavLst>
                                        <p:tav tm="0">
                                          <p:val>
                                            <p:strVal val="#ppt_x"/>
                                          </p:val>
                                        </p:tav>
                                        <p:tav tm="100000">
                                          <p:val>
                                            <p:strVal val="#ppt_x"/>
                                          </p:val>
                                        </p:tav>
                                      </p:tavLst>
                                    </p:anim>
                                    <p:anim calcmode="lin" valueType="num">
                                      <p:cBhvr additive="base">
                                        <p:cTn id="6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9"/>
                                        </p:tgtEl>
                                        <p:attrNameLst>
                                          <p:attrName>style.visibility</p:attrName>
                                        </p:attrNameLst>
                                      </p:cBhvr>
                                      <p:to>
                                        <p:strVal val="visible"/>
                                      </p:to>
                                    </p:set>
                                    <p:anim calcmode="lin" valueType="num">
                                      <p:cBhvr additive="base">
                                        <p:cTn id="73" dur="500" fill="hold"/>
                                        <p:tgtEl>
                                          <p:spTgt spid="19"/>
                                        </p:tgtEl>
                                        <p:attrNameLst>
                                          <p:attrName>ppt_x</p:attrName>
                                        </p:attrNameLst>
                                      </p:cBhvr>
                                      <p:tavLst>
                                        <p:tav tm="0">
                                          <p:val>
                                            <p:strVal val="#ppt_x"/>
                                          </p:val>
                                        </p:tav>
                                        <p:tav tm="100000">
                                          <p:val>
                                            <p:strVal val="#ppt_x"/>
                                          </p:val>
                                        </p:tav>
                                      </p:tavLst>
                                    </p:anim>
                                    <p:anim calcmode="lin" valueType="num">
                                      <p:cBhvr additive="base">
                                        <p:cTn id="7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0"/>
                                        </p:tgtEl>
                                        <p:attrNameLst>
                                          <p:attrName>style.visibility</p:attrName>
                                        </p:attrNameLst>
                                      </p:cBhvr>
                                      <p:to>
                                        <p:strVal val="visible"/>
                                      </p:to>
                                    </p:set>
                                    <p:anim calcmode="lin" valueType="num">
                                      <p:cBhvr additive="base">
                                        <p:cTn id="79" dur="500" fill="hold"/>
                                        <p:tgtEl>
                                          <p:spTgt spid="20"/>
                                        </p:tgtEl>
                                        <p:attrNameLst>
                                          <p:attrName>ppt_x</p:attrName>
                                        </p:attrNameLst>
                                      </p:cBhvr>
                                      <p:tavLst>
                                        <p:tav tm="0">
                                          <p:val>
                                            <p:strVal val="#ppt_x"/>
                                          </p:val>
                                        </p:tav>
                                        <p:tav tm="100000">
                                          <p:val>
                                            <p:strVal val="#ppt_x"/>
                                          </p:val>
                                        </p:tav>
                                      </p:tavLst>
                                    </p:anim>
                                    <p:anim calcmode="lin" valueType="num">
                                      <p:cBhvr additive="base">
                                        <p:cTn id="8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7" grpId="0" animBg="1"/>
      <p:bldP spid="8" grpId="0"/>
      <p:bldP spid="9" grpId="0"/>
      <p:bldP spid="15" grpId="0"/>
      <p:bldP spid="18" grpId="0"/>
      <p:bldP spid="19" grpId="0"/>
      <p:bldP spid="20"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1 CuadroTexto"/>
              <p:cNvSpPr txBox="1"/>
              <p:nvPr/>
            </p:nvSpPr>
            <p:spPr>
              <a:xfrm>
                <a:off x="766369" y="476672"/>
                <a:ext cx="3042371" cy="65601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b="0" i="1" smtClean="0">
                              <a:latin typeface="Cambria Math"/>
                            </a:rPr>
                            <m:t>𝑥</m:t>
                          </m:r>
                        </m:e>
                        <m:sub>
                          <m:r>
                            <a:rPr lang="es-ES" b="0" i="1" smtClean="0">
                              <a:latin typeface="Cambria Math"/>
                            </a:rPr>
                            <m:t>𝑓</m:t>
                          </m:r>
                        </m:sub>
                      </m:sSub>
                      <m:r>
                        <a:rPr lang="es-ES" b="0" i="1" smtClean="0">
                          <a:latin typeface="Cambria Math"/>
                        </a:rPr>
                        <m:t>−</m:t>
                      </m:r>
                      <m:sSub>
                        <m:sSubPr>
                          <m:ctrlPr>
                            <a:rPr lang="es-ES" b="0" i="1" smtClean="0">
                              <a:latin typeface="Cambria Math" panose="02040503050406030204" pitchFamily="18" charset="0"/>
                            </a:rPr>
                          </m:ctrlPr>
                        </m:sSubPr>
                        <m:e>
                          <m:r>
                            <a:rPr lang="es-ES" b="0" i="1" smtClean="0">
                              <a:latin typeface="Cambria Math"/>
                            </a:rPr>
                            <m:t>𝑥</m:t>
                          </m:r>
                        </m:e>
                        <m:sub>
                          <m:r>
                            <a:rPr lang="es-ES" b="0" i="1" smtClean="0">
                              <a:latin typeface="Cambria Math"/>
                            </a:rPr>
                            <m:t>𝑖</m:t>
                          </m:r>
                        </m:sub>
                      </m:sSub>
                      <m:r>
                        <a:rPr lang="es-ES" b="0" i="1" smtClean="0">
                          <a:latin typeface="Cambria Math"/>
                        </a:rPr>
                        <m:t>=</m:t>
                      </m:r>
                      <m:f>
                        <m:fPr>
                          <m:ctrlPr>
                            <a:rPr lang="es-ES" b="0" i="1" smtClean="0">
                              <a:latin typeface="Cambria Math" panose="02040503050406030204" pitchFamily="18" charset="0"/>
                            </a:rPr>
                          </m:ctrlPr>
                        </m:fPr>
                        <m:num>
                          <m:r>
                            <a:rPr lang="es-ES" b="0" i="1" smtClean="0">
                              <a:latin typeface="Cambria Math"/>
                            </a:rPr>
                            <m:t>−2</m:t>
                          </m:r>
                          <m:sSup>
                            <m:sSupPr>
                              <m:ctrlPr>
                                <a:rPr lang="es-ES" b="0" i="1" smtClean="0">
                                  <a:latin typeface="Cambria Math" panose="02040503050406030204" pitchFamily="18" charset="0"/>
                                </a:rPr>
                              </m:ctrlPr>
                            </m:sSupPr>
                            <m:e>
                              <m:sSub>
                                <m:sSubPr>
                                  <m:ctrlPr>
                                    <a:rPr lang="es-ES" b="0" i="1" smtClean="0">
                                      <a:latin typeface="Cambria Math" panose="02040503050406030204" pitchFamily="18" charset="0"/>
                                    </a:rPr>
                                  </m:ctrlPr>
                                </m:sSubPr>
                                <m:e>
                                  <m:r>
                                    <a:rPr lang="es-ES" b="0" i="1" smtClean="0">
                                      <a:latin typeface="Cambria Math"/>
                                    </a:rPr>
                                    <m:t>𝑣</m:t>
                                  </m:r>
                                </m:e>
                                <m:sub>
                                  <m:r>
                                    <a:rPr lang="es-ES" b="0" i="1" smtClean="0">
                                      <a:latin typeface="Cambria Math"/>
                                    </a:rPr>
                                    <m:t>𝑖</m:t>
                                  </m:r>
                                </m:sub>
                              </m:sSub>
                            </m:e>
                            <m:sup>
                              <m:r>
                                <a:rPr lang="es-ES" b="0" i="1" smtClean="0">
                                  <a:latin typeface="Cambria Math"/>
                                </a:rPr>
                                <m:t>2</m:t>
                              </m:r>
                            </m:sup>
                          </m:sSup>
                          <m:r>
                            <a:rPr lang="es-ES" b="0" i="1" smtClean="0">
                              <a:latin typeface="Cambria Math"/>
                              <a:ea typeface="Cambria Math"/>
                            </a:rPr>
                            <m:t>+</m:t>
                          </m:r>
                          <m:sSup>
                            <m:sSupPr>
                              <m:ctrlPr>
                                <a:rPr lang="es-ES" b="0" i="1" smtClean="0">
                                  <a:latin typeface="Cambria Math" panose="02040503050406030204" pitchFamily="18" charset="0"/>
                                  <a:ea typeface="Cambria Math"/>
                                </a:rPr>
                              </m:ctrlPr>
                            </m:sSupPr>
                            <m:e>
                              <m:sSub>
                                <m:sSubPr>
                                  <m:ctrlPr>
                                    <a:rPr lang="es-ES" b="0" i="1" smtClean="0">
                                      <a:latin typeface="Cambria Math" panose="02040503050406030204" pitchFamily="18" charset="0"/>
                                      <a:ea typeface="Cambria Math"/>
                                    </a:rPr>
                                  </m:ctrlPr>
                                </m:sSubPr>
                                <m:e>
                                  <m:r>
                                    <a:rPr lang="es-ES" b="0" i="1" smtClean="0">
                                      <a:latin typeface="Cambria Math"/>
                                      <a:ea typeface="Cambria Math"/>
                                    </a:rPr>
                                    <m:t>𝑣</m:t>
                                  </m:r>
                                </m:e>
                                <m:sub>
                                  <m:r>
                                    <a:rPr lang="es-ES" b="0" i="1" smtClean="0">
                                      <a:latin typeface="Cambria Math"/>
                                      <a:ea typeface="Cambria Math"/>
                                    </a:rPr>
                                    <m:t>𝑓</m:t>
                                  </m:r>
                                </m:sub>
                              </m:sSub>
                            </m:e>
                            <m:sup>
                              <m:r>
                                <a:rPr lang="es-ES" b="0" i="1" smtClean="0">
                                  <a:latin typeface="Cambria Math"/>
                                  <a:ea typeface="Cambria Math"/>
                                </a:rPr>
                                <m:t>2</m:t>
                              </m:r>
                            </m:sup>
                          </m:sSup>
                          <m:r>
                            <a:rPr lang="es-ES" b="0" i="1" smtClean="0">
                              <a:latin typeface="Cambria Math"/>
                              <a:ea typeface="Cambria Math"/>
                            </a:rPr>
                            <m:t>+</m:t>
                          </m:r>
                          <m:sSup>
                            <m:sSupPr>
                              <m:ctrlPr>
                                <a:rPr lang="es-ES" b="0" i="1" smtClean="0">
                                  <a:latin typeface="Cambria Math" panose="02040503050406030204" pitchFamily="18" charset="0"/>
                                  <a:ea typeface="Cambria Math"/>
                                </a:rPr>
                              </m:ctrlPr>
                            </m:sSupPr>
                            <m:e>
                              <m:sSub>
                                <m:sSubPr>
                                  <m:ctrlPr>
                                    <a:rPr lang="es-ES" b="0" i="1" smtClean="0">
                                      <a:latin typeface="Cambria Math" panose="02040503050406030204" pitchFamily="18" charset="0"/>
                                      <a:ea typeface="Cambria Math"/>
                                    </a:rPr>
                                  </m:ctrlPr>
                                </m:sSubPr>
                                <m:e>
                                  <m:r>
                                    <a:rPr lang="es-ES" b="0" i="1" smtClean="0">
                                      <a:latin typeface="Cambria Math"/>
                                      <a:ea typeface="Cambria Math"/>
                                    </a:rPr>
                                    <m:t>𝑣</m:t>
                                  </m:r>
                                </m:e>
                                <m:sub>
                                  <m:r>
                                    <a:rPr lang="es-ES" b="0" i="1" smtClean="0">
                                      <a:latin typeface="Cambria Math"/>
                                      <a:ea typeface="Cambria Math"/>
                                    </a:rPr>
                                    <m:t>𝑖</m:t>
                                  </m:r>
                                </m:sub>
                              </m:sSub>
                            </m:e>
                            <m:sup>
                              <m:r>
                                <a:rPr lang="es-ES" b="0" i="1" smtClean="0">
                                  <a:latin typeface="Cambria Math"/>
                                  <a:ea typeface="Cambria Math"/>
                                </a:rPr>
                                <m:t>2</m:t>
                              </m:r>
                            </m:sup>
                          </m:sSup>
                        </m:num>
                        <m:den>
                          <m:r>
                            <a:rPr lang="es-ES" b="0" i="1" smtClean="0">
                              <a:latin typeface="Cambria Math"/>
                            </a:rPr>
                            <m:t>2</m:t>
                          </m:r>
                          <m:r>
                            <a:rPr lang="es-ES" b="0" i="1" smtClean="0">
                              <a:latin typeface="Cambria Math"/>
                            </a:rPr>
                            <m:t>𝑎</m:t>
                          </m:r>
                        </m:den>
                      </m:f>
                    </m:oMath>
                  </m:oMathPara>
                </a14:m>
                <a:endParaRPr lang="es-ES" dirty="0"/>
              </a:p>
            </p:txBody>
          </p:sp>
        </mc:Choice>
        <mc:Fallback xmlns="">
          <p:sp>
            <p:nvSpPr>
              <p:cNvPr id="2" name="1 CuadroTexto"/>
              <p:cNvSpPr txBox="1">
                <a:spLocks noRot="1" noChangeAspect="1" noMove="1" noResize="1" noEditPoints="1" noAdjustHandles="1" noChangeArrowheads="1" noChangeShapeType="1" noTextEdit="1"/>
              </p:cNvSpPr>
              <p:nvPr/>
            </p:nvSpPr>
            <p:spPr>
              <a:xfrm>
                <a:off x="766369" y="476672"/>
                <a:ext cx="3042371" cy="656013"/>
              </a:xfrm>
              <a:prstGeom prst="rect">
                <a:avLst/>
              </a:prstGeom>
              <a:blipFill rotWithShape="1">
                <a:blip r:embed="rId2"/>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3" name="2 CuadroTexto"/>
              <p:cNvSpPr txBox="1"/>
              <p:nvPr/>
            </p:nvSpPr>
            <p:spPr>
              <a:xfrm>
                <a:off x="2291717" y="1484784"/>
                <a:ext cx="3691139" cy="109453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sz="3200" i="1" smtClean="0">
                              <a:latin typeface="Cambria Math" panose="02040503050406030204" pitchFamily="18" charset="0"/>
                            </a:rPr>
                          </m:ctrlPr>
                        </m:sSubPr>
                        <m:e>
                          <m:r>
                            <a:rPr lang="es-ES" sz="3200" b="0" i="1" smtClean="0">
                              <a:latin typeface="Cambria Math"/>
                            </a:rPr>
                            <m:t>𝑥</m:t>
                          </m:r>
                        </m:e>
                        <m:sub>
                          <m:r>
                            <a:rPr lang="es-ES" sz="3200" b="0" i="1" smtClean="0">
                              <a:latin typeface="Cambria Math"/>
                            </a:rPr>
                            <m:t>𝑓</m:t>
                          </m:r>
                        </m:sub>
                      </m:sSub>
                      <m:r>
                        <a:rPr lang="es-ES" sz="3200" b="0" i="1" smtClean="0">
                          <a:latin typeface="Cambria Math"/>
                        </a:rPr>
                        <m:t>−</m:t>
                      </m:r>
                      <m:sSub>
                        <m:sSubPr>
                          <m:ctrlPr>
                            <a:rPr lang="es-ES" sz="3200" b="0" i="1" smtClean="0">
                              <a:latin typeface="Cambria Math" panose="02040503050406030204" pitchFamily="18" charset="0"/>
                            </a:rPr>
                          </m:ctrlPr>
                        </m:sSubPr>
                        <m:e>
                          <m:r>
                            <a:rPr lang="es-ES" sz="3200" b="0" i="1" smtClean="0">
                              <a:latin typeface="Cambria Math"/>
                            </a:rPr>
                            <m:t>𝑥</m:t>
                          </m:r>
                        </m:e>
                        <m:sub>
                          <m:r>
                            <a:rPr lang="es-ES" sz="3200" b="0" i="1" smtClean="0">
                              <a:latin typeface="Cambria Math"/>
                            </a:rPr>
                            <m:t>𝑖</m:t>
                          </m:r>
                        </m:sub>
                      </m:sSub>
                      <m:r>
                        <a:rPr lang="es-ES" sz="3200" b="0" i="1" smtClean="0">
                          <a:latin typeface="Cambria Math"/>
                        </a:rPr>
                        <m:t>=</m:t>
                      </m:r>
                      <m:f>
                        <m:fPr>
                          <m:ctrlPr>
                            <a:rPr lang="es-ES" sz="3200" b="0" i="1" smtClean="0">
                              <a:latin typeface="Cambria Math" panose="02040503050406030204" pitchFamily="18" charset="0"/>
                            </a:rPr>
                          </m:ctrlPr>
                        </m:fPr>
                        <m:num>
                          <m:sSup>
                            <m:sSupPr>
                              <m:ctrlPr>
                                <a:rPr lang="es-ES" sz="3200" b="0" i="1" smtClean="0">
                                  <a:latin typeface="Cambria Math" panose="02040503050406030204" pitchFamily="18" charset="0"/>
                                  <a:ea typeface="Cambria Math"/>
                                </a:rPr>
                              </m:ctrlPr>
                            </m:sSupPr>
                            <m:e>
                              <m:sSub>
                                <m:sSubPr>
                                  <m:ctrlPr>
                                    <a:rPr lang="es-ES" sz="3200" b="0" i="1" smtClean="0">
                                      <a:latin typeface="Cambria Math" panose="02040503050406030204" pitchFamily="18" charset="0"/>
                                      <a:ea typeface="Cambria Math"/>
                                    </a:rPr>
                                  </m:ctrlPr>
                                </m:sSubPr>
                                <m:e>
                                  <m:r>
                                    <a:rPr lang="es-ES" sz="3200" b="0" i="1" smtClean="0">
                                      <a:latin typeface="Cambria Math"/>
                                      <a:ea typeface="Cambria Math"/>
                                    </a:rPr>
                                    <m:t>𝑣</m:t>
                                  </m:r>
                                </m:e>
                                <m:sub>
                                  <m:r>
                                    <a:rPr lang="es-ES" sz="3200" b="0" i="1" smtClean="0">
                                      <a:latin typeface="Cambria Math"/>
                                      <a:ea typeface="Cambria Math"/>
                                    </a:rPr>
                                    <m:t>𝑓</m:t>
                                  </m:r>
                                </m:sub>
                              </m:sSub>
                            </m:e>
                            <m:sup>
                              <m:r>
                                <a:rPr lang="es-ES" sz="3200" b="0" i="1" smtClean="0">
                                  <a:latin typeface="Cambria Math"/>
                                  <a:ea typeface="Cambria Math"/>
                                </a:rPr>
                                <m:t>2</m:t>
                              </m:r>
                            </m:sup>
                          </m:sSup>
                          <m:r>
                            <a:rPr lang="es-ES" sz="3200" i="1">
                              <a:latin typeface="Cambria Math"/>
                              <a:ea typeface="Cambria Math"/>
                            </a:rPr>
                            <m:t>−</m:t>
                          </m:r>
                          <m:sSup>
                            <m:sSupPr>
                              <m:ctrlPr>
                                <a:rPr lang="es-ES" sz="3200" b="0" i="1" smtClean="0">
                                  <a:latin typeface="Cambria Math" panose="02040503050406030204" pitchFamily="18" charset="0"/>
                                  <a:ea typeface="Cambria Math"/>
                                </a:rPr>
                              </m:ctrlPr>
                            </m:sSupPr>
                            <m:e>
                              <m:sSub>
                                <m:sSubPr>
                                  <m:ctrlPr>
                                    <a:rPr lang="es-ES" sz="3200" b="0" i="1" smtClean="0">
                                      <a:latin typeface="Cambria Math" panose="02040503050406030204" pitchFamily="18" charset="0"/>
                                      <a:ea typeface="Cambria Math"/>
                                    </a:rPr>
                                  </m:ctrlPr>
                                </m:sSubPr>
                                <m:e>
                                  <m:r>
                                    <a:rPr lang="es-ES" sz="3200" b="0" i="1" smtClean="0">
                                      <a:latin typeface="Cambria Math"/>
                                      <a:ea typeface="Cambria Math"/>
                                    </a:rPr>
                                    <m:t>𝑣</m:t>
                                  </m:r>
                                </m:e>
                                <m:sub>
                                  <m:r>
                                    <a:rPr lang="es-ES" sz="3200" b="0" i="1" smtClean="0">
                                      <a:latin typeface="Cambria Math"/>
                                      <a:ea typeface="Cambria Math"/>
                                    </a:rPr>
                                    <m:t>𝑖</m:t>
                                  </m:r>
                                </m:sub>
                              </m:sSub>
                            </m:e>
                            <m:sup>
                              <m:r>
                                <a:rPr lang="es-ES" sz="3200" b="0" i="1" smtClean="0">
                                  <a:latin typeface="Cambria Math"/>
                                  <a:ea typeface="Cambria Math"/>
                                </a:rPr>
                                <m:t>2</m:t>
                              </m:r>
                            </m:sup>
                          </m:sSup>
                        </m:num>
                        <m:den>
                          <m:r>
                            <a:rPr lang="es-ES" sz="3200" b="0" i="1" smtClean="0">
                              <a:latin typeface="Cambria Math"/>
                            </a:rPr>
                            <m:t>2</m:t>
                          </m:r>
                          <m:r>
                            <a:rPr lang="es-ES" sz="3200" b="0" i="1" smtClean="0">
                              <a:latin typeface="Cambria Math"/>
                            </a:rPr>
                            <m:t>𝑎</m:t>
                          </m:r>
                        </m:den>
                      </m:f>
                    </m:oMath>
                  </m:oMathPara>
                </a14:m>
                <a:endParaRPr lang="es-ES" sz="3200" dirty="0"/>
              </a:p>
            </p:txBody>
          </p:sp>
        </mc:Choice>
        <mc:Fallback xmlns="">
          <p:sp>
            <p:nvSpPr>
              <p:cNvPr id="3" name="2 CuadroTexto"/>
              <p:cNvSpPr txBox="1">
                <a:spLocks noRot="1" noChangeAspect="1" noMove="1" noResize="1" noEditPoints="1" noAdjustHandles="1" noChangeArrowheads="1" noChangeShapeType="1" noTextEdit="1"/>
              </p:cNvSpPr>
              <p:nvPr/>
            </p:nvSpPr>
            <p:spPr>
              <a:xfrm>
                <a:off x="2291717" y="1484784"/>
                <a:ext cx="3691139" cy="1094530"/>
              </a:xfrm>
              <a:prstGeom prst="rect">
                <a:avLst/>
              </a:prstGeom>
              <a:blipFill rotWithShape="1">
                <a:blip r:embed="rId3"/>
                <a:stretch>
                  <a:fillRect/>
                </a:stretch>
              </a:blipFill>
            </p:spPr>
            <p:txBody>
              <a:bodyPr/>
              <a:lstStyle/>
              <a:p>
                <a:r>
                  <a:rPr lang="es-ES">
                    <a:noFill/>
                  </a:rPr>
                  <a:t> </a:t>
                </a:r>
              </a:p>
            </p:txBody>
          </p:sp>
        </mc:Fallback>
      </mc:AlternateContent>
    </p:spTree>
    <p:extLst>
      <p:ext uri="{BB962C8B-B14F-4D97-AF65-F5344CB8AC3E}">
        <p14:creationId xmlns:p14="http://schemas.microsoft.com/office/powerpoint/2010/main" val="2411079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843808" y="260648"/>
            <a:ext cx="3672408" cy="646331"/>
          </a:xfrm>
          <a:prstGeom prst="rect">
            <a:avLst/>
          </a:prstGeom>
          <a:noFill/>
        </p:spPr>
        <p:txBody>
          <a:bodyPr wrap="square" rtlCol="0">
            <a:spAutoFit/>
          </a:bodyPr>
          <a:lstStyle/>
          <a:p>
            <a:r>
              <a:rPr lang="es-ES" sz="3600" b="1" dirty="0" smtClean="0"/>
              <a:t>CAÍDA LIBRE</a:t>
            </a:r>
            <a:endParaRPr lang="es-ES" sz="3600" b="1" dirty="0"/>
          </a:p>
        </p:txBody>
      </p:sp>
      <p:pic>
        <p:nvPicPr>
          <p:cNvPr id="3" name="Imagen 2"/>
          <p:cNvPicPr>
            <a:picLocks noChangeAspect="1"/>
          </p:cNvPicPr>
          <p:nvPr/>
        </p:nvPicPr>
        <p:blipFill rotWithShape="1">
          <a:blip r:embed="rId2"/>
          <a:srcRect l="17713" t="31008" r="65750" b="12016"/>
          <a:stretch/>
        </p:blipFill>
        <p:spPr>
          <a:xfrm>
            <a:off x="2627784" y="860562"/>
            <a:ext cx="5832648" cy="5832648"/>
          </a:xfrm>
          <a:prstGeom prst="rect">
            <a:avLst/>
          </a:prstGeom>
        </p:spPr>
      </p:pic>
      <p:pic>
        <p:nvPicPr>
          <p:cNvPr id="4" name="Imagen 3"/>
          <p:cNvPicPr>
            <a:picLocks noChangeAspect="1"/>
          </p:cNvPicPr>
          <p:nvPr/>
        </p:nvPicPr>
        <p:blipFill>
          <a:blip r:embed="rId3"/>
          <a:stretch>
            <a:fillRect/>
          </a:stretch>
        </p:blipFill>
        <p:spPr>
          <a:xfrm>
            <a:off x="323528" y="1052736"/>
            <a:ext cx="1981200" cy="2724150"/>
          </a:xfrm>
          <a:prstGeom prst="rect">
            <a:avLst/>
          </a:prstGeom>
        </p:spPr>
      </p:pic>
    </p:spTree>
    <p:extLst>
      <p:ext uri="{BB962C8B-B14F-4D97-AF65-F5344CB8AC3E}">
        <p14:creationId xmlns:p14="http://schemas.microsoft.com/office/powerpoint/2010/main" val="21514273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11560" y="836712"/>
            <a:ext cx="8064896" cy="369332"/>
          </a:xfrm>
          <a:prstGeom prst="rect">
            <a:avLst/>
          </a:prstGeom>
        </p:spPr>
        <p:txBody>
          <a:bodyPr wrap="square">
            <a:spAutoFit/>
          </a:bodyPr>
          <a:lstStyle/>
          <a:p>
            <a:r>
              <a:rPr lang="es-ES" dirty="0"/>
              <a:t>M</a:t>
            </a:r>
            <a:r>
              <a:rPr lang="es-ES" dirty="0" smtClean="0"/>
              <a:t>ovimiento </a:t>
            </a:r>
            <a:r>
              <a:rPr lang="es-ES" dirty="0"/>
              <a:t>de un cuerpo bajo la acción exclusiva de un </a:t>
            </a:r>
            <a:r>
              <a:rPr lang="es-ES" dirty="0" smtClean="0"/>
              <a:t>Campo Gravitatorio</a:t>
            </a:r>
            <a:endParaRPr lang="es-ES" dirty="0"/>
          </a:p>
        </p:txBody>
      </p:sp>
      <p:sp>
        <p:nvSpPr>
          <p:cNvPr id="3" name="Rectángulo 2"/>
          <p:cNvSpPr/>
          <p:nvPr/>
        </p:nvSpPr>
        <p:spPr>
          <a:xfrm>
            <a:off x="611560" y="1970886"/>
            <a:ext cx="3744416" cy="2585323"/>
          </a:xfrm>
          <a:prstGeom prst="rect">
            <a:avLst/>
          </a:prstGeom>
        </p:spPr>
        <p:txBody>
          <a:bodyPr wrap="square">
            <a:spAutoFit/>
          </a:bodyPr>
          <a:lstStyle/>
          <a:p>
            <a:r>
              <a:rPr lang="es-ES" dirty="0"/>
              <a:t>El concepto es aplicable también a objetos en movimiento vertical ascendente sometidos a la acción desaceleradora de la gravedad, como un disparo vertical; o a cualquier objeto (satélites naturales o artificiales, planetas, etc.) en órbita alrededor de un cuerpo celeste.</a:t>
            </a:r>
          </a:p>
        </p:txBody>
      </p:sp>
      <p:sp>
        <p:nvSpPr>
          <p:cNvPr id="4" name="Rectángulo 3"/>
          <p:cNvSpPr/>
          <p:nvPr/>
        </p:nvSpPr>
        <p:spPr>
          <a:xfrm>
            <a:off x="3923928" y="4581128"/>
            <a:ext cx="3096344" cy="2062103"/>
          </a:xfrm>
          <a:prstGeom prst="rect">
            <a:avLst/>
          </a:prstGeom>
        </p:spPr>
        <p:txBody>
          <a:bodyPr wrap="square">
            <a:spAutoFit/>
          </a:bodyPr>
          <a:lstStyle/>
          <a:p>
            <a:r>
              <a:rPr lang="es-ES" sz="1600" dirty="0">
                <a:solidFill>
                  <a:srgbClr val="222222"/>
                </a:solidFill>
                <a:latin typeface="Arial" panose="020B0604020202020204" pitchFamily="34" charset="0"/>
              </a:rPr>
              <a:t>Caída libre de una pelota. Se muestran, mediante </a:t>
            </a:r>
            <a:r>
              <a:rPr lang="es-ES" sz="1600" dirty="0">
                <a:solidFill>
                  <a:srgbClr val="0B0080"/>
                </a:solidFill>
                <a:latin typeface="Arial" panose="020B0604020202020204" pitchFamily="34" charset="0"/>
                <a:hlinkClick r:id="rId2" tooltip="Fotografía estroboscópica"/>
              </a:rPr>
              <a:t>fotografía estroboscópica</a:t>
            </a:r>
            <a:r>
              <a:rPr lang="es-ES" sz="1600" dirty="0">
                <a:solidFill>
                  <a:srgbClr val="222222"/>
                </a:solidFill>
                <a:latin typeface="Arial" panose="020B0604020202020204" pitchFamily="34" charset="0"/>
              </a:rPr>
              <a:t>, las posiciones de la pelota a intervalos regulares de tiempo: para </a:t>
            </a:r>
            <a:r>
              <a:rPr lang="es-ES" sz="1600" i="1" dirty="0">
                <a:solidFill>
                  <a:srgbClr val="222222"/>
                </a:solidFill>
                <a:latin typeface="Arial" panose="020B0604020202020204" pitchFamily="34" charset="0"/>
              </a:rPr>
              <a:t>t</a:t>
            </a:r>
            <a:r>
              <a:rPr lang="es-ES" sz="1600" dirty="0">
                <a:solidFill>
                  <a:srgbClr val="222222"/>
                </a:solidFill>
                <a:latin typeface="Arial" panose="020B0604020202020204" pitchFamily="34" charset="0"/>
              </a:rPr>
              <a:t> = 1, 2, 3, 4, 5, ..., el espacio recorrido es proporcional a 1, 4, 9, 16, 25, ..., etc.</a:t>
            </a:r>
            <a:endParaRPr lang="es-ES" sz="1600" dirty="0"/>
          </a:p>
        </p:txBody>
      </p:sp>
      <p:pic>
        <p:nvPicPr>
          <p:cNvPr id="1026" name="Picture 2" descr="https://upload.wikimedia.org/wikipedia/commons/thumb/0/02/Falling_ball.jpg/220px-Falling_ba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0788" y="1340768"/>
            <a:ext cx="1515668" cy="5091265"/>
          </a:xfrm>
          <a:prstGeom prst="rect">
            <a:avLst/>
          </a:prstGeom>
          <a:noFill/>
          <a:extLst>
            <a:ext uri="{909E8E84-426E-40DD-AFC4-6F175D3DCCD1}">
              <a14:hiddenFill xmlns:a14="http://schemas.microsoft.com/office/drawing/2010/main">
                <a:solidFill>
                  <a:srgbClr val="FFFFFF"/>
                </a:solidFill>
              </a14:hiddenFill>
            </a:ext>
          </a:extLst>
        </p:spPr>
      </p:pic>
      <p:cxnSp>
        <p:nvCxnSpPr>
          <p:cNvPr id="6" name="Conector curvado 5"/>
          <p:cNvCxnSpPr>
            <a:stCxn id="4" idx="0"/>
          </p:cNvCxnSpPr>
          <p:nvPr/>
        </p:nvCxnSpPr>
        <p:spPr>
          <a:xfrm rot="5400000" flipH="1" flipV="1">
            <a:off x="5670122" y="3230978"/>
            <a:ext cx="1152128" cy="1548172"/>
          </a:xfrm>
          <a:prstGeom prst="curvedConnector2">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0440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srcRect l="9487" r="43078" b="67466"/>
          <a:stretch/>
        </p:blipFill>
        <p:spPr>
          <a:xfrm>
            <a:off x="971600" y="764704"/>
            <a:ext cx="720080" cy="1656184"/>
          </a:xfrm>
          <a:prstGeom prst="rect">
            <a:avLst/>
          </a:prstGeom>
        </p:spPr>
      </p:pic>
      <p:cxnSp>
        <p:nvCxnSpPr>
          <p:cNvPr id="5" name="Conector recto de flecha 4"/>
          <p:cNvCxnSpPr/>
          <p:nvPr/>
        </p:nvCxnSpPr>
        <p:spPr>
          <a:xfrm flipV="1">
            <a:off x="1835696" y="1268760"/>
            <a:ext cx="1080120" cy="5760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4" name="Imagen 13"/>
          <p:cNvPicPr>
            <a:picLocks noChangeAspect="1"/>
          </p:cNvPicPr>
          <p:nvPr/>
        </p:nvPicPr>
        <p:blipFill rotWithShape="1">
          <a:blip r:embed="rId3"/>
          <a:srcRect l="16736"/>
          <a:stretch/>
        </p:blipFill>
        <p:spPr>
          <a:xfrm>
            <a:off x="2627784" y="698676"/>
            <a:ext cx="2507629" cy="2292295"/>
          </a:xfrm>
          <a:prstGeom prst="rect">
            <a:avLst/>
          </a:prstGeom>
        </p:spPr>
      </p:pic>
      <p:cxnSp>
        <p:nvCxnSpPr>
          <p:cNvPr id="16" name="Conector recto de flecha 15"/>
          <p:cNvCxnSpPr/>
          <p:nvPr/>
        </p:nvCxnSpPr>
        <p:spPr>
          <a:xfrm>
            <a:off x="3995936" y="1844823"/>
            <a:ext cx="0" cy="86409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7" name="Imagen 16"/>
          <p:cNvPicPr>
            <a:picLocks noChangeAspect="1"/>
          </p:cNvPicPr>
          <p:nvPr/>
        </p:nvPicPr>
        <p:blipFill>
          <a:blip r:embed="rId4"/>
          <a:stretch>
            <a:fillRect/>
          </a:stretch>
        </p:blipFill>
        <p:spPr>
          <a:xfrm>
            <a:off x="3995936" y="2241680"/>
            <a:ext cx="506012" cy="573074"/>
          </a:xfrm>
          <a:prstGeom prst="rect">
            <a:avLst/>
          </a:prstGeom>
        </p:spPr>
      </p:pic>
      <mc:AlternateContent xmlns:mc="http://schemas.openxmlformats.org/markup-compatibility/2006" xmlns:a14="http://schemas.microsoft.com/office/drawing/2010/main">
        <mc:Choice Requires="a14">
          <p:sp>
            <p:nvSpPr>
              <p:cNvPr id="18" name="CuadroTexto 17"/>
              <p:cNvSpPr txBox="1"/>
              <p:nvPr/>
            </p:nvSpPr>
            <p:spPr>
              <a:xfrm>
                <a:off x="6444208" y="560176"/>
                <a:ext cx="100610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𝑛</m:t>
                          </m:r>
                        </m:sub>
                      </m:sSub>
                      <m:r>
                        <a:rPr lang="es-ES" b="0" i="1" smtClean="0">
                          <a:latin typeface="Cambria Math" panose="02040503050406030204" pitchFamily="18" charset="0"/>
                        </a:rPr>
                        <m:t>=</m:t>
                      </m:r>
                      <m:r>
                        <a:rPr lang="es-ES" b="0" i="1" smtClean="0">
                          <a:latin typeface="Cambria Math" panose="02040503050406030204" pitchFamily="18" charset="0"/>
                        </a:rPr>
                        <m:t>𝑚</m:t>
                      </m:r>
                      <m:r>
                        <a:rPr lang="es-ES" b="0" i="1" smtClean="0">
                          <a:latin typeface="Cambria Math" panose="02040503050406030204" pitchFamily="18" charset="0"/>
                        </a:rPr>
                        <m:t>.</m:t>
                      </m:r>
                      <m:r>
                        <a:rPr lang="es-ES" b="0" i="1" smtClean="0">
                          <a:latin typeface="Cambria Math" panose="02040503050406030204" pitchFamily="18" charset="0"/>
                        </a:rPr>
                        <m:t>𝑎</m:t>
                      </m:r>
                    </m:oMath>
                  </m:oMathPara>
                </a14:m>
                <a:endParaRPr lang="es-ES" dirty="0"/>
              </a:p>
            </p:txBody>
          </p:sp>
        </mc:Choice>
        <mc:Fallback xmlns="">
          <p:sp>
            <p:nvSpPr>
              <p:cNvPr id="18" name="CuadroTexto 17"/>
              <p:cNvSpPr txBox="1">
                <a:spLocks noRot="1" noChangeAspect="1" noMove="1" noResize="1" noEditPoints="1" noAdjustHandles="1" noChangeArrowheads="1" noChangeShapeType="1" noTextEdit="1"/>
              </p:cNvSpPr>
              <p:nvPr/>
            </p:nvSpPr>
            <p:spPr>
              <a:xfrm>
                <a:off x="6444208" y="560176"/>
                <a:ext cx="1006109" cy="276999"/>
              </a:xfrm>
              <a:prstGeom prst="rect">
                <a:avLst/>
              </a:prstGeom>
              <a:blipFill rotWithShape="0">
                <a:blip r:embed="rId5"/>
                <a:stretch>
                  <a:fillRect l="-4242" r="-1818" b="-13333"/>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9" name="CuadroTexto 18"/>
              <p:cNvSpPr txBox="1"/>
              <p:nvPr/>
            </p:nvSpPr>
            <p:spPr>
              <a:xfrm>
                <a:off x="6414572" y="1851134"/>
                <a:ext cx="94814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ES" b="0" i="1" smtClean="0">
                          <a:latin typeface="Cambria Math" panose="02040503050406030204" pitchFamily="18" charset="0"/>
                        </a:rPr>
                        <m:t>𝑃</m:t>
                      </m:r>
                      <m:r>
                        <a:rPr lang="es-ES" b="0" i="1" smtClean="0">
                          <a:latin typeface="Cambria Math" panose="02040503050406030204" pitchFamily="18" charset="0"/>
                        </a:rPr>
                        <m:t>=</m:t>
                      </m:r>
                      <m:r>
                        <a:rPr lang="es-ES" b="0" i="1" smtClean="0">
                          <a:latin typeface="Cambria Math" panose="02040503050406030204" pitchFamily="18" charset="0"/>
                        </a:rPr>
                        <m:t>𝑚</m:t>
                      </m:r>
                      <m:r>
                        <a:rPr lang="es-ES" b="0" i="1" smtClean="0">
                          <a:latin typeface="Cambria Math" panose="02040503050406030204" pitchFamily="18" charset="0"/>
                        </a:rPr>
                        <m:t>.</m:t>
                      </m:r>
                      <m:r>
                        <a:rPr lang="es-ES" b="0" i="1" smtClean="0">
                          <a:latin typeface="Cambria Math" panose="02040503050406030204" pitchFamily="18" charset="0"/>
                        </a:rPr>
                        <m:t>𝑔</m:t>
                      </m:r>
                    </m:oMath>
                  </m:oMathPara>
                </a14:m>
                <a:endParaRPr lang="es-ES" dirty="0"/>
              </a:p>
            </p:txBody>
          </p:sp>
        </mc:Choice>
        <mc:Fallback xmlns="">
          <p:sp>
            <p:nvSpPr>
              <p:cNvPr id="19" name="CuadroTexto 18"/>
              <p:cNvSpPr txBox="1">
                <a:spLocks noRot="1" noChangeAspect="1" noMove="1" noResize="1" noEditPoints="1" noAdjustHandles="1" noChangeArrowheads="1" noChangeShapeType="1" noTextEdit="1"/>
              </p:cNvSpPr>
              <p:nvPr/>
            </p:nvSpPr>
            <p:spPr>
              <a:xfrm>
                <a:off x="6414572" y="1851134"/>
                <a:ext cx="948145" cy="276999"/>
              </a:xfrm>
              <a:prstGeom prst="rect">
                <a:avLst/>
              </a:prstGeom>
              <a:blipFill rotWithShape="0">
                <a:blip r:embed="rId6"/>
                <a:stretch>
                  <a:fillRect l="-4487" r="-4487" b="-28889"/>
                </a:stretch>
              </a:blipFill>
            </p:spPr>
            <p:txBody>
              <a:bodyPr/>
              <a:lstStyle/>
              <a:p>
                <a:r>
                  <a:rPr lang="es-ES">
                    <a:noFill/>
                  </a:rPr>
                  <a:t> </a:t>
                </a:r>
              </a:p>
            </p:txBody>
          </p:sp>
        </mc:Fallback>
      </mc:AlternateContent>
      <p:cxnSp>
        <p:nvCxnSpPr>
          <p:cNvPr id="21" name="Conector recto de flecha 20"/>
          <p:cNvCxnSpPr/>
          <p:nvPr/>
        </p:nvCxnSpPr>
        <p:spPr>
          <a:xfrm>
            <a:off x="6503565" y="837175"/>
            <a:ext cx="12651" cy="10076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p:cNvCxnSpPr/>
          <p:nvPr/>
        </p:nvCxnSpPr>
        <p:spPr>
          <a:xfrm flipH="1">
            <a:off x="7236296" y="837175"/>
            <a:ext cx="126421" cy="10076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5" name="4 CuadroTexto"/>
              <p:cNvSpPr txBox="1"/>
              <p:nvPr/>
            </p:nvSpPr>
            <p:spPr>
              <a:xfrm>
                <a:off x="755576" y="3561055"/>
                <a:ext cx="2501422" cy="63139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s-ES" sz="3200" i="1" smtClean="0">
                              <a:latin typeface="Cambria Math" panose="02040503050406030204" pitchFamily="18" charset="0"/>
                            </a:rPr>
                          </m:ctrlPr>
                        </m:sSubPr>
                        <m:e>
                          <m:r>
                            <a:rPr lang="es-ES" sz="3200" b="0" i="1" smtClean="0">
                              <a:latin typeface="Cambria Math"/>
                            </a:rPr>
                            <m:t>𝑣</m:t>
                          </m:r>
                        </m:e>
                        <m:sub>
                          <m:r>
                            <a:rPr lang="es-ES" sz="3200" b="0" i="1" smtClean="0">
                              <a:latin typeface="Cambria Math"/>
                            </a:rPr>
                            <m:t>𝑓</m:t>
                          </m:r>
                        </m:sub>
                      </m:sSub>
                      <m:r>
                        <a:rPr lang="es-ES" sz="3200" b="0" i="1" smtClean="0">
                          <a:latin typeface="Cambria Math"/>
                        </a:rPr>
                        <m:t>=</m:t>
                      </m:r>
                      <m:r>
                        <a:rPr lang="es-ES" sz="3200" b="1" i="1" smtClean="0">
                          <a:latin typeface="Cambria Math" panose="02040503050406030204" pitchFamily="18" charset="0"/>
                        </a:rPr>
                        <m:t>𝒂</m:t>
                      </m:r>
                      <m:r>
                        <a:rPr lang="es-ES" sz="3200" b="0" i="1" smtClean="0">
                          <a:latin typeface="Cambria Math"/>
                        </a:rPr>
                        <m:t>𝑡</m:t>
                      </m:r>
                      <m:r>
                        <a:rPr lang="es-ES" sz="3200" b="0" i="1" smtClean="0">
                          <a:latin typeface="Cambria Math"/>
                        </a:rPr>
                        <m:t>+</m:t>
                      </m:r>
                      <m:sSub>
                        <m:sSubPr>
                          <m:ctrlPr>
                            <a:rPr lang="es-ES" sz="3200" i="1" smtClean="0">
                              <a:latin typeface="Cambria Math" panose="02040503050406030204" pitchFamily="18" charset="0"/>
                            </a:rPr>
                          </m:ctrlPr>
                        </m:sSubPr>
                        <m:e>
                          <m:r>
                            <a:rPr lang="es-ES" sz="3200" b="0" i="1" smtClean="0">
                              <a:latin typeface="Cambria Math"/>
                            </a:rPr>
                            <m:t>𝑣</m:t>
                          </m:r>
                        </m:e>
                        <m:sub>
                          <m:r>
                            <a:rPr lang="es-ES" sz="3200" b="0" i="1" smtClean="0">
                              <a:latin typeface="Cambria Math"/>
                            </a:rPr>
                            <m:t>𝑖</m:t>
                          </m:r>
                        </m:sub>
                      </m:sSub>
                    </m:oMath>
                  </m:oMathPara>
                </a14:m>
                <a:endParaRPr lang="es-ES" sz="2000" dirty="0"/>
              </a:p>
            </p:txBody>
          </p:sp>
        </mc:Choice>
        <mc:Fallback xmlns="">
          <p:sp>
            <p:nvSpPr>
              <p:cNvPr id="25" name="4 CuadroTexto"/>
              <p:cNvSpPr txBox="1">
                <a:spLocks noRot="1" noChangeAspect="1" noMove="1" noResize="1" noEditPoints="1" noAdjustHandles="1" noChangeArrowheads="1" noChangeShapeType="1" noTextEdit="1"/>
              </p:cNvSpPr>
              <p:nvPr/>
            </p:nvSpPr>
            <p:spPr>
              <a:xfrm>
                <a:off x="755576" y="3561055"/>
                <a:ext cx="2501422" cy="631391"/>
              </a:xfrm>
              <a:prstGeom prst="rect">
                <a:avLst/>
              </a:prstGeom>
              <a:blipFill rotWithShape="0">
                <a:blip r:embed="rId7"/>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7" name="5 CuadroTexto"/>
              <p:cNvSpPr txBox="1"/>
              <p:nvPr/>
            </p:nvSpPr>
            <p:spPr>
              <a:xfrm>
                <a:off x="4248942" y="3561055"/>
                <a:ext cx="4136389" cy="120032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sz="3600" i="1" smtClean="0">
                              <a:latin typeface="Cambria Math" panose="02040503050406030204" pitchFamily="18" charset="0"/>
                            </a:rPr>
                          </m:ctrlPr>
                        </m:sSubPr>
                        <m:e>
                          <m:r>
                            <a:rPr lang="es-ES" sz="3600" b="0" i="1" smtClean="0">
                              <a:latin typeface="Cambria Math" panose="02040503050406030204" pitchFamily="18" charset="0"/>
                            </a:rPr>
                            <m:t>𝑦</m:t>
                          </m:r>
                        </m:e>
                        <m:sub>
                          <m:r>
                            <a:rPr lang="es-ES" sz="3600" b="0" i="1" smtClean="0">
                              <a:latin typeface="Cambria Math"/>
                            </a:rPr>
                            <m:t>𝑓</m:t>
                          </m:r>
                        </m:sub>
                      </m:sSub>
                      <m:r>
                        <a:rPr lang="es-ES" sz="3600" b="0" i="1" smtClean="0">
                          <a:latin typeface="Cambria Math"/>
                        </a:rPr>
                        <m:t>−</m:t>
                      </m:r>
                      <m:sSub>
                        <m:sSubPr>
                          <m:ctrlPr>
                            <a:rPr lang="es-ES" sz="3600" b="0" i="1" smtClean="0">
                              <a:latin typeface="Cambria Math" panose="02040503050406030204" pitchFamily="18" charset="0"/>
                            </a:rPr>
                          </m:ctrlPr>
                        </m:sSubPr>
                        <m:e>
                          <m:r>
                            <a:rPr lang="es-ES" sz="3600" b="0" i="1" smtClean="0">
                              <a:latin typeface="Cambria Math" panose="02040503050406030204" pitchFamily="18" charset="0"/>
                            </a:rPr>
                            <m:t>𝑦</m:t>
                          </m:r>
                        </m:e>
                        <m:sub>
                          <m:r>
                            <a:rPr lang="es-ES" sz="3600" b="0" i="1" smtClean="0">
                              <a:latin typeface="Cambria Math"/>
                            </a:rPr>
                            <m:t>𝑖</m:t>
                          </m:r>
                        </m:sub>
                      </m:sSub>
                      <m:r>
                        <a:rPr lang="es-ES" sz="3600" b="0" i="1" smtClean="0">
                          <a:latin typeface="Cambria Math"/>
                        </a:rPr>
                        <m:t>=</m:t>
                      </m:r>
                      <m:sSub>
                        <m:sSubPr>
                          <m:ctrlPr>
                            <a:rPr lang="es-ES" sz="3600" b="0" i="1" smtClean="0">
                              <a:latin typeface="Cambria Math" panose="02040503050406030204" pitchFamily="18" charset="0"/>
                            </a:rPr>
                          </m:ctrlPr>
                        </m:sSubPr>
                        <m:e>
                          <m:r>
                            <a:rPr lang="es-ES" sz="3600" b="0" i="1" smtClean="0">
                              <a:latin typeface="Cambria Math"/>
                            </a:rPr>
                            <m:t>𝑣</m:t>
                          </m:r>
                        </m:e>
                        <m:sub>
                          <m:r>
                            <a:rPr lang="es-ES" sz="3600" b="0" i="1" smtClean="0">
                              <a:latin typeface="Cambria Math"/>
                            </a:rPr>
                            <m:t>𝑖</m:t>
                          </m:r>
                        </m:sub>
                      </m:sSub>
                      <m:r>
                        <a:rPr lang="es-ES" sz="3600" b="0" i="1" smtClean="0">
                          <a:latin typeface="Cambria Math"/>
                        </a:rPr>
                        <m:t>𝑡</m:t>
                      </m:r>
                      <m:r>
                        <a:rPr lang="es-ES" sz="3600" b="0" i="1" smtClean="0">
                          <a:latin typeface="Cambria Math"/>
                        </a:rPr>
                        <m:t>+</m:t>
                      </m:r>
                      <m:f>
                        <m:fPr>
                          <m:ctrlPr>
                            <a:rPr lang="es-ES" sz="3600" b="0" i="1" smtClean="0">
                              <a:latin typeface="Cambria Math" panose="02040503050406030204" pitchFamily="18" charset="0"/>
                            </a:rPr>
                          </m:ctrlPr>
                        </m:fPr>
                        <m:num>
                          <m:sSup>
                            <m:sSupPr>
                              <m:ctrlPr>
                                <a:rPr lang="es-ES" sz="3600" b="0" i="1" smtClean="0">
                                  <a:latin typeface="Cambria Math" panose="02040503050406030204" pitchFamily="18" charset="0"/>
                                </a:rPr>
                              </m:ctrlPr>
                            </m:sSupPr>
                            <m:e>
                              <m:r>
                                <a:rPr lang="es-ES" sz="3600" b="1" i="1" smtClean="0">
                                  <a:latin typeface="Cambria Math" panose="02040503050406030204" pitchFamily="18" charset="0"/>
                                </a:rPr>
                                <m:t>𝒂</m:t>
                              </m:r>
                              <m:r>
                                <a:rPr lang="es-ES" sz="3600" b="0" i="1" smtClean="0">
                                  <a:latin typeface="Cambria Math"/>
                                </a:rPr>
                                <m:t>𝑡</m:t>
                              </m:r>
                            </m:e>
                            <m:sup>
                              <m:r>
                                <a:rPr lang="es-ES" sz="3600" b="0" i="1" smtClean="0">
                                  <a:latin typeface="Cambria Math"/>
                                </a:rPr>
                                <m:t>2</m:t>
                              </m:r>
                            </m:sup>
                          </m:sSup>
                        </m:num>
                        <m:den>
                          <m:r>
                            <a:rPr lang="es-ES" sz="3600" b="0" i="1" smtClean="0">
                              <a:latin typeface="Cambria Math"/>
                            </a:rPr>
                            <m:t>2</m:t>
                          </m:r>
                        </m:den>
                      </m:f>
                    </m:oMath>
                  </m:oMathPara>
                </a14:m>
                <a:endParaRPr lang="es-ES" dirty="0"/>
              </a:p>
            </p:txBody>
          </p:sp>
        </mc:Choice>
        <mc:Fallback xmlns="">
          <p:sp>
            <p:nvSpPr>
              <p:cNvPr id="27" name="5 CuadroTexto"/>
              <p:cNvSpPr txBox="1">
                <a:spLocks noRot="1" noChangeAspect="1" noMove="1" noResize="1" noEditPoints="1" noAdjustHandles="1" noChangeArrowheads="1" noChangeShapeType="1" noTextEdit="1"/>
              </p:cNvSpPr>
              <p:nvPr/>
            </p:nvSpPr>
            <p:spPr>
              <a:xfrm>
                <a:off x="4248942" y="3561055"/>
                <a:ext cx="4136389" cy="1200329"/>
              </a:xfrm>
              <a:prstGeom prst="rect">
                <a:avLst/>
              </a:prstGeom>
              <a:blipFill rotWithShape="0">
                <a:blip r:embed="rId8"/>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8" name="2 CuadroTexto"/>
              <p:cNvSpPr txBox="1"/>
              <p:nvPr/>
            </p:nvSpPr>
            <p:spPr>
              <a:xfrm>
                <a:off x="748431" y="4761384"/>
                <a:ext cx="3697935" cy="109132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 sz="3200" i="1" smtClean="0">
                              <a:latin typeface="Cambria Math" panose="02040503050406030204" pitchFamily="18" charset="0"/>
                            </a:rPr>
                          </m:ctrlPr>
                        </m:sSubPr>
                        <m:e>
                          <m:r>
                            <a:rPr lang="es-ES" sz="3200" b="0" i="1" smtClean="0">
                              <a:latin typeface="Cambria Math" panose="02040503050406030204" pitchFamily="18" charset="0"/>
                            </a:rPr>
                            <m:t>𝑦</m:t>
                          </m:r>
                        </m:e>
                        <m:sub>
                          <m:r>
                            <a:rPr lang="es-ES" sz="3200" b="0" i="1" smtClean="0">
                              <a:latin typeface="Cambria Math"/>
                            </a:rPr>
                            <m:t>𝑓</m:t>
                          </m:r>
                        </m:sub>
                      </m:sSub>
                      <m:r>
                        <a:rPr lang="es-ES" sz="3200" b="0" i="1" smtClean="0">
                          <a:latin typeface="Cambria Math"/>
                        </a:rPr>
                        <m:t>−</m:t>
                      </m:r>
                      <m:sSub>
                        <m:sSubPr>
                          <m:ctrlPr>
                            <a:rPr lang="es-ES" sz="3200" b="0" i="1" smtClean="0">
                              <a:latin typeface="Cambria Math" panose="02040503050406030204" pitchFamily="18" charset="0"/>
                            </a:rPr>
                          </m:ctrlPr>
                        </m:sSubPr>
                        <m:e>
                          <m:r>
                            <a:rPr lang="es-ES" sz="3200" b="0" i="1" smtClean="0">
                              <a:latin typeface="Cambria Math" panose="02040503050406030204" pitchFamily="18" charset="0"/>
                            </a:rPr>
                            <m:t>𝑦</m:t>
                          </m:r>
                        </m:e>
                        <m:sub>
                          <m:r>
                            <a:rPr lang="es-ES" sz="3200" b="0" i="1" smtClean="0">
                              <a:latin typeface="Cambria Math"/>
                            </a:rPr>
                            <m:t>𝑖</m:t>
                          </m:r>
                        </m:sub>
                      </m:sSub>
                      <m:r>
                        <a:rPr lang="es-ES" sz="3200" b="0" i="1" smtClean="0">
                          <a:latin typeface="Cambria Math"/>
                        </a:rPr>
                        <m:t>=</m:t>
                      </m:r>
                      <m:f>
                        <m:fPr>
                          <m:ctrlPr>
                            <a:rPr lang="es-ES" sz="3200" b="0" i="1" smtClean="0">
                              <a:latin typeface="Cambria Math" panose="02040503050406030204" pitchFamily="18" charset="0"/>
                            </a:rPr>
                          </m:ctrlPr>
                        </m:fPr>
                        <m:num>
                          <m:sSup>
                            <m:sSupPr>
                              <m:ctrlPr>
                                <a:rPr lang="es-ES" sz="3200" b="0" i="1" smtClean="0">
                                  <a:latin typeface="Cambria Math" panose="02040503050406030204" pitchFamily="18" charset="0"/>
                                  <a:ea typeface="Cambria Math"/>
                                </a:rPr>
                              </m:ctrlPr>
                            </m:sSupPr>
                            <m:e>
                              <m:sSub>
                                <m:sSubPr>
                                  <m:ctrlPr>
                                    <a:rPr lang="es-ES" sz="3200" b="0" i="1" smtClean="0">
                                      <a:latin typeface="Cambria Math" panose="02040503050406030204" pitchFamily="18" charset="0"/>
                                      <a:ea typeface="Cambria Math"/>
                                    </a:rPr>
                                  </m:ctrlPr>
                                </m:sSubPr>
                                <m:e>
                                  <m:r>
                                    <a:rPr lang="es-ES" sz="3200" b="0" i="1" smtClean="0">
                                      <a:latin typeface="Cambria Math"/>
                                      <a:ea typeface="Cambria Math"/>
                                    </a:rPr>
                                    <m:t>𝑣</m:t>
                                  </m:r>
                                </m:e>
                                <m:sub>
                                  <m:r>
                                    <a:rPr lang="es-ES" sz="3200" b="0" i="1" smtClean="0">
                                      <a:latin typeface="Cambria Math"/>
                                      <a:ea typeface="Cambria Math"/>
                                    </a:rPr>
                                    <m:t>𝑓</m:t>
                                  </m:r>
                                </m:sub>
                              </m:sSub>
                            </m:e>
                            <m:sup>
                              <m:r>
                                <a:rPr lang="es-ES" sz="3200" b="0" i="1" smtClean="0">
                                  <a:latin typeface="Cambria Math"/>
                                  <a:ea typeface="Cambria Math"/>
                                </a:rPr>
                                <m:t>2</m:t>
                              </m:r>
                            </m:sup>
                          </m:sSup>
                          <m:r>
                            <a:rPr lang="es-ES" sz="3200" i="1">
                              <a:latin typeface="Cambria Math"/>
                              <a:ea typeface="Cambria Math"/>
                            </a:rPr>
                            <m:t>−</m:t>
                          </m:r>
                          <m:sSup>
                            <m:sSupPr>
                              <m:ctrlPr>
                                <a:rPr lang="es-ES" sz="3200" b="0" i="1" smtClean="0">
                                  <a:latin typeface="Cambria Math" panose="02040503050406030204" pitchFamily="18" charset="0"/>
                                  <a:ea typeface="Cambria Math"/>
                                </a:rPr>
                              </m:ctrlPr>
                            </m:sSupPr>
                            <m:e>
                              <m:sSub>
                                <m:sSubPr>
                                  <m:ctrlPr>
                                    <a:rPr lang="es-ES" sz="3200" b="0" i="1" smtClean="0">
                                      <a:latin typeface="Cambria Math" panose="02040503050406030204" pitchFamily="18" charset="0"/>
                                      <a:ea typeface="Cambria Math"/>
                                    </a:rPr>
                                  </m:ctrlPr>
                                </m:sSubPr>
                                <m:e>
                                  <m:r>
                                    <a:rPr lang="es-ES" sz="3200" b="0" i="1" smtClean="0">
                                      <a:latin typeface="Cambria Math"/>
                                      <a:ea typeface="Cambria Math"/>
                                    </a:rPr>
                                    <m:t>𝑣</m:t>
                                  </m:r>
                                </m:e>
                                <m:sub>
                                  <m:r>
                                    <a:rPr lang="es-ES" sz="3200" b="0" i="1" smtClean="0">
                                      <a:latin typeface="Cambria Math"/>
                                      <a:ea typeface="Cambria Math"/>
                                    </a:rPr>
                                    <m:t>𝑖</m:t>
                                  </m:r>
                                </m:sub>
                              </m:sSub>
                            </m:e>
                            <m:sup>
                              <m:r>
                                <a:rPr lang="es-ES" sz="3200" b="0" i="1" smtClean="0">
                                  <a:latin typeface="Cambria Math"/>
                                  <a:ea typeface="Cambria Math"/>
                                </a:rPr>
                                <m:t>2</m:t>
                              </m:r>
                            </m:sup>
                          </m:sSup>
                        </m:num>
                        <m:den>
                          <m:r>
                            <a:rPr lang="es-ES" sz="3200" b="0" i="1" smtClean="0">
                              <a:latin typeface="Cambria Math"/>
                            </a:rPr>
                            <m:t>2</m:t>
                          </m:r>
                          <m:r>
                            <a:rPr lang="es-ES" sz="3200" b="1" i="1" smtClean="0">
                              <a:latin typeface="Cambria Math" panose="02040503050406030204" pitchFamily="18" charset="0"/>
                            </a:rPr>
                            <m:t>𝒂</m:t>
                          </m:r>
                        </m:den>
                      </m:f>
                    </m:oMath>
                  </m:oMathPara>
                </a14:m>
                <a:endParaRPr lang="es-ES" sz="3200" dirty="0"/>
              </a:p>
            </p:txBody>
          </p:sp>
        </mc:Choice>
        <mc:Fallback xmlns="">
          <p:sp>
            <p:nvSpPr>
              <p:cNvPr id="28" name="2 CuadroTexto"/>
              <p:cNvSpPr txBox="1">
                <a:spLocks noRot="1" noChangeAspect="1" noMove="1" noResize="1" noEditPoints="1" noAdjustHandles="1" noChangeArrowheads="1" noChangeShapeType="1" noTextEdit="1"/>
              </p:cNvSpPr>
              <p:nvPr/>
            </p:nvSpPr>
            <p:spPr>
              <a:xfrm>
                <a:off x="748431" y="4761384"/>
                <a:ext cx="3697935" cy="1091324"/>
              </a:xfrm>
              <a:prstGeom prst="rect">
                <a:avLst/>
              </a:prstGeom>
              <a:blipFill rotWithShape="0">
                <a:blip r:embed="rId9"/>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30" name="CuadroTexto 29"/>
              <p:cNvSpPr txBox="1"/>
              <p:nvPr/>
            </p:nvSpPr>
            <p:spPr>
              <a:xfrm>
                <a:off x="5155634" y="5425835"/>
                <a:ext cx="3375441" cy="752642"/>
              </a:xfrm>
              <a:prstGeom prst="rect">
                <a:avLst/>
              </a:prstGeom>
              <a:noFill/>
              <a:ln w="38100">
                <a:solidFill>
                  <a:srgbClr val="FF0000"/>
                </a:solid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ES" sz="4000" b="0" i="1" smtClean="0">
                          <a:latin typeface="Cambria Math" panose="02040503050406030204" pitchFamily="18" charset="0"/>
                        </a:rPr>
                        <m:t>𝑎</m:t>
                      </m:r>
                      <m:r>
                        <a:rPr lang="es-ES" sz="4000" b="0" i="1" smtClean="0">
                          <a:latin typeface="Cambria Math" panose="02040503050406030204" pitchFamily="18" charset="0"/>
                        </a:rPr>
                        <m:t>=−9,8</m:t>
                      </m:r>
                      <m:f>
                        <m:fPr>
                          <m:type m:val="skw"/>
                          <m:ctrlPr>
                            <a:rPr lang="es-ES" sz="4000" b="0" i="1" smtClean="0">
                              <a:latin typeface="Cambria Math" panose="02040503050406030204" pitchFamily="18" charset="0"/>
                            </a:rPr>
                          </m:ctrlPr>
                        </m:fPr>
                        <m:num>
                          <m:r>
                            <a:rPr lang="es-ES" sz="4000" b="0" i="1" smtClean="0">
                              <a:latin typeface="Cambria Math" panose="02040503050406030204" pitchFamily="18" charset="0"/>
                            </a:rPr>
                            <m:t>𝑚</m:t>
                          </m:r>
                        </m:num>
                        <m:den>
                          <m:sSup>
                            <m:sSupPr>
                              <m:ctrlPr>
                                <a:rPr lang="es-ES" sz="4000" b="0" i="1" smtClean="0">
                                  <a:latin typeface="Cambria Math" panose="02040503050406030204" pitchFamily="18" charset="0"/>
                                </a:rPr>
                              </m:ctrlPr>
                            </m:sSupPr>
                            <m:e>
                              <m:r>
                                <a:rPr lang="es-ES" sz="4000" b="0" i="1" smtClean="0">
                                  <a:latin typeface="Cambria Math" panose="02040503050406030204" pitchFamily="18" charset="0"/>
                                </a:rPr>
                                <m:t>𝑠</m:t>
                              </m:r>
                            </m:e>
                            <m:sup>
                              <m:r>
                                <a:rPr lang="es-ES" sz="4000" b="0" i="1" smtClean="0">
                                  <a:latin typeface="Cambria Math" panose="02040503050406030204" pitchFamily="18" charset="0"/>
                                </a:rPr>
                                <m:t>2</m:t>
                              </m:r>
                            </m:sup>
                          </m:sSup>
                        </m:den>
                      </m:f>
                    </m:oMath>
                  </m:oMathPara>
                </a14:m>
                <a:endParaRPr lang="es-ES" sz="4000" dirty="0"/>
              </a:p>
            </p:txBody>
          </p:sp>
        </mc:Choice>
        <mc:Fallback xmlns="">
          <p:sp>
            <p:nvSpPr>
              <p:cNvPr id="30" name="CuadroTexto 29"/>
              <p:cNvSpPr txBox="1">
                <a:spLocks noRot="1" noChangeAspect="1" noMove="1" noResize="1" noEditPoints="1" noAdjustHandles="1" noChangeArrowheads="1" noChangeShapeType="1" noTextEdit="1"/>
              </p:cNvSpPr>
              <p:nvPr/>
            </p:nvSpPr>
            <p:spPr>
              <a:xfrm>
                <a:off x="5155634" y="5425835"/>
                <a:ext cx="3375441" cy="752642"/>
              </a:xfrm>
              <a:prstGeom prst="rect">
                <a:avLst/>
              </a:prstGeom>
              <a:blipFill rotWithShape="0">
                <a:blip r:embed="rId10"/>
                <a:stretch>
                  <a:fillRect/>
                </a:stretch>
              </a:blipFill>
              <a:ln w="38100">
                <a:solidFill>
                  <a:srgbClr val="FF0000"/>
                </a:solidFill>
              </a:ln>
            </p:spPr>
            <p:txBody>
              <a:bodyPr/>
              <a:lstStyle/>
              <a:p>
                <a:r>
                  <a:rPr lang="es-ES">
                    <a:noFill/>
                  </a:rPr>
                  <a:t> </a:t>
                </a:r>
              </a:p>
            </p:txBody>
          </p:sp>
        </mc:Fallback>
      </mc:AlternateContent>
    </p:spTree>
    <p:extLst>
      <p:ext uri="{BB962C8B-B14F-4D97-AF65-F5344CB8AC3E}">
        <p14:creationId xmlns:p14="http://schemas.microsoft.com/office/powerpoint/2010/main" val="2845805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 fill="hold"/>
                                        <p:tgtEl>
                                          <p:spTgt spid="27"/>
                                        </p:tgtEl>
                                        <p:attrNameLst>
                                          <p:attrName>ppt_x</p:attrName>
                                        </p:attrNameLst>
                                      </p:cBhvr>
                                      <p:tavLst>
                                        <p:tav tm="0">
                                          <p:val>
                                            <p:strVal val="#ppt_x"/>
                                          </p:val>
                                        </p:tav>
                                        <p:tav tm="100000">
                                          <p:val>
                                            <p:strVal val="#ppt_x"/>
                                          </p:val>
                                        </p:tav>
                                      </p:tavLst>
                                    </p:anim>
                                    <p:anim calcmode="lin" valueType="num">
                                      <p:cBhvr additive="base">
                                        <p:cTn id="1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500" fill="hold"/>
                                        <p:tgtEl>
                                          <p:spTgt spid="28"/>
                                        </p:tgtEl>
                                        <p:attrNameLst>
                                          <p:attrName>ppt_x</p:attrName>
                                        </p:attrNameLst>
                                      </p:cBhvr>
                                      <p:tavLst>
                                        <p:tav tm="0">
                                          <p:val>
                                            <p:strVal val="#ppt_x"/>
                                          </p:val>
                                        </p:tav>
                                        <p:tav tm="100000">
                                          <p:val>
                                            <p:strVal val="#ppt_x"/>
                                          </p:val>
                                        </p:tav>
                                      </p:tavLst>
                                    </p:anim>
                                    <p:anim calcmode="lin" valueType="num">
                                      <p:cBhvr additive="base">
                                        <p:cTn id="2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755576" y="548680"/>
            <a:ext cx="7632848" cy="584775"/>
          </a:xfrm>
          <a:prstGeom prst="rect">
            <a:avLst/>
          </a:prstGeom>
          <a:noFill/>
        </p:spPr>
        <p:txBody>
          <a:bodyPr wrap="square" rtlCol="0">
            <a:spAutoFit/>
          </a:bodyPr>
          <a:lstStyle/>
          <a:p>
            <a:pPr algn="ctr"/>
            <a:r>
              <a:rPr lang="es-ES" sz="3200" dirty="0" smtClean="0"/>
              <a:t>SUMA DE FUERZAS NO COLINEALES</a:t>
            </a:r>
            <a:endParaRPr lang="es-ES" sz="3200" dirty="0"/>
          </a:p>
        </p:txBody>
      </p:sp>
      <p:sp>
        <p:nvSpPr>
          <p:cNvPr id="3" name="CuadroTexto 2"/>
          <p:cNvSpPr txBox="1"/>
          <p:nvPr/>
        </p:nvSpPr>
        <p:spPr>
          <a:xfrm>
            <a:off x="467545" y="1196752"/>
            <a:ext cx="8424936" cy="646331"/>
          </a:xfrm>
          <a:prstGeom prst="rect">
            <a:avLst/>
          </a:prstGeom>
          <a:noFill/>
        </p:spPr>
        <p:txBody>
          <a:bodyPr wrap="square" rtlCol="0">
            <a:spAutoFit/>
          </a:bodyPr>
          <a:lstStyle/>
          <a:p>
            <a:r>
              <a:rPr lang="es-ES" dirty="0" smtClean="0"/>
              <a:t>Vamos a suponer que actúan dos fuerzas perpendiculares entre sí, sobre una caja. </a:t>
            </a:r>
            <a:endParaRPr lang="es-ES" dirty="0"/>
          </a:p>
        </p:txBody>
      </p:sp>
      <p:sp>
        <p:nvSpPr>
          <p:cNvPr id="6" name="Rectángulo 5"/>
          <p:cNvSpPr/>
          <p:nvPr/>
        </p:nvSpPr>
        <p:spPr>
          <a:xfrm>
            <a:off x="1023456" y="3573016"/>
            <a:ext cx="1368152"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9" name="Conector recto de flecha 8"/>
          <p:cNvCxnSpPr/>
          <p:nvPr/>
        </p:nvCxnSpPr>
        <p:spPr>
          <a:xfrm flipH="1" flipV="1">
            <a:off x="1706696" y="2495963"/>
            <a:ext cx="5982" cy="1437093"/>
          </a:xfrm>
          <a:prstGeom prst="straightConnector1">
            <a:avLst/>
          </a:prstGeom>
          <a:ln w="381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 name="Conector recto de flecha 11"/>
          <p:cNvCxnSpPr/>
          <p:nvPr/>
        </p:nvCxnSpPr>
        <p:spPr>
          <a:xfrm>
            <a:off x="1706696" y="3933056"/>
            <a:ext cx="2772308" cy="0"/>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4" name="CuadroTexto 13"/>
          <p:cNvSpPr txBox="1"/>
          <p:nvPr/>
        </p:nvSpPr>
        <p:spPr>
          <a:xfrm>
            <a:off x="548359" y="1764999"/>
            <a:ext cx="3174588" cy="369332"/>
          </a:xfrm>
          <a:prstGeom prst="rect">
            <a:avLst/>
          </a:prstGeom>
          <a:noFill/>
        </p:spPr>
        <p:txBody>
          <a:bodyPr wrap="square" rtlCol="0">
            <a:spAutoFit/>
          </a:bodyPr>
          <a:lstStyle/>
          <a:p>
            <a:r>
              <a:rPr lang="es-ES" dirty="0" smtClean="0"/>
              <a:t>F</a:t>
            </a:r>
            <a:r>
              <a:rPr lang="es-ES" baseline="-25000" dirty="0" smtClean="0"/>
              <a:t>1</a:t>
            </a:r>
            <a:r>
              <a:rPr lang="es-ES" dirty="0" smtClean="0"/>
              <a:t> = 60 N        F</a:t>
            </a:r>
            <a:r>
              <a:rPr lang="es-ES" baseline="-25000" dirty="0" smtClean="0"/>
              <a:t>2</a:t>
            </a:r>
            <a:r>
              <a:rPr lang="es-ES" dirty="0" smtClean="0"/>
              <a:t> = 80 N</a:t>
            </a:r>
            <a:endParaRPr lang="es-ES" dirty="0"/>
          </a:p>
        </p:txBody>
      </p:sp>
      <mc:AlternateContent xmlns:mc="http://schemas.openxmlformats.org/markup-compatibility/2006" xmlns:a14="http://schemas.microsoft.com/office/drawing/2010/main">
        <mc:Choice Requires="a14">
          <p:sp>
            <p:nvSpPr>
              <p:cNvPr id="18" name="CuadroTexto 17"/>
              <p:cNvSpPr txBox="1"/>
              <p:nvPr/>
            </p:nvSpPr>
            <p:spPr>
              <a:xfrm>
                <a:off x="1336266" y="2761223"/>
                <a:ext cx="286745"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1</m:t>
                              </m:r>
                            </m:sub>
                          </m:sSub>
                        </m:e>
                      </m:acc>
                    </m:oMath>
                  </m:oMathPara>
                </a14:m>
                <a:endParaRPr lang="es-ES" dirty="0"/>
              </a:p>
            </p:txBody>
          </p:sp>
        </mc:Choice>
        <mc:Fallback xmlns="">
          <p:sp>
            <p:nvSpPr>
              <p:cNvPr id="18" name="CuadroTexto 17"/>
              <p:cNvSpPr txBox="1">
                <a:spLocks noRot="1" noChangeAspect="1" noMove="1" noResize="1" noEditPoints="1" noAdjustHandles="1" noChangeArrowheads="1" noChangeShapeType="1" noTextEdit="1"/>
              </p:cNvSpPr>
              <p:nvPr/>
            </p:nvSpPr>
            <p:spPr>
              <a:xfrm>
                <a:off x="1336266" y="2761223"/>
                <a:ext cx="286745" cy="310598"/>
              </a:xfrm>
              <a:prstGeom prst="rect">
                <a:avLst/>
              </a:prstGeom>
              <a:blipFill rotWithShape="0">
                <a:blip r:embed="rId2"/>
                <a:stretch>
                  <a:fillRect l="-14894" r="-6383" b="-15686"/>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9" name="CuadroTexto 18"/>
              <p:cNvSpPr txBox="1"/>
              <p:nvPr/>
            </p:nvSpPr>
            <p:spPr>
              <a:xfrm>
                <a:off x="4122131" y="4024536"/>
                <a:ext cx="292068"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2</m:t>
                              </m:r>
                            </m:sub>
                          </m:sSub>
                        </m:e>
                      </m:acc>
                    </m:oMath>
                  </m:oMathPara>
                </a14:m>
                <a:endParaRPr lang="es-ES" dirty="0"/>
              </a:p>
            </p:txBody>
          </p:sp>
        </mc:Choice>
        <mc:Fallback xmlns="">
          <p:sp>
            <p:nvSpPr>
              <p:cNvPr id="19" name="CuadroTexto 18"/>
              <p:cNvSpPr txBox="1">
                <a:spLocks noRot="1" noChangeAspect="1" noMove="1" noResize="1" noEditPoints="1" noAdjustHandles="1" noChangeArrowheads="1" noChangeShapeType="1" noTextEdit="1"/>
              </p:cNvSpPr>
              <p:nvPr/>
            </p:nvSpPr>
            <p:spPr>
              <a:xfrm>
                <a:off x="4122131" y="4024536"/>
                <a:ext cx="292068" cy="310598"/>
              </a:xfrm>
              <a:prstGeom prst="rect">
                <a:avLst/>
              </a:prstGeom>
              <a:blipFill rotWithShape="0">
                <a:blip r:embed="rId3"/>
                <a:stretch>
                  <a:fillRect l="-14583" r="-6250" b="-17647"/>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0" name="CuadroTexto 19"/>
              <p:cNvSpPr txBox="1"/>
              <p:nvPr/>
            </p:nvSpPr>
            <p:spPr>
              <a:xfrm>
                <a:off x="1959813" y="4478550"/>
                <a:ext cx="1327992"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𝑅</m:t>
                              </m:r>
                            </m:sub>
                          </m:sSub>
                        </m:e>
                      </m:acc>
                      <m:r>
                        <a:rPr lang="es-ES" b="0" i="1" smtClean="0">
                          <a:latin typeface="Cambria Math" panose="02040503050406030204" pitchFamily="18" charset="0"/>
                        </a:rPr>
                        <m:t>=</m:t>
                      </m:r>
                      <m:acc>
                        <m:accPr>
                          <m:chr m:val="⃗"/>
                          <m:ctrlPr>
                            <a:rPr lang="es-ES" b="0" i="1" smtClean="0">
                              <a:latin typeface="Cambria Math" panose="02040503050406030204" pitchFamily="18" charset="0"/>
                            </a:rPr>
                          </m:ctrlPr>
                        </m:accPr>
                        <m:e>
                          <m:sSub>
                            <m:sSubPr>
                              <m:ctrlPr>
                                <a:rPr lang="es-ES" b="0"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1</m:t>
                              </m:r>
                            </m:sub>
                          </m:sSub>
                        </m:e>
                      </m:acc>
                      <m:r>
                        <a:rPr lang="es-ES" b="0" i="1" smtClean="0">
                          <a:latin typeface="Cambria Math" panose="02040503050406030204" pitchFamily="18" charset="0"/>
                        </a:rPr>
                        <m:t>+</m:t>
                      </m:r>
                      <m:acc>
                        <m:accPr>
                          <m:chr m:val="⃗"/>
                          <m:ctrlPr>
                            <a:rPr lang="es-ES" b="0" i="1" smtClean="0">
                              <a:latin typeface="Cambria Math" panose="02040503050406030204" pitchFamily="18" charset="0"/>
                            </a:rPr>
                          </m:ctrlPr>
                        </m:accPr>
                        <m:e>
                          <m:sSub>
                            <m:sSubPr>
                              <m:ctrlPr>
                                <a:rPr lang="es-ES" b="0"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2</m:t>
                              </m:r>
                            </m:sub>
                          </m:sSub>
                        </m:e>
                      </m:acc>
                    </m:oMath>
                  </m:oMathPara>
                </a14:m>
                <a:endParaRPr lang="es-ES" dirty="0"/>
              </a:p>
            </p:txBody>
          </p:sp>
        </mc:Choice>
        <mc:Fallback xmlns="">
          <p:sp>
            <p:nvSpPr>
              <p:cNvPr id="20" name="CuadroTexto 19"/>
              <p:cNvSpPr txBox="1">
                <a:spLocks noRot="1" noChangeAspect="1" noMove="1" noResize="1" noEditPoints="1" noAdjustHandles="1" noChangeArrowheads="1" noChangeShapeType="1" noTextEdit="1"/>
              </p:cNvSpPr>
              <p:nvPr/>
            </p:nvSpPr>
            <p:spPr>
              <a:xfrm>
                <a:off x="1959813" y="4478550"/>
                <a:ext cx="1327992" cy="310598"/>
              </a:xfrm>
              <a:prstGeom prst="rect">
                <a:avLst/>
              </a:prstGeom>
              <a:blipFill rotWithShape="0">
                <a:blip r:embed="rId8"/>
                <a:stretch>
                  <a:fillRect l="-2752" r="-917" b="-15686"/>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1" name="CuadroTexto 20"/>
              <p:cNvSpPr txBox="1"/>
              <p:nvPr/>
            </p:nvSpPr>
            <p:spPr>
              <a:xfrm>
                <a:off x="5110228" y="2971802"/>
                <a:ext cx="2779260" cy="87684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sz="2800" i="1" smtClean="0">
                              <a:latin typeface="Cambria Math" panose="02040503050406030204" pitchFamily="18" charset="0"/>
                            </a:rPr>
                          </m:ctrlPr>
                        </m:sSubPr>
                        <m:e>
                          <m:r>
                            <a:rPr lang="es-ES" sz="2800" b="0" i="1" smtClean="0">
                              <a:latin typeface="Cambria Math" panose="02040503050406030204" pitchFamily="18" charset="0"/>
                            </a:rPr>
                            <m:t>𝐹</m:t>
                          </m:r>
                        </m:e>
                        <m:sub>
                          <m:r>
                            <a:rPr lang="es-ES" sz="2800" b="0" i="1" smtClean="0">
                              <a:latin typeface="Cambria Math" panose="02040503050406030204" pitchFamily="18" charset="0"/>
                            </a:rPr>
                            <m:t>𝑅</m:t>
                          </m:r>
                        </m:sub>
                      </m:sSub>
                      <m:r>
                        <a:rPr lang="es-ES" sz="2800" b="0" i="1" smtClean="0">
                          <a:latin typeface="Cambria Math" panose="02040503050406030204" pitchFamily="18" charset="0"/>
                        </a:rPr>
                        <m:t>=</m:t>
                      </m:r>
                      <m:rad>
                        <m:radPr>
                          <m:degHide m:val="on"/>
                          <m:ctrlPr>
                            <a:rPr lang="es-ES" sz="2800" b="0" i="1" smtClean="0">
                              <a:latin typeface="Cambria Math" panose="02040503050406030204" pitchFamily="18" charset="0"/>
                            </a:rPr>
                          </m:ctrlPr>
                        </m:radPr>
                        <m:deg/>
                        <m:e>
                          <m:sSup>
                            <m:sSupPr>
                              <m:ctrlPr>
                                <a:rPr lang="es-ES" sz="2800" i="1">
                                  <a:latin typeface="Cambria Math" panose="02040503050406030204" pitchFamily="18" charset="0"/>
                                </a:rPr>
                              </m:ctrlPr>
                            </m:sSupPr>
                            <m:e>
                              <m:sSub>
                                <m:sSubPr>
                                  <m:ctrlPr>
                                    <a:rPr lang="es-ES" sz="2800" i="1">
                                      <a:latin typeface="Cambria Math" panose="02040503050406030204" pitchFamily="18" charset="0"/>
                                    </a:rPr>
                                  </m:ctrlPr>
                                </m:sSubPr>
                                <m:e>
                                  <m:r>
                                    <a:rPr lang="es-ES" sz="2800" i="1">
                                      <a:latin typeface="Cambria Math" panose="02040503050406030204" pitchFamily="18" charset="0"/>
                                    </a:rPr>
                                    <m:t>𝐹</m:t>
                                  </m:r>
                                </m:e>
                                <m:sub>
                                  <m:r>
                                    <a:rPr lang="es-ES" sz="2800" i="1">
                                      <a:latin typeface="Cambria Math" panose="02040503050406030204" pitchFamily="18" charset="0"/>
                                    </a:rPr>
                                    <m:t>1</m:t>
                                  </m:r>
                                </m:sub>
                              </m:sSub>
                            </m:e>
                            <m:sup>
                              <m:r>
                                <a:rPr lang="es-ES" sz="2800" i="1">
                                  <a:latin typeface="Cambria Math" panose="02040503050406030204" pitchFamily="18" charset="0"/>
                                </a:rPr>
                                <m:t>2</m:t>
                              </m:r>
                            </m:sup>
                          </m:sSup>
                          <m:r>
                            <a:rPr lang="es-ES" sz="2800" i="1">
                              <a:latin typeface="Cambria Math" panose="02040503050406030204" pitchFamily="18" charset="0"/>
                            </a:rPr>
                            <m:t>+</m:t>
                          </m:r>
                          <m:sSup>
                            <m:sSupPr>
                              <m:ctrlPr>
                                <a:rPr lang="es-ES" sz="2800" i="1">
                                  <a:latin typeface="Cambria Math" panose="02040503050406030204" pitchFamily="18" charset="0"/>
                                </a:rPr>
                              </m:ctrlPr>
                            </m:sSupPr>
                            <m:e>
                              <m:sSub>
                                <m:sSubPr>
                                  <m:ctrlPr>
                                    <a:rPr lang="es-ES" sz="2800" i="1">
                                      <a:latin typeface="Cambria Math" panose="02040503050406030204" pitchFamily="18" charset="0"/>
                                    </a:rPr>
                                  </m:ctrlPr>
                                </m:sSubPr>
                                <m:e>
                                  <m:r>
                                    <a:rPr lang="es-ES" sz="2800" i="1">
                                      <a:latin typeface="Cambria Math" panose="02040503050406030204" pitchFamily="18" charset="0"/>
                                    </a:rPr>
                                    <m:t>𝐹</m:t>
                                  </m:r>
                                </m:e>
                                <m:sub>
                                  <m:r>
                                    <a:rPr lang="es-ES" sz="2800" i="1">
                                      <a:latin typeface="Cambria Math" panose="02040503050406030204" pitchFamily="18" charset="0"/>
                                    </a:rPr>
                                    <m:t>2</m:t>
                                  </m:r>
                                </m:sub>
                              </m:sSub>
                            </m:e>
                            <m:sup>
                              <m:r>
                                <a:rPr lang="es-ES" sz="2800" i="1">
                                  <a:latin typeface="Cambria Math" panose="02040503050406030204" pitchFamily="18" charset="0"/>
                                </a:rPr>
                                <m:t>2</m:t>
                              </m:r>
                            </m:sup>
                          </m:sSup>
                          <m:r>
                            <m:rPr>
                              <m:nor/>
                            </m:rPr>
                            <a:rPr lang="es-ES" sz="2800" dirty="0"/>
                            <m:t> </m:t>
                          </m:r>
                        </m:e>
                      </m:rad>
                    </m:oMath>
                  </m:oMathPara>
                </a14:m>
                <a:endParaRPr lang="es-ES" sz="2800" dirty="0"/>
              </a:p>
            </p:txBody>
          </p:sp>
        </mc:Choice>
        <mc:Fallback xmlns="">
          <p:sp>
            <p:nvSpPr>
              <p:cNvPr id="21" name="CuadroTexto 20"/>
              <p:cNvSpPr txBox="1">
                <a:spLocks noRot="1" noChangeAspect="1" noMove="1" noResize="1" noEditPoints="1" noAdjustHandles="1" noChangeArrowheads="1" noChangeShapeType="1" noTextEdit="1"/>
              </p:cNvSpPr>
              <p:nvPr/>
            </p:nvSpPr>
            <p:spPr>
              <a:xfrm>
                <a:off x="5110228" y="2971802"/>
                <a:ext cx="2779260" cy="876843"/>
              </a:xfrm>
              <a:prstGeom prst="rect">
                <a:avLst/>
              </a:prstGeom>
              <a:blipFill rotWithShape="0">
                <a:blip r:embed="rId9"/>
                <a:stretch>
                  <a:fillRect/>
                </a:stretch>
              </a:blipFill>
            </p:spPr>
            <p:txBody>
              <a:bodyPr/>
              <a:lstStyle/>
              <a:p>
                <a:r>
                  <a:rPr lang="es-ES">
                    <a:noFill/>
                  </a:rPr>
                  <a:t> </a:t>
                </a:r>
              </a:p>
            </p:txBody>
          </p:sp>
        </mc:Fallback>
      </mc:AlternateContent>
      <p:cxnSp>
        <p:nvCxnSpPr>
          <p:cNvPr id="29" name="Conector recto de flecha 28"/>
          <p:cNvCxnSpPr/>
          <p:nvPr/>
        </p:nvCxnSpPr>
        <p:spPr>
          <a:xfrm flipV="1">
            <a:off x="1706696" y="2499939"/>
            <a:ext cx="2772308" cy="1411727"/>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CuadroTexto 29"/>
              <p:cNvSpPr txBox="1"/>
              <p:nvPr/>
            </p:nvSpPr>
            <p:spPr>
              <a:xfrm>
                <a:off x="2948393" y="2695393"/>
                <a:ext cx="309957"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s-ES" i="1" smtClean="0">
                              <a:latin typeface="Cambria Math" panose="02040503050406030204" pitchFamily="18" charset="0"/>
                            </a:rPr>
                          </m:ctrlPr>
                        </m:accPr>
                        <m:e>
                          <m:sSub>
                            <m:sSubPr>
                              <m:ctrlPr>
                                <a:rPr lang="es-ES"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𝑅</m:t>
                              </m:r>
                            </m:sub>
                          </m:sSub>
                        </m:e>
                      </m:acc>
                    </m:oMath>
                  </m:oMathPara>
                </a14:m>
                <a:endParaRPr lang="es-ES" dirty="0"/>
              </a:p>
            </p:txBody>
          </p:sp>
        </mc:Choice>
        <mc:Fallback xmlns="">
          <p:sp>
            <p:nvSpPr>
              <p:cNvPr id="30" name="CuadroTexto 29"/>
              <p:cNvSpPr txBox="1">
                <a:spLocks noRot="1" noChangeAspect="1" noMove="1" noResize="1" noEditPoints="1" noAdjustHandles="1" noChangeArrowheads="1" noChangeShapeType="1" noTextEdit="1"/>
              </p:cNvSpPr>
              <p:nvPr/>
            </p:nvSpPr>
            <p:spPr>
              <a:xfrm>
                <a:off x="2948393" y="2695393"/>
                <a:ext cx="309957" cy="310598"/>
              </a:xfrm>
              <a:prstGeom prst="rect">
                <a:avLst/>
              </a:prstGeom>
              <a:blipFill rotWithShape="0">
                <a:blip r:embed="rId6"/>
                <a:stretch>
                  <a:fillRect l="-15686" r="-1961" b="-17647"/>
                </a:stretch>
              </a:blipFill>
            </p:spPr>
            <p:txBody>
              <a:bodyPr/>
              <a:lstStyle/>
              <a:p>
                <a:r>
                  <a:rPr lang="es-ES">
                    <a:noFill/>
                  </a:rPr>
                  <a:t> </a:t>
                </a:r>
              </a:p>
            </p:txBody>
          </p:sp>
        </mc:Fallback>
      </mc:AlternateContent>
      <p:cxnSp>
        <p:nvCxnSpPr>
          <p:cNvPr id="38" name="Conector recto de flecha 37"/>
          <p:cNvCxnSpPr/>
          <p:nvPr/>
        </p:nvCxnSpPr>
        <p:spPr>
          <a:xfrm>
            <a:off x="1279961" y="2495963"/>
            <a:ext cx="3528000" cy="0"/>
          </a:xfrm>
          <a:prstGeom prst="straightConnector1">
            <a:avLst/>
          </a:prstGeom>
          <a:ln w="12700">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Conector recto de flecha 38"/>
          <p:cNvCxnSpPr/>
          <p:nvPr/>
        </p:nvCxnSpPr>
        <p:spPr>
          <a:xfrm flipV="1">
            <a:off x="4479004" y="1907455"/>
            <a:ext cx="0" cy="2710960"/>
          </a:xfrm>
          <a:prstGeom prst="straightConnector1">
            <a:avLst/>
          </a:prstGeom>
          <a:ln w="6350">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Arco 10"/>
          <p:cNvSpPr/>
          <p:nvPr/>
        </p:nvSpPr>
        <p:spPr>
          <a:xfrm>
            <a:off x="971600" y="3284984"/>
            <a:ext cx="1490660" cy="1230856"/>
          </a:xfrm>
          <a:prstGeom prst="arc">
            <a:avLst>
              <a:gd name="adj1" fmla="val 16286238"/>
              <a:gd name="adj2" fmla="val 0"/>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mc:AlternateContent xmlns:mc="http://schemas.openxmlformats.org/markup-compatibility/2006" xmlns:a14="http://schemas.microsoft.com/office/drawing/2010/main">
        <mc:Choice Requires="a14">
          <p:sp>
            <p:nvSpPr>
              <p:cNvPr id="27" name="CuadroTexto 26"/>
              <p:cNvSpPr txBox="1"/>
              <p:nvPr/>
            </p:nvSpPr>
            <p:spPr>
              <a:xfrm>
                <a:off x="1650020" y="3479094"/>
                <a:ext cx="864096"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s-ES" sz="2400" b="1" i="1" smtClean="0">
                          <a:latin typeface="Cambria Math" panose="02040503050406030204" pitchFamily="18" charset="0"/>
                        </a:rPr>
                        <m:t>𝟗𝟎</m:t>
                      </m:r>
                      <m:r>
                        <a:rPr lang="es-ES" sz="2400" b="1" i="1" smtClean="0">
                          <a:latin typeface="Cambria Math" panose="02040503050406030204" pitchFamily="18" charset="0"/>
                        </a:rPr>
                        <m:t>º</m:t>
                      </m:r>
                    </m:oMath>
                  </m:oMathPara>
                </a14:m>
                <a:endParaRPr lang="es-ES" sz="2400" b="1" dirty="0"/>
              </a:p>
            </p:txBody>
          </p:sp>
        </mc:Choice>
        <mc:Fallback xmlns="">
          <p:sp>
            <p:nvSpPr>
              <p:cNvPr id="27" name="CuadroTexto 26"/>
              <p:cNvSpPr txBox="1">
                <a:spLocks noRot="1" noChangeAspect="1" noMove="1" noResize="1" noEditPoints="1" noAdjustHandles="1" noChangeArrowheads="1" noChangeShapeType="1" noTextEdit="1"/>
              </p:cNvSpPr>
              <p:nvPr/>
            </p:nvSpPr>
            <p:spPr>
              <a:xfrm>
                <a:off x="1650020" y="3479094"/>
                <a:ext cx="864096" cy="461665"/>
              </a:xfrm>
              <a:prstGeom prst="rect">
                <a:avLst/>
              </a:prstGeom>
              <a:blipFill rotWithShape="0">
                <a:blip r:embed="rId7"/>
                <a:stretch>
                  <a:fillRect/>
                </a:stretch>
              </a:blipFill>
            </p:spPr>
            <p:txBody>
              <a:bodyPr/>
              <a:lstStyle/>
              <a:p>
                <a:r>
                  <a:rPr lang="es-ES">
                    <a:noFill/>
                  </a:rPr>
                  <a:t> </a:t>
                </a:r>
              </a:p>
            </p:txBody>
          </p:sp>
        </mc:Fallback>
      </mc:AlternateContent>
      <p:sp>
        <p:nvSpPr>
          <p:cNvPr id="13" name="CuadroTexto 12"/>
          <p:cNvSpPr txBox="1"/>
          <p:nvPr/>
        </p:nvSpPr>
        <p:spPr>
          <a:xfrm>
            <a:off x="5076056" y="1907455"/>
            <a:ext cx="3528392" cy="923330"/>
          </a:xfrm>
          <a:prstGeom prst="rect">
            <a:avLst/>
          </a:prstGeom>
          <a:noFill/>
        </p:spPr>
        <p:txBody>
          <a:bodyPr wrap="square" rtlCol="0">
            <a:spAutoFit/>
          </a:bodyPr>
          <a:lstStyle/>
          <a:p>
            <a:r>
              <a:rPr lang="es-ES" dirty="0" smtClean="0">
                <a:solidFill>
                  <a:srgbClr val="FF0000"/>
                </a:solidFill>
              </a:rPr>
              <a:t>EN ESTE CASO PARTÍCULAS PODEMOS UTILIZAR EL TEOREMA DE PITÁGORAS..</a:t>
            </a:r>
            <a:endParaRPr lang="es-ES" dirty="0">
              <a:solidFill>
                <a:srgbClr val="FF0000"/>
              </a:solidFill>
            </a:endParaRPr>
          </a:p>
        </p:txBody>
      </p:sp>
      <mc:AlternateContent xmlns:mc="http://schemas.openxmlformats.org/markup-compatibility/2006" xmlns:a14="http://schemas.microsoft.com/office/drawing/2010/main">
        <mc:Choice Requires="a14">
          <p:sp>
            <p:nvSpPr>
              <p:cNvPr id="32" name="CuadroTexto 31"/>
              <p:cNvSpPr txBox="1"/>
              <p:nvPr/>
            </p:nvSpPr>
            <p:spPr>
              <a:xfrm>
                <a:off x="5004048" y="3920309"/>
                <a:ext cx="2779260"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sz="2800" i="1" smtClean="0">
                              <a:latin typeface="Cambria Math" panose="02040503050406030204" pitchFamily="18" charset="0"/>
                            </a:rPr>
                          </m:ctrlPr>
                        </m:sSubPr>
                        <m:e>
                          <m:r>
                            <a:rPr lang="es-ES" sz="2800" b="0" i="1" smtClean="0">
                              <a:latin typeface="Cambria Math" panose="02040503050406030204" pitchFamily="18" charset="0"/>
                            </a:rPr>
                            <m:t>𝐹</m:t>
                          </m:r>
                        </m:e>
                        <m:sub>
                          <m:r>
                            <a:rPr lang="es-ES" sz="2800" b="0" i="1" smtClean="0">
                              <a:latin typeface="Cambria Math" panose="02040503050406030204" pitchFamily="18" charset="0"/>
                            </a:rPr>
                            <m:t>𝑅</m:t>
                          </m:r>
                        </m:sub>
                      </m:sSub>
                      <m:r>
                        <a:rPr lang="es-ES" sz="2800" b="0" i="1" smtClean="0">
                          <a:latin typeface="Cambria Math" panose="02040503050406030204" pitchFamily="18" charset="0"/>
                        </a:rPr>
                        <m:t>=100 </m:t>
                      </m:r>
                      <m:r>
                        <a:rPr lang="es-ES" sz="2800" b="0" i="1" smtClean="0">
                          <a:latin typeface="Cambria Math" panose="02040503050406030204" pitchFamily="18" charset="0"/>
                        </a:rPr>
                        <m:t>𝑁</m:t>
                      </m:r>
                    </m:oMath>
                  </m:oMathPara>
                </a14:m>
                <a:endParaRPr lang="es-ES" sz="2800" dirty="0"/>
              </a:p>
            </p:txBody>
          </p:sp>
        </mc:Choice>
        <mc:Fallback xmlns="">
          <p:sp>
            <p:nvSpPr>
              <p:cNvPr id="32" name="CuadroTexto 31"/>
              <p:cNvSpPr txBox="1">
                <a:spLocks noRot="1" noChangeAspect="1" noMove="1" noResize="1" noEditPoints="1" noAdjustHandles="1" noChangeArrowheads="1" noChangeShapeType="1" noTextEdit="1"/>
              </p:cNvSpPr>
              <p:nvPr/>
            </p:nvSpPr>
            <p:spPr>
              <a:xfrm>
                <a:off x="5004048" y="3920309"/>
                <a:ext cx="2779260" cy="430887"/>
              </a:xfrm>
              <a:prstGeom prst="rect">
                <a:avLst/>
              </a:prstGeom>
              <a:blipFill rotWithShape="0">
                <a:blip r:embed="rId10"/>
                <a:stretch>
                  <a:fillRect/>
                </a:stretch>
              </a:blipFill>
            </p:spPr>
            <p:txBody>
              <a:bodyPr/>
              <a:lstStyle/>
              <a:p>
                <a:r>
                  <a:rPr lang="es-ES">
                    <a:noFill/>
                  </a:rPr>
                  <a:t> </a:t>
                </a:r>
              </a:p>
            </p:txBody>
          </p:sp>
        </mc:Fallback>
      </mc:AlternateContent>
      <p:sp>
        <p:nvSpPr>
          <p:cNvPr id="15" name="Nube 14"/>
          <p:cNvSpPr/>
          <p:nvPr/>
        </p:nvSpPr>
        <p:spPr>
          <a:xfrm>
            <a:off x="6393678" y="4515840"/>
            <a:ext cx="2354786" cy="150544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rgbClr val="FF0000"/>
                </a:solidFill>
              </a:rPr>
              <a:t>Comprueba este resultado</a:t>
            </a:r>
            <a:endParaRPr lang="es-ES" dirty="0">
              <a:solidFill>
                <a:srgbClr val="FF0000"/>
              </a:solidFill>
            </a:endParaRPr>
          </a:p>
        </p:txBody>
      </p:sp>
      <p:sp>
        <p:nvSpPr>
          <p:cNvPr id="16" name="CuadroTexto 15"/>
          <p:cNvSpPr txBox="1"/>
          <p:nvPr/>
        </p:nvSpPr>
        <p:spPr>
          <a:xfrm>
            <a:off x="248534" y="5194174"/>
            <a:ext cx="5688632" cy="1354217"/>
          </a:xfrm>
          <a:prstGeom prst="rect">
            <a:avLst/>
          </a:prstGeom>
          <a:solidFill>
            <a:schemeClr val="accent5">
              <a:lumMod val="40000"/>
              <a:lumOff val="60000"/>
            </a:schemeClr>
          </a:solidFill>
          <a:ln w="76200">
            <a:solidFill>
              <a:srgbClr val="FF0000"/>
            </a:solidFill>
          </a:ln>
        </p:spPr>
        <p:txBody>
          <a:bodyPr wrap="square" rtlCol="0">
            <a:spAutoFit/>
          </a:bodyPr>
          <a:lstStyle/>
          <a:p>
            <a:r>
              <a:rPr lang="es-ES" sz="2800" b="1" dirty="0" smtClean="0">
                <a:solidFill>
                  <a:srgbClr val="FF0000"/>
                </a:solidFill>
              </a:rPr>
              <a:t>IMPORTANTE!!!</a:t>
            </a:r>
            <a:endParaRPr lang="es-ES" b="1" dirty="0" smtClean="0">
              <a:solidFill>
                <a:srgbClr val="FF0000"/>
              </a:solidFill>
            </a:endParaRPr>
          </a:p>
          <a:p>
            <a:pPr algn="ctr"/>
            <a:r>
              <a:rPr lang="es-ES" dirty="0" smtClean="0"/>
              <a:t>EL TEOREMA DE PITÁGORAS </a:t>
            </a:r>
            <a:r>
              <a:rPr lang="es-ES" b="1" dirty="0" smtClean="0">
                <a:solidFill>
                  <a:srgbClr val="FF0000"/>
                </a:solidFill>
              </a:rPr>
              <a:t>SOLO</a:t>
            </a:r>
            <a:r>
              <a:rPr lang="es-ES" dirty="0" smtClean="0"/>
              <a:t> LO PODEMOS APLICAR SI EL ÁNGULO ENTRE LOS VECTORES ES DE 90º</a:t>
            </a:r>
            <a:endParaRPr lang="es-ES" dirty="0"/>
          </a:p>
        </p:txBody>
      </p:sp>
    </p:spTree>
    <p:extLst>
      <p:ext uri="{BB962C8B-B14F-4D97-AF65-F5344CB8AC3E}">
        <p14:creationId xmlns:p14="http://schemas.microsoft.com/office/powerpoint/2010/main" val="1924629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203848" y="476672"/>
            <a:ext cx="2797561" cy="369332"/>
          </a:xfrm>
          <a:prstGeom prst="rect">
            <a:avLst/>
          </a:prstGeom>
          <a:noFill/>
        </p:spPr>
        <p:txBody>
          <a:bodyPr wrap="none" rtlCol="0">
            <a:spAutoFit/>
          </a:bodyPr>
          <a:lstStyle/>
          <a:p>
            <a:r>
              <a:rPr lang="es-ES_tradnl" dirty="0" smtClean="0"/>
              <a:t>Descomposición vectorial</a:t>
            </a:r>
            <a:endParaRPr lang="es-AR" dirty="0"/>
          </a:p>
        </p:txBody>
      </p:sp>
      <p:sp>
        <p:nvSpPr>
          <p:cNvPr id="3" name="2 CuadroTexto"/>
          <p:cNvSpPr txBox="1"/>
          <p:nvPr/>
        </p:nvSpPr>
        <p:spPr>
          <a:xfrm>
            <a:off x="683568" y="1268760"/>
            <a:ext cx="8304133" cy="369332"/>
          </a:xfrm>
          <a:prstGeom prst="rect">
            <a:avLst/>
          </a:prstGeom>
          <a:noFill/>
        </p:spPr>
        <p:txBody>
          <a:bodyPr wrap="none" rtlCol="0">
            <a:spAutoFit/>
          </a:bodyPr>
          <a:lstStyle/>
          <a:p>
            <a:r>
              <a:rPr lang="es-ES_tradnl" dirty="0" smtClean="0"/>
              <a:t>Representar una fuerza de módulo 40 N y que forme 55º con el eje horizontal.</a:t>
            </a:r>
            <a:endParaRPr lang="es-AR" dirty="0"/>
          </a:p>
        </p:txBody>
      </p:sp>
      <p:cxnSp>
        <p:nvCxnSpPr>
          <p:cNvPr id="5" name="4 Conector recto"/>
          <p:cNvCxnSpPr/>
          <p:nvPr/>
        </p:nvCxnSpPr>
        <p:spPr>
          <a:xfrm>
            <a:off x="683568" y="4077072"/>
            <a:ext cx="7704856" cy="0"/>
          </a:xfrm>
          <a:prstGeom prst="line">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7" name="6 CuadroTexto"/>
          <p:cNvSpPr txBox="1"/>
          <p:nvPr/>
        </p:nvSpPr>
        <p:spPr>
          <a:xfrm>
            <a:off x="8088342" y="4094650"/>
            <a:ext cx="300082" cy="369332"/>
          </a:xfrm>
          <a:prstGeom prst="rect">
            <a:avLst/>
          </a:prstGeom>
          <a:noFill/>
        </p:spPr>
        <p:txBody>
          <a:bodyPr wrap="none" rtlCol="0">
            <a:spAutoFit/>
          </a:bodyPr>
          <a:lstStyle/>
          <a:p>
            <a:r>
              <a:rPr lang="es-ES_tradnl" dirty="0" smtClean="0"/>
              <a:t>x</a:t>
            </a:r>
            <a:endParaRPr lang="es-AR" dirty="0"/>
          </a:p>
        </p:txBody>
      </p:sp>
      <p:cxnSp>
        <p:nvCxnSpPr>
          <p:cNvPr id="9" name="8 Conector recto"/>
          <p:cNvCxnSpPr/>
          <p:nvPr/>
        </p:nvCxnSpPr>
        <p:spPr>
          <a:xfrm>
            <a:off x="4355976" y="1916832"/>
            <a:ext cx="0" cy="4680520"/>
          </a:xfrm>
          <a:prstGeom prst="line">
            <a:avLst/>
          </a:prstGeom>
          <a:ln>
            <a:solidFill>
              <a:schemeClr val="tx1"/>
            </a:solidFill>
            <a:prstDash val="dash"/>
            <a:headEnd type="arrow"/>
          </a:ln>
        </p:spPr>
        <p:style>
          <a:lnRef idx="1">
            <a:schemeClr val="accent1"/>
          </a:lnRef>
          <a:fillRef idx="0">
            <a:schemeClr val="accent1"/>
          </a:fillRef>
          <a:effectRef idx="0">
            <a:schemeClr val="accent1"/>
          </a:effectRef>
          <a:fontRef idx="minor">
            <a:schemeClr val="tx1"/>
          </a:fontRef>
        </p:style>
      </p:cxnSp>
      <p:cxnSp>
        <p:nvCxnSpPr>
          <p:cNvPr id="13" name="12 Conector recto de flecha"/>
          <p:cNvCxnSpPr/>
          <p:nvPr/>
        </p:nvCxnSpPr>
        <p:spPr>
          <a:xfrm flipV="1">
            <a:off x="4355976" y="2636912"/>
            <a:ext cx="1944216" cy="14401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13 CuadroTexto"/>
              <p:cNvSpPr txBox="1"/>
              <p:nvPr/>
            </p:nvSpPr>
            <p:spPr>
              <a:xfrm>
                <a:off x="6292885" y="2373422"/>
                <a:ext cx="403700" cy="4029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AR" i="1" smtClean="0">
                              <a:latin typeface="Cambria Math" panose="02040503050406030204" pitchFamily="18" charset="0"/>
                            </a:rPr>
                          </m:ctrlPr>
                        </m:accPr>
                        <m:e>
                          <m:r>
                            <a:rPr lang="es-ES_tradnl" b="0" i="1" smtClean="0">
                              <a:latin typeface="Cambria Math"/>
                            </a:rPr>
                            <m:t>𝐹</m:t>
                          </m:r>
                        </m:e>
                      </m:acc>
                    </m:oMath>
                  </m:oMathPara>
                </a14:m>
                <a:endParaRPr lang="es-AR" dirty="0"/>
              </a:p>
            </p:txBody>
          </p:sp>
        </mc:Choice>
        <mc:Fallback xmlns="">
          <p:sp>
            <p:nvSpPr>
              <p:cNvPr id="14" name="13 CuadroTexto"/>
              <p:cNvSpPr txBox="1">
                <a:spLocks noRot="1" noChangeAspect="1" noMove="1" noResize="1" noEditPoints="1" noAdjustHandles="1" noChangeArrowheads="1" noChangeShapeType="1" noTextEdit="1"/>
              </p:cNvSpPr>
              <p:nvPr/>
            </p:nvSpPr>
            <p:spPr>
              <a:xfrm>
                <a:off x="6292885" y="2373422"/>
                <a:ext cx="403700" cy="402931"/>
              </a:xfrm>
              <a:prstGeom prst="rect">
                <a:avLst/>
              </a:prstGeom>
              <a:blipFill rotWithShape="1">
                <a:blip r:embed="rId2"/>
                <a:stretch>
                  <a:fillRect t="-21212" r="-29851"/>
                </a:stretch>
              </a:blipFill>
            </p:spPr>
            <p:txBody>
              <a:bodyPr/>
              <a:lstStyle/>
              <a:p>
                <a:r>
                  <a:rPr lang="es-AR">
                    <a:noFill/>
                  </a:rPr>
                  <a:t> </a:t>
                </a:r>
              </a:p>
            </p:txBody>
          </p:sp>
        </mc:Fallback>
      </mc:AlternateContent>
      <p:cxnSp>
        <p:nvCxnSpPr>
          <p:cNvPr id="16" name="15 Conector recto"/>
          <p:cNvCxnSpPr>
            <a:stCxn id="14" idx="1"/>
          </p:cNvCxnSpPr>
          <p:nvPr/>
        </p:nvCxnSpPr>
        <p:spPr>
          <a:xfrm>
            <a:off x="6292885" y="2574888"/>
            <a:ext cx="0" cy="1519762"/>
          </a:xfrm>
          <a:prstGeom prst="line">
            <a:avLst/>
          </a:prstGeom>
          <a:ln>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18 Conector recto"/>
          <p:cNvCxnSpPr/>
          <p:nvPr/>
        </p:nvCxnSpPr>
        <p:spPr>
          <a:xfrm flipH="1">
            <a:off x="4211960" y="2636912"/>
            <a:ext cx="2088233" cy="0"/>
          </a:xfrm>
          <a:prstGeom prst="line">
            <a:avLst/>
          </a:prstGeom>
          <a:ln>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21 Conector recto de flecha"/>
          <p:cNvCxnSpPr/>
          <p:nvPr/>
        </p:nvCxnSpPr>
        <p:spPr>
          <a:xfrm flipV="1">
            <a:off x="4355976" y="2636912"/>
            <a:ext cx="0" cy="1457738"/>
          </a:xfrm>
          <a:prstGeom prst="straightConnector1">
            <a:avLst/>
          </a:prstGeom>
          <a:ln>
            <a:tailEnd type="arrow"/>
          </a:ln>
        </p:spPr>
        <p:style>
          <a:lnRef idx="1">
            <a:schemeClr val="accent6"/>
          </a:lnRef>
          <a:fillRef idx="0">
            <a:schemeClr val="accent6"/>
          </a:fillRef>
          <a:effectRef idx="0">
            <a:schemeClr val="accent6"/>
          </a:effectRef>
          <a:fontRef idx="minor">
            <a:schemeClr val="tx1"/>
          </a:fontRef>
        </p:style>
      </p:cxnSp>
      <p:cxnSp>
        <p:nvCxnSpPr>
          <p:cNvPr id="24" name="23 Conector recto de flecha"/>
          <p:cNvCxnSpPr/>
          <p:nvPr/>
        </p:nvCxnSpPr>
        <p:spPr>
          <a:xfrm>
            <a:off x="4355976" y="4077072"/>
            <a:ext cx="1936909" cy="0"/>
          </a:xfrm>
          <a:prstGeom prst="straightConnector1">
            <a:avLst/>
          </a:prstGeom>
          <a:ln>
            <a:tailEnd type="arrow"/>
          </a:ln>
        </p:spPr>
        <p:style>
          <a:lnRef idx="1">
            <a:schemeClr val="accent6"/>
          </a:lnRef>
          <a:fillRef idx="0">
            <a:schemeClr val="accent6"/>
          </a:fillRef>
          <a:effectRef idx="0">
            <a:schemeClr val="accent6"/>
          </a:effectRef>
          <a:fontRef idx="minor">
            <a:schemeClr val="tx1"/>
          </a:fontRef>
        </p:style>
      </p:cxnSp>
      <mc:AlternateContent xmlns:mc="http://schemas.openxmlformats.org/markup-compatibility/2006" xmlns:a14="http://schemas.microsoft.com/office/drawing/2010/main">
        <mc:Choice Requires="a14">
          <p:sp>
            <p:nvSpPr>
              <p:cNvPr id="25" name="24 CuadroTexto"/>
              <p:cNvSpPr txBox="1"/>
              <p:nvPr/>
            </p:nvSpPr>
            <p:spPr>
              <a:xfrm>
                <a:off x="5998017" y="4257092"/>
                <a:ext cx="463011" cy="4029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AR" i="1" smtClean="0">
                              <a:latin typeface="Cambria Math" panose="02040503050406030204" pitchFamily="18" charset="0"/>
                            </a:rPr>
                          </m:ctrlPr>
                        </m:accPr>
                        <m:e>
                          <m:sSub>
                            <m:sSubPr>
                              <m:ctrlPr>
                                <a:rPr lang="es-AR" i="1" smtClean="0">
                                  <a:latin typeface="Cambria Math" panose="02040503050406030204" pitchFamily="18" charset="0"/>
                                </a:rPr>
                              </m:ctrlPr>
                            </m:sSubPr>
                            <m:e>
                              <m:r>
                                <a:rPr lang="es-ES_tradnl" b="0" i="1" smtClean="0">
                                  <a:latin typeface="Cambria Math"/>
                                </a:rPr>
                                <m:t>𝐹</m:t>
                              </m:r>
                            </m:e>
                            <m:sub>
                              <m:r>
                                <a:rPr lang="es-ES_tradnl" b="0" i="1" smtClean="0">
                                  <a:latin typeface="Cambria Math"/>
                                </a:rPr>
                                <m:t>𝑥</m:t>
                              </m:r>
                            </m:sub>
                          </m:sSub>
                        </m:e>
                      </m:acc>
                    </m:oMath>
                  </m:oMathPara>
                </a14:m>
                <a:endParaRPr lang="es-AR" dirty="0"/>
              </a:p>
            </p:txBody>
          </p:sp>
        </mc:Choice>
        <mc:Fallback xmlns="">
          <p:sp>
            <p:nvSpPr>
              <p:cNvPr id="25" name="24 CuadroTexto"/>
              <p:cNvSpPr txBox="1">
                <a:spLocks noRot="1" noChangeAspect="1" noMove="1" noResize="1" noEditPoints="1" noAdjustHandles="1" noChangeArrowheads="1" noChangeShapeType="1" noTextEdit="1"/>
              </p:cNvSpPr>
              <p:nvPr/>
            </p:nvSpPr>
            <p:spPr>
              <a:xfrm>
                <a:off x="5998017" y="4257092"/>
                <a:ext cx="463011" cy="402931"/>
              </a:xfrm>
              <a:prstGeom prst="rect">
                <a:avLst/>
              </a:prstGeom>
              <a:blipFill rotWithShape="1">
                <a:blip r:embed="rId3"/>
                <a:stretch>
                  <a:fillRect/>
                </a:stretch>
              </a:blipFill>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27" name="26 CuadroTexto"/>
              <p:cNvSpPr txBox="1"/>
              <p:nvPr/>
            </p:nvSpPr>
            <p:spPr>
              <a:xfrm>
                <a:off x="3747350" y="2574887"/>
                <a:ext cx="470642" cy="43120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AR" i="1" smtClean="0">
                              <a:latin typeface="Cambria Math" panose="02040503050406030204" pitchFamily="18" charset="0"/>
                            </a:rPr>
                          </m:ctrlPr>
                        </m:accPr>
                        <m:e>
                          <m:sSub>
                            <m:sSubPr>
                              <m:ctrlPr>
                                <a:rPr lang="es-AR" i="1" smtClean="0">
                                  <a:latin typeface="Cambria Math" panose="02040503050406030204" pitchFamily="18" charset="0"/>
                                </a:rPr>
                              </m:ctrlPr>
                            </m:sSubPr>
                            <m:e>
                              <m:r>
                                <a:rPr lang="es-ES_tradnl" b="0" i="1" smtClean="0">
                                  <a:latin typeface="Cambria Math"/>
                                </a:rPr>
                                <m:t>𝐹</m:t>
                              </m:r>
                            </m:e>
                            <m:sub>
                              <m:r>
                                <a:rPr lang="es-ES_tradnl" b="0" i="1" smtClean="0">
                                  <a:latin typeface="Cambria Math"/>
                                </a:rPr>
                                <m:t>𝑦</m:t>
                              </m:r>
                            </m:sub>
                          </m:sSub>
                        </m:e>
                      </m:acc>
                    </m:oMath>
                  </m:oMathPara>
                </a14:m>
                <a:endParaRPr lang="es-AR" dirty="0"/>
              </a:p>
            </p:txBody>
          </p:sp>
        </mc:Choice>
        <mc:Fallback xmlns="">
          <p:sp>
            <p:nvSpPr>
              <p:cNvPr id="27" name="26 CuadroTexto"/>
              <p:cNvSpPr txBox="1">
                <a:spLocks noRot="1" noChangeAspect="1" noMove="1" noResize="1" noEditPoints="1" noAdjustHandles="1" noChangeArrowheads="1" noChangeShapeType="1" noTextEdit="1"/>
              </p:cNvSpPr>
              <p:nvPr/>
            </p:nvSpPr>
            <p:spPr>
              <a:xfrm>
                <a:off x="3747350" y="2574887"/>
                <a:ext cx="470642" cy="431208"/>
              </a:xfrm>
              <a:prstGeom prst="rect">
                <a:avLst/>
              </a:prstGeom>
              <a:blipFill rotWithShape="1">
                <a:blip r:embed="rId4"/>
                <a:stretch>
                  <a:fillRect b="-1408"/>
                </a:stretch>
              </a:blipFill>
            </p:spPr>
            <p:txBody>
              <a:bodyPr/>
              <a:lstStyle/>
              <a:p>
                <a:r>
                  <a:rPr lang="es-AR">
                    <a:noFill/>
                  </a:rPr>
                  <a:t> </a:t>
                </a:r>
              </a:p>
            </p:txBody>
          </p:sp>
        </mc:Fallback>
      </mc:AlternateContent>
      <p:sp>
        <p:nvSpPr>
          <p:cNvPr id="26" name="25 Flecha izquierda"/>
          <p:cNvSpPr/>
          <p:nvPr/>
        </p:nvSpPr>
        <p:spPr>
          <a:xfrm>
            <a:off x="2915816" y="2509703"/>
            <a:ext cx="831534" cy="496392"/>
          </a:xfrm>
          <a:prstGeom prst="leftArrow">
            <a:avLst>
              <a:gd name="adj1" fmla="val 24855"/>
              <a:gd name="adj2" fmla="val 356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9" name="28 Flecha izquierda"/>
          <p:cNvSpPr/>
          <p:nvPr/>
        </p:nvSpPr>
        <p:spPr>
          <a:xfrm rot="16200000">
            <a:off x="6041722" y="4619710"/>
            <a:ext cx="415766" cy="496392"/>
          </a:xfrm>
          <a:prstGeom prst="leftArrow">
            <a:avLst>
              <a:gd name="adj1" fmla="val 24855"/>
              <a:gd name="adj2" fmla="val 356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8" name="27 CuadroTexto"/>
          <p:cNvSpPr txBox="1"/>
          <p:nvPr/>
        </p:nvSpPr>
        <p:spPr>
          <a:xfrm>
            <a:off x="1176192" y="2359764"/>
            <a:ext cx="1728192" cy="646331"/>
          </a:xfrm>
          <a:prstGeom prst="rect">
            <a:avLst/>
          </a:prstGeom>
          <a:noFill/>
        </p:spPr>
        <p:txBody>
          <a:bodyPr wrap="square" rtlCol="0">
            <a:spAutoFit/>
          </a:bodyPr>
          <a:lstStyle/>
          <a:p>
            <a:pPr algn="ctr"/>
            <a:r>
              <a:rPr lang="es-ES_tradnl" dirty="0" smtClean="0"/>
              <a:t>Componente vertical</a:t>
            </a:r>
            <a:endParaRPr lang="es-AR" dirty="0"/>
          </a:p>
        </p:txBody>
      </p:sp>
      <p:sp>
        <p:nvSpPr>
          <p:cNvPr id="30" name="29 CuadroTexto"/>
          <p:cNvSpPr txBox="1"/>
          <p:nvPr/>
        </p:nvSpPr>
        <p:spPr>
          <a:xfrm>
            <a:off x="5536801" y="5105192"/>
            <a:ext cx="1512168" cy="646331"/>
          </a:xfrm>
          <a:prstGeom prst="rect">
            <a:avLst/>
          </a:prstGeom>
          <a:noFill/>
        </p:spPr>
        <p:txBody>
          <a:bodyPr wrap="square" rtlCol="0">
            <a:spAutoFit/>
          </a:bodyPr>
          <a:lstStyle/>
          <a:p>
            <a:pPr algn="ctr"/>
            <a:r>
              <a:rPr lang="es-ES_tradnl" dirty="0" smtClean="0"/>
              <a:t>Componente horizontal</a:t>
            </a:r>
            <a:endParaRPr lang="es-AR" dirty="0"/>
          </a:p>
        </p:txBody>
      </p:sp>
      <p:sp>
        <p:nvSpPr>
          <p:cNvPr id="31" name="30 CuadroTexto"/>
          <p:cNvSpPr txBox="1"/>
          <p:nvPr/>
        </p:nvSpPr>
        <p:spPr>
          <a:xfrm>
            <a:off x="3919512" y="1732495"/>
            <a:ext cx="298480" cy="369332"/>
          </a:xfrm>
          <a:prstGeom prst="rect">
            <a:avLst/>
          </a:prstGeom>
          <a:noFill/>
        </p:spPr>
        <p:txBody>
          <a:bodyPr wrap="none" rtlCol="0">
            <a:spAutoFit/>
          </a:bodyPr>
          <a:lstStyle/>
          <a:p>
            <a:r>
              <a:rPr lang="es-ES_tradnl" dirty="0" smtClean="0"/>
              <a:t>y</a:t>
            </a:r>
            <a:endParaRPr lang="es-AR" dirty="0"/>
          </a:p>
        </p:txBody>
      </p:sp>
      <mc:AlternateContent xmlns:mc="http://schemas.openxmlformats.org/markup-compatibility/2006" xmlns:a14="http://schemas.microsoft.com/office/drawing/2010/main">
        <mc:Choice Requires="a14">
          <p:sp>
            <p:nvSpPr>
              <p:cNvPr id="20" name="CuadroTexto 19"/>
              <p:cNvSpPr txBox="1"/>
              <p:nvPr/>
            </p:nvSpPr>
            <p:spPr>
              <a:xfrm>
                <a:off x="4551722" y="3685127"/>
                <a:ext cx="864096"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s-ES" sz="2400" b="1" i="1" smtClean="0">
                          <a:latin typeface="Cambria Math" panose="02040503050406030204" pitchFamily="18" charset="0"/>
                        </a:rPr>
                        <m:t>𝟓𝟓</m:t>
                      </m:r>
                      <m:r>
                        <a:rPr lang="es-ES" sz="2400" b="1" i="1" smtClean="0">
                          <a:latin typeface="Cambria Math" panose="02040503050406030204" pitchFamily="18" charset="0"/>
                        </a:rPr>
                        <m:t>º</m:t>
                      </m:r>
                    </m:oMath>
                  </m:oMathPara>
                </a14:m>
                <a:endParaRPr lang="es-ES" sz="2400" b="1" dirty="0"/>
              </a:p>
            </p:txBody>
          </p:sp>
        </mc:Choice>
        <mc:Fallback xmlns="">
          <p:sp>
            <p:nvSpPr>
              <p:cNvPr id="20" name="CuadroTexto 19"/>
              <p:cNvSpPr txBox="1">
                <a:spLocks noRot="1" noChangeAspect="1" noMove="1" noResize="1" noEditPoints="1" noAdjustHandles="1" noChangeArrowheads="1" noChangeShapeType="1" noTextEdit="1"/>
              </p:cNvSpPr>
              <p:nvPr/>
            </p:nvSpPr>
            <p:spPr>
              <a:xfrm>
                <a:off x="4551722" y="3685127"/>
                <a:ext cx="864096" cy="461665"/>
              </a:xfrm>
              <a:prstGeom prst="rect">
                <a:avLst/>
              </a:prstGeom>
              <a:blipFill rotWithShape="0">
                <a:blip r:embed="rId5"/>
                <a:stretch>
                  <a:fillRect/>
                </a:stretch>
              </a:blipFill>
            </p:spPr>
            <p:txBody>
              <a:bodyPr/>
              <a:lstStyle/>
              <a:p>
                <a:r>
                  <a:rPr lang="es-ES">
                    <a:noFill/>
                  </a:rPr>
                  <a:t> </a:t>
                </a:r>
              </a:p>
            </p:txBody>
          </p:sp>
        </mc:Fallback>
      </mc:AlternateContent>
      <p:sp>
        <p:nvSpPr>
          <p:cNvPr id="4" name="Arco 3"/>
          <p:cNvSpPr/>
          <p:nvPr/>
        </p:nvSpPr>
        <p:spPr>
          <a:xfrm>
            <a:off x="4967242" y="3501007"/>
            <a:ext cx="339762" cy="111114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Tree>
    <p:extLst>
      <p:ext uri="{BB962C8B-B14F-4D97-AF65-F5344CB8AC3E}">
        <p14:creationId xmlns:p14="http://schemas.microsoft.com/office/powerpoint/2010/main" val="3235301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1000"/>
                                        <p:tgtEl>
                                          <p:spTgt spid="14"/>
                                        </p:tgtEl>
                                      </p:cBhvr>
                                    </p:animEffect>
                                    <p:anim calcmode="lin" valueType="num">
                                      <p:cBhvr>
                                        <p:cTn id="26" dur="1000" fill="hold"/>
                                        <p:tgtEl>
                                          <p:spTgt spid="14"/>
                                        </p:tgtEl>
                                        <p:attrNameLst>
                                          <p:attrName>ppt_x</p:attrName>
                                        </p:attrNameLst>
                                      </p:cBhvr>
                                      <p:tavLst>
                                        <p:tav tm="0">
                                          <p:val>
                                            <p:strVal val="#ppt_x"/>
                                          </p:val>
                                        </p:tav>
                                        <p:tav tm="100000">
                                          <p:val>
                                            <p:strVal val="#ppt_x"/>
                                          </p:val>
                                        </p:tav>
                                      </p:tavLst>
                                    </p:anim>
                                    <p:anim calcmode="lin" valueType="num">
                                      <p:cBhvr>
                                        <p:cTn id="2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ppt_x"/>
                                          </p:val>
                                        </p:tav>
                                        <p:tav tm="100000">
                                          <p:val>
                                            <p:strVal val="#ppt_x"/>
                                          </p:val>
                                        </p:tav>
                                      </p:tavLst>
                                    </p:anim>
                                    <p:anim calcmode="lin" valueType="num">
                                      <p:cBhvr additive="base">
                                        <p:cTn id="3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fade">
                                      <p:cBhvr>
                                        <p:cTn id="38" dur="1000"/>
                                        <p:tgtEl>
                                          <p:spTgt spid="31"/>
                                        </p:tgtEl>
                                      </p:cBhvr>
                                    </p:animEffect>
                                    <p:anim calcmode="lin" valueType="num">
                                      <p:cBhvr>
                                        <p:cTn id="39" dur="1000" fill="hold"/>
                                        <p:tgtEl>
                                          <p:spTgt spid="31"/>
                                        </p:tgtEl>
                                        <p:attrNameLst>
                                          <p:attrName>ppt_x</p:attrName>
                                        </p:attrNameLst>
                                      </p:cBhvr>
                                      <p:tavLst>
                                        <p:tav tm="0">
                                          <p:val>
                                            <p:strVal val="#ppt_x"/>
                                          </p:val>
                                        </p:tav>
                                        <p:tav tm="100000">
                                          <p:val>
                                            <p:strVal val="#ppt_x"/>
                                          </p:val>
                                        </p:tav>
                                      </p:tavLst>
                                    </p:anim>
                                    <p:anim calcmode="lin" valueType="num">
                                      <p:cBhvr>
                                        <p:cTn id="40"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wipe(down)">
                                      <p:cBhvr>
                                        <p:cTn id="45" dur="5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wipe(down)">
                                      <p:cBhvr>
                                        <p:cTn id="50" dur="5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1000"/>
                                        <p:tgtEl>
                                          <p:spTgt spid="25"/>
                                        </p:tgtEl>
                                      </p:cBhvr>
                                    </p:animEffect>
                                    <p:anim calcmode="lin" valueType="num">
                                      <p:cBhvr>
                                        <p:cTn id="64" dur="1000" fill="hold"/>
                                        <p:tgtEl>
                                          <p:spTgt spid="25"/>
                                        </p:tgtEl>
                                        <p:attrNameLst>
                                          <p:attrName>ppt_x</p:attrName>
                                        </p:attrNameLst>
                                      </p:cBhvr>
                                      <p:tavLst>
                                        <p:tav tm="0">
                                          <p:val>
                                            <p:strVal val="#ppt_x"/>
                                          </p:val>
                                        </p:tav>
                                        <p:tav tm="100000">
                                          <p:val>
                                            <p:strVal val="#ppt_x"/>
                                          </p:val>
                                        </p:tav>
                                      </p:tavLst>
                                    </p:anim>
                                    <p:anim calcmode="lin" valueType="num">
                                      <p:cBhvr>
                                        <p:cTn id="6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1000"/>
                                        <p:tgtEl>
                                          <p:spTgt spid="27"/>
                                        </p:tgtEl>
                                      </p:cBhvr>
                                    </p:animEffect>
                                    <p:anim calcmode="lin" valueType="num">
                                      <p:cBhvr>
                                        <p:cTn id="71" dur="1000" fill="hold"/>
                                        <p:tgtEl>
                                          <p:spTgt spid="27"/>
                                        </p:tgtEl>
                                        <p:attrNameLst>
                                          <p:attrName>ppt_x</p:attrName>
                                        </p:attrNameLst>
                                      </p:cBhvr>
                                      <p:tavLst>
                                        <p:tav tm="0">
                                          <p:val>
                                            <p:strVal val="#ppt_x"/>
                                          </p:val>
                                        </p:tav>
                                        <p:tav tm="100000">
                                          <p:val>
                                            <p:strVal val="#ppt_x"/>
                                          </p:val>
                                        </p:tav>
                                      </p:tavLst>
                                    </p:anim>
                                    <p:anim calcmode="lin" valueType="num">
                                      <p:cBhvr>
                                        <p:cTn id="7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29"/>
                                        </p:tgtEl>
                                        <p:attrNameLst>
                                          <p:attrName>style.visibility</p:attrName>
                                        </p:attrNameLst>
                                      </p:cBhvr>
                                      <p:to>
                                        <p:strVal val="visible"/>
                                      </p:to>
                                    </p:set>
                                    <p:animEffect transition="in" filter="fade">
                                      <p:cBhvr>
                                        <p:cTn id="77" dur="1000"/>
                                        <p:tgtEl>
                                          <p:spTgt spid="29"/>
                                        </p:tgtEl>
                                      </p:cBhvr>
                                    </p:animEffect>
                                    <p:anim calcmode="lin" valueType="num">
                                      <p:cBhvr>
                                        <p:cTn id="78" dur="1000" fill="hold"/>
                                        <p:tgtEl>
                                          <p:spTgt spid="29"/>
                                        </p:tgtEl>
                                        <p:attrNameLst>
                                          <p:attrName>ppt_x</p:attrName>
                                        </p:attrNameLst>
                                      </p:cBhvr>
                                      <p:tavLst>
                                        <p:tav tm="0">
                                          <p:val>
                                            <p:strVal val="#ppt_x"/>
                                          </p:val>
                                        </p:tav>
                                        <p:tav tm="100000">
                                          <p:val>
                                            <p:strVal val="#ppt_x"/>
                                          </p:val>
                                        </p:tav>
                                      </p:tavLst>
                                    </p:anim>
                                    <p:anim calcmode="lin" valueType="num">
                                      <p:cBhvr>
                                        <p:cTn id="7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0"/>
                                        </p:tgtEl>
                                        <p:attrNameLst>
                                          <p:attrName>style.visibility</p:attrName>
                                        </p:attrNameLst>
                                      </p:cBhvr>
                                      <p:to>
                                        <p:strVal val="visible"/>
                                      </p:to>
                                    </p:set>
                                    <p:animEffect transition="in" filter="fade">
                                      <p:cBhvr>
                                        <p:cTn id="84" dur="1000"/>
                                        <p:tgtEl>
                                          <p:spTgt spid="30"/>
                                        </p:tgtEl>
                                      </p:cBhvr>
                                    </p:animEffect>
                                    <p:anim calcmode="lin" valueType="num">
                                      <p:cBhvr>
                                        <p:cTn id="85" dur="1000" fill="hold"/>
                                        <p:tgtEl>
                                          <p:spTgt spid="30"/>
                                        </p:tgtEl>
                                        <p:attrNameLst>
                                          <p:attrName>ppt_x</p:attrName>
                                        </p:attrNameLst>
                                      </p:cBhvr>
                                      <p:tavLst>
                                        <p:tav tm="0">
                                          <p:val>
                                            <p:strVal val="#ppt_x"/>
                                          </p:val>
                                        </p:tav>
                                        <p:tav tm="100000">
                                          <p:val>
                                            <p:strVal val="#ppt_x"/>
                                          </p:val>
                                        </p:tav>
                                      </p:tavLst>
                                    </p:anim>
                                    <p:anim calcmode="lin" valueType="num">
                                      <p:cBhvr>
                                        <p:cTn id="86"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26"/>
                                        </p:tgtEl>
                                        <p:attrNameLst>
                                          <p:attrName>style.visibility</p:attrName>
                                        </p:attrNameLst>
                                      </p:cBhvr>
                                      <p:to>
                                        <p:strVal val="visible"/>
                                      </p:to>
                                    </p:set>
                                    <p:animEffect transition="in" filter="fade">
                                      <p:cBhvr>
                                        <p:cTn id="91" dur="1000"/>
                                        <p:tgtEl>
                                          <p:spTgt spid="26"/>
                                        </p:tgtEl>
                                      </p:cBhvr>
                                    </p:animEffect>
                                    <p:anim calcmode="lin" valueType="num">
                                      <p:cBhvr>
                                        <p:cTn id="92" dur="1000" fill="hold"/>
                                        <p:tgtEl>
                                          <p:spTgt spid="26"/>
                                        </p:tgtEl>
                                        <p:attrNameLst>
                                          <p:attrName>ppt_x</p:attrName>
                                        </p:attrNameLst>
                                      </p:cBhvr>
                                      <p:tavLst>
                                        <p:tav tm="0">
                                          <p:val>
                                            <p:strVal val="#ppt_x"/>
                                          </p:val>
                                        </p:tav>
                                        <p:tav tm="100000">
                                          <p:val>
                                            <p:strVal val="#ppt_x"/>
                                          </p:val>
                                        </p:tav>
                                      </p:tavLst>
                                    </p:anim>
                                    <p:anim calcmode="lin" valueType="num">
                                      <p:cBhvr>
                                        <p:cTn id="93"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28"/>
                                        </p:tgtEl>
                                        <p:attrNameLst>
                                          <p:attrName>style.visibility</p:attrName>
                                        </p:attrNameLst>
                                      </p:cBhvr>
                                      <p:to>
                                        <p:strVal val="visible"/>
                                      </p:to>
                                    </p:set>
                                    <p:animEffect transition="in" filter="fade">
                                      <p:cBhvr>
                                        <p:cTn id="98" dur="1000"/>
                                        <p:tgtEl>
                                          <p:spTgt spid="28"/>
                                        </p:tgtEl>
                                      </p:cBhvr>
                                    </p:animEffect>
                                    <p:anim calcmode="lin" valueType="num">
                                      <p:cBhvr>
                                        <p:cTn id="99" dur="1000" fill="hold"/>
                                        <p:tgtEl>
                                          <p:spTgt spid="28"/>
                                        </p:tgtEl>
                                        <p:attrNameLst>
                                          <p:attrName>ppt_x</p:attrName>
                                        </p:attrNameLst>
                                      </p:cBhvr>
                                      <p:tavLst>
                                        <p:tav tm="0">
                                          <p:val>
                                            <p:strVal val="#ppt_x"/>
                                          </p:val>
                                        </p:tav>
                                        <p:tav tm="100000">
                                          <p:val>
                                            <p:strVal val="#ppt_x"/>
                                          </p:val>
                                        </p:tav>
                                      </p:tavLst>
                                    </p:anim>
                                    <p:anim calcmode="lin" valueType="num">
                                      <p:cBhvr>
                                        <p:cTn id="100"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p:bldP spid="25" grpId="0"/>
      <p:bldP spid="27" grpId="0"/>
      <p:bldP spid="26" grpId="0" animBg="1"/>
      <p:bldP spid="29" grpId="0" animBg="1"/>
      <p:bldP spid="28" grpId="0"/>
      <p:bldP spid="30" grpId="0"/>
      <p:bldP spid="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611560" y="305908"/>
            <a:ext cx="7992888" cy="707886"/>
          </a:xfrm>
          <a:prstGeom prst="rect">
            <a:avLst/>
          </a:prstGeom>
          <a:noFill/>
        </p:spPr>
        <p:txBody>
          <a:bodyPr wrap="square" rtlCol="0">
            <a:spAutoFit/>
          </a:bodyPr>
          <a:lstStyle/>
          <a:p>
            <a:r>
              <a:rPr lang="es-ES" sz="2000" dirty="0" smtClean="0"/>
              <a:t>ES IMPORTANTE REPASAR LO APRENDIDO SOBRE FUNCIONES TRIGONOMÉTRICAS</a:t>
            </a:r>
            <a:endParaRPr lang="es-ES" sz="2000" dirty="0"/>
          </a:p>
        </p:txBody>
      </p:sp>
      <p:cxnSp>
        <p:nvCxnSpPr>
          <p:cNvPr id="4" name="Conector recto de flecha 3"/>
          <p:cNvCxnSpPr/>
          <p:nvPr/>
        </p:nvCxnSpPr>
        <p:spPr>
          <a:xfrm>
            <a:off x="2824021" y="948041"/>
            <a:ext cx="295232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CuadroTexto 4">
            <a:hlinkClick r:id="rId2"/>
          </p:cNvPr>
          <p:cNvSpPr txBox="1"/>
          <p:nvPr/>
        </p:nvSpPr>
        <p:spPr>
          <a:xfrm>
            <a:off x="5904148" y="717378"/>
            <a:ext cx="1224136" cy="523220"/>
          </a:xfrm>
          <a:prstGeom prst="rect">
            <a:avLst/>
          </a:prstGeom>
          <a:solidFill>
            <a:srgbClr val="FF0000"/>
          </a:solidFill>
          <a:scene3d>
            <a:camera prst="orthographicFront"/>
            <a:lightRig rig="threePt" dir="t"/>
          </a:scene3d>
          <a:sp3d>
            <a:bevelT/>
          </a:sp3d>
        </p:spPr>
        <p:txBody>
          <a:bodyPr wrap="square" rtlCol="0">
            <a:spAutoFit/>
          </a:bodyPr>
          <a:lstStyle/>
          <a:p>
            <a:r>
              <a:rPr lang="es-ES" sz="2800" b="1" dirty="0" smtClean="0"/>
              <a:t>VIDEO</a:t>
            </a:r>
            <a:endParaRPr lang="es-ES" b="1" dirty="0"/>
          </a:p>
        </p:txBody>
      </p:sp>
      <p:pic>
        <p:nvPicPr>
          <p:cNvPr id="6" name="Imagen 5"/>
          <p:cNvPicPr>
            <a:picLocks noChangeAspect="1"/>
          </p:cNvPicPr>
          <p:nvPr/>
        </p:nvPicPr>
        <p:blipFill rotWithShape="1">
          <a:blip r:embed="rId3"/>
          <a:srcRect l="11465" t="35500" r="78459" b="25582"/>
          <a:stretch/>
        </p:blipFill>
        <p:spPr>
          <a:xfrm>
            <a:off x="4067944" y="2868390"/>
            <a:ext cx="2016224" cy="2260410"/>
          </a:xfrm>
          <a:prstGeom prst="rect">
            <a:avLst/>
          </a:prstGeom>
        </p:spPr>
      </p:pic>
      <p:cxnSp>
        <p:nvCxnSpPr>
          <p:cNvPr id="10" name="Conector recto de flecha 9"/>
          <p:cNvCxnSpPr/>
          <p:nvPr/>
        </p:nvCxnSpPr>
        <p:spPr>
          <a:xfrm flipV="1">
            <a:off x="5724128" y="2266265"/>
            <a:ext cx="936104" cy="6021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CuadroTexto 10"/>
          <p:cNvSpPr txBox="1"/>
          <p:nvPr/>
        </p:nvSpPr>
        <p:spPr>
          <a:xfrm>
            <a:off x="6628890" y="1896933"/>
            <a:ext cx="1790875" cy="369332"/>
          </a:xfrm>
          <a:prstGeom prst="rect">
            <a:avLst/>
          </a:prstGeom>
          <a:noFill/>
        </p:spPr>
        <p:txBody>
          <a:bodyPr wrap="none" rtlCol="0">
            <a:spAutoFit/>
          </a:bodyPr>
          <a:lstStyle/>
          <a:p>
            <a:r>
              <a:rPr lang="es-ES" dirty="0" smtClean="0"/>
              <a:t>Cateto Opuesto</a:t>
            </a:r>
            <a:endParaRPr lang="es-ES" dirty="0"/>
          </a:p>
        </p:txBody>
      </p:sp>
      <p:cxnSp>
        <p:nvCxnSpPr>
          <p:cNvPr id="13" name="Conector recto de flecha 12"/>
          <p:cNvCxnSpPr/>
          <p:nvPr/>
        </p:nvCxnSpPr>
        <p:spPr>
          <a:xfrm flipV="1">
            <a:off x="5796136" y="3058353"/>
            <a:ext cx="936104" cy="6021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CuadroTexto 13"/>
          <p:cNvSpPr txBox="1"/>
          <p:nvPr/>
        </p:nvSpPr>
        <p:spPr>
          <a:xfrm>
            <a:off x="6781290" y="2859098"/>
            <a:ext cx="2018566" cy="369332"/>
          </a:xfrm>
          <a:prstGeom prst="rect">
            <a:avLst/>
          </a:prstGeom>
          <a:noFill/>
        </p:spPr>
        <p:txBody>
          <a:bodyPr wrap="none" rtlCol="0">
            <a:spAutoFit/>
          </a:bodyPr>
          <a:lstStyle/>
          <a:p>
            <a:r>
              <a:rPr lang="es-ES" dirty="0" smtClean="0"/>
              <a:t>Cateto Adyacente</a:t>
            </a:r>
            <a:endParaRPr lang="es-ES" dirty="0"/>
          </a:p>
        </p:txBody>
      </p:sp>
      <p:cxnSp>
        <p:nvCxnSpPr>
          <p:cNvPr id="18" name="Conector recto de flecha 17"/>
          <p:cNvCxnSpPr/>
          <p:nvPr/>
        </p:nvCxnSpPr>
        <p:spPr>
          <a:xfrm>
            <a:off x="5940152" y="4092526"/>
            <a:ext cx="108012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CuadroTexto 18"/>
          <p:cNvSpPr txBox="1"/>
          <p:nvPr/>
        </p:nvSpPr>
        <p:spPr>
          <a:xfrm>
            <a:off x="7020272" y="3876502"/>
            <a:ext cx="1338828" cy="369332"/>
          </a:xfrm>
          <a:prstGeom prst="rect">
            <a:avLst/>
          </a:prstGeom>
          <a:noFill/>
        </p:spPr>
        <p:txBody>
          <a:bodyPr wrap="none" rtlCol="0">
            <a:spAutoFit/>
          </a:bodyPr>
          <a:lstStyle/>
          <a:p>
            <a:r>
              <a:rPr lang="es-ES" dirty="0" smtClean="0"/>
              <a:t>Hipotenusa</a:t>
            </a:r>
            <a:endParaRPr lang="es-ES" dirty="0"/>
          </a:p>
        </p:txBody>
      </p:sp>
      <p:cxnSp>
        <p:nvCxnSpPr>
          <p:cNvPr id="21" name="Conector recto de flecha 20"/>
          <p:cNvCxnSpPr/>
          <p:nvPr/>
        </p:nvCxnSpPr>
        <p:spPr>
          <a:xfrm flipH="1" flipV="1">
            <a:off x="4211960" y="2436342"/>
            <a:ext cx="504056" cy="6074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CuadroTexto 21"/>
          <p:cNvSpPr txBox="1"/>
          <p:nvPr/>
        </p:nvSpPr>
        <p:spPr>
          <a:xfrm>
            <a:off x="3030067" y="1981715"/>
            <a:ext cx="1869056" cy="369332"/>
          </a:xfrm>
          <a:prstGeom prst="rect">
            <a:avLst/>
          </a:prstGeom>
          <a:noFill/>
        </p:spPr>
        <p:txBody>
          <a:bodyPr wrap="square" rtlCol="0">
            <a:spAutoFit/>
          </a:bodyPr>
          <a:lstStyle/>
          <a:p>
            <a:r>
              <a:rPr lang="es-ES" dirty="0" smtClean="0"/>
              <a:t>Valor del ángulo</a:t>
            </a:r>
            <a:endParaRPr lang="es-ES" dirty="0"/>
          </a:p>
        </p:txBody>
      </p:sp>
      <p:sp>
        <p:nvSpPr>
          <p:cNvPr id="23" name="Triángulo rectángulo 22"/>
          <p:cNvSpPr/>
          <p:nvPr/>
        </p:nvSpPr>
        <p:spPr>
          <a:xfrm flipH="1">
            <a:off x="524008" y="2266265"/>
            <a:ext cx="2212461" cy="3512938"/>
          </a:xfrm>
          <a:prstGeom prst="rtTriangle">
            <a:avLst/>
          </a:prstGeom>
          <a:solidFill>
            <a:schemeClr val="accent3">
              <a:lumMod val="60000"/>
              <a:lumOff val="4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Arco 23"/>
          <p:cNvSpPr/>
          <p:nvPr/>
        </p:nvSpPr>
        <p:spPr>
          <a:xfrm>
            <a:off x="232626" y="5013176"/>
            <a:ext cx="1243030" cy="1512168"/>
          </a:xfrm>
          <a:prstGeom prst="arc">
            <a:avLst>
              <a:gd name="adj1" fmla="val 17015588"/>
              <a:gd name="adj2" fmla="val 0"/>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mc:AlternateContent xmlns:mc="http://schemas.openxmlformats.org/markup-compatibility/2006" xmlns:a14="http://schemas.microsoft.com/office/drawing/2010/main">
        <mc:Choice Requires="a14">
          <p:sp>
            <p:nvSpPr>
              <p:cNvPr id="25" name="CuadroTexto 24"/>
              <p:cNvSpPr txBox="1"/>
              <p:nvPr/>
            </p:nvSpPr>
            <p:spPr>
              <a:xfrm>
                <a:off x="747253" y="5013176"/>
                <a:ext cx="644535" cy="8309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ES" sz="5400" i="1" smtClean="0">
                          <a:latin typeface="Cambria Math" panose="02040503050406030204" pitchFamily="18" charset="0"/>
                          <a:ea typeface="Cambria Math" panose="02040503050406030204" pitchFamily="18" charset="0"/>
                        </a:rPr>
                        <m:t>𝛼</m:t>
                      </m:r>
                    </m:oMath>
                  </m:oMathPara>
                </a14:m>
                <a:endParaRPr lang="es-ES" sz="5400" dirty="0"/>
              </a:p>
            </p:txBody>
          </p:sp>
        </mc:Choice>
        <mc:Fallback xmlns="">
          <p:sp>
            <p:nvSpPr>
              <p:cNvPr id="25" name="CuadroTexto 24"/>
              <p:cNvSpPr txBox="1">
                <a:spLocks noRot="1" noChangeAspect="1" noMove="1" noResize="1" noEditPoints="1" noAdjustHandles="1" noChangeArrowheads="1" noChangeShapeType="1" noTextEdit="1"/>
              </p:cNvSpPr>
              <p:nvPr/>
            </p:nvSpPr>
            <p:spPr>
              <a:xfrm>
                <a:off x="747253" y="5013176"/>
                <a:ext cx="644535" cy="830997"/>
              </a:xfrm>
              <a:prstGeom prst="rect">
                <a:avLst/>
              </a:prstGeom>
              <a:blipFill rotWithShape="0">
                <a:blip r:embed="rId4"/>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6" name="CuadroTexto 25"/>
              <p:cNvSpPr txBox="1"/>
              <p:nvPr/>
            </p:nvSpPr>
            <p:spPr>
              <a:xfrm>
                <a:off x="4670943" y="2924944"/>
                <a:ext cx="333105" cy="430887"/>
              </a:xfrm>
              <a:prstGeom prst="rect">
                <a:avLst/>
              </a:prstGeom>
              <a:solidFill>
                <a:schemeClr val="bg1"/>
              </a:solidFill>
              <a:ln>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ES" sz="2800" i="1" smtClean="0">
                          <a:latin typeface="Cambria Math" panose="02040503050406030204" pitchFamily="18" charset="0"/>
                          <a:ea typeface="Cambria Math" panose="02040503050406030204" pitchFamily="18" charset="0"/>
                        </a:rPr>
                        <m:t>𝛼</m:t>
                      </m:r>
                    </m:oMath>
                  </m:oMathPara>
                </a14:m>
                <a:endParaRPr lang="es-ES" sz="4400" dirty="0"/>
              </a:p>
            </p:txBody>
          </p:sp>
        </mc:Choice>
        <mc:Fallback xmlns="">
          <p:sp>
            <p:nvSpPr>
              <p:cNvPr id="26" name="CuadroTexto 25"/>
              <p:cNvSpPr txBox="1">
                <a:spLocks noRot="1" noChangeAspect="1" noMove="1" noResize="1" noEditPoints="1" noAdjustHandles="1" noChangeArrowheads="1" noChangeShapeType="1" noTextEdit="1"/>
              </p:cNvSpPr>
              <p:nvPr/>
            </p:nvSpPr>
            <p:spPr>
              <a:xfrm>
                <a:off x="4670943" y="2924944"/>
                <a:ext cx="333105" cy="430887"/>
              </a:xfrm>
              <a:prstGeom prst="rect">
                <a:avLst/>
              </a:prstGeom>
              <a:blipFill rotWithShape="0">
                <a:blip r:embed="rId5"/>
                <a:stretch>
                  <a:fillRect/>
                </a:stretch>
              </a:blipFill>
              <a:ln>
                <a:no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0" name="CuadroTexto 19"/>
              <p:cNvSpPr txBox="1"/>
              <p:nvPr/>
            </p:nvSpPr>
            <p:spPr>
              <a:xfrm>
                <a:off x="4670943" y="3645024"/>
                <a:ext cx="333105" cy="430887"/>
              </a:xfrm>
              <a:prstGeom prst="rect">
                <a:avLst/>
              </a:prstGeom>
              <a:solidFill>
                <a:schemeClr val="bg1"/>
              </a:solidFill>
              <a:ln>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ES" sz="2800" i="1" smtClean="0">
                          <a:latin typeface="Cambria Math" panose="02040503050406030204" pitchFamily="18" charset="0"/>
                          <a:ea typeface="Cambria Math" panose="02040503050406030204" pitchFamily="18" charset="0"/>
                        </a:rPr>
                        <m:t>𝛼</m:t>
                      </m:r>
                    </m:oMath>
                  </m:oMathPara>
                </a14:m>
                <a:endParaRPr lang="es-ES" sz="4400" dirty="0"/>
              </a:p>
            </p:txBody>
          </p:sp>
        </mc:Choice>
        <mc:Fallback xmlns="">
          <p:sp>
            <p:nvSpPr>
              <p:cNvPr id="20" name="CuadroTexto 19"/>
              <p:cNvSpPr txBox="1">
                <a:spLocks noRot="1" noChangeAspect="1" noMove="1" noResize="1" noEditPoints="1" noAdjustHandles="1" noChangeArrowheads="1" noChangeShapeType="1" noTextEdit="1"/>
              </p:cNvSpPr>
              <p:nvPr/>
            </p:nvSpPr>
            <p:spPr>
              <a:xfrm>
                <a:off x="4670943" y="3645024"/>
                <a:ext cx="333105" cy="430887"/>
              </a:xfrm>
              <a:prstGeom prst="rect">
                <a:avLst/>
              </a:prstGeom>
              <a:blipFill rotWithShape="0">
                <a:blip r:embed="rId6"/>
                <a:stretch>
                  <a:fillRect/>
                </a:stretch>
              </a:blipFill>
              <a:ln>
                <a:no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7" name="CuadroTexto 26"/>
              <p:cNvSpPr txBox="1"/>
              <p:nvPr/>
            </p:nvSpPr>
            <p:spPr>
              <a:xfrm>
                <a:off x="4670943" y="4438273"/>
                <a:ext cx="333105" cy="430887"/>
              </a:xfrm>
              <a:prstGeom prst="rect">
                <a:avLst/>
              </a:prstGeom>
              <a:solidFill>
                <a:schemeClr val="bg1"/>
              </a:solidFill>
              <a:ln>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ES" sz="2800" i="1" smtClean="0">
                          <a:latin typeface="Cambria Math" panose="02040503050406030204" pitchFamily="18" charset="0"/>
                          <a:ea typeface="Cambria Math" panose="02040503050406030204" pitchFamily="18" charset="0"/>
                        </a:rPr>
                        <m:t>𝛼</m:t>
                      </m:r>
                    </m:oMath>
                  </m:oMathPara>
                </a14:m>
                <a:endParaRPr lang="es-ES" sz="4400" dirty="0"/>
              </a:p>
            </p:txBody>
          </p:sp>
        </mc:Choice>
        <mc:Fallback xmlns="">
          <p:sp>
            <p:nvSpPr>
              <p:cNvPr id="27" name="CuadroTexto 26"/>
              <p:cNvSpPr txBox="1">
                <a:spLocks noRot="1" noChangeAspect="1" noMove="1" noResize="1" noEditPoints="1" noAdjustHandles="1" noChangeArrowheads="1" noChangeShapeType="1" noTextEdit="1"/>
              </p:cNvSpPr>
              <p:nvPr/>
            </p:nvSpPr>
            <p:spPr>
              <a:xfrm>
                <a:off x="4670943" y="4438273"/>
                <a:ext cx="333105" cy="430887"/>
              </a:xfrm>
              <a:prstGeom prst="rect">
                <a:avLst/>
              </a:prstGeom>
              <a:blipFill rotWithShape="0">
                <a:blip r:embed="rId7"/>
                <a:stretch>
                  <a:fillRect/>
                </a:stretch>
              </a:blipFill>
              <a:ln>
                <a:noFill/>
              </a:ln>
            </p:spPr>
            <p:txBody>
              <a:bodyPr/>
              <a:lstStyle/>
              <a:p>
                <a:r>
                  <a:rPr lang="es-ES">
                    <a:noFill/>
                  </a:rPr>
                  <a:t> </a:t>
                </a:r>
              </a:p>
            </p:txBody>
          </p:sp>
        </mc:Fallback>
      </mc:AlternateContent>
      <p:sp>
        <p:nvSpPr>
          <p:cNvPr id="28" name="CuadroTexto 27"/>
          <p:cNvSpPr txBox="1"/>
          <p:nvPr/>
        </p:nvSpPr>
        <p:spPr>
          <a:xfrm rot="16200000">
            <a:off x="1883639" y="3993217"/>
            <a:ext cx="2074992" cy="369332"/>
          </a:xfrm>
          <a:prstGeom prst="rect">
            <a:avLst/>
          </a:prstGeom>
          <a:noFill/>
        </p:spPr>
        <p:txBody>
          <a:bodyPr wrap="none" rtlCol="0">
            <a:spAutoFit/>
          </a:bodyPr>
          <a:lstStyle/>
          <a:p>
            <a:r>
              <a:rPr lang="es-ES" b="1" dirty="0" smtClean="0">
                <a:solidFill>
                  <a:srgbClr val="00B050"/>
                </a:solidFill>
              </a:rPr>
              <a:t>CATETO OPUESTO</a:t>
            </a:r>
            <a:endParaRPr lang="es-ES" b="1" dirty="0">
              <a:solidFill>
                <a:srgbClr val="00B050"/>
              </a:solidFill>
            </a:endParaRPr>
          </a:p>
        </p:txBody>
      </p:sp>
      <p:sp>
        <p:nvSpPr>
          <p:cNvPr id="29" name="CuadroTexto 28"/>
          <p:cNvSpPr txBox="1"/>
          <p:nvPr/>
        </p:nvSpPr>
        <p:spPr>
          <a:xfrm>
            <a:off x="565938" y="5789257"/>
            <a:ext cx="2327817" cy="369332"/>
          </a:xfrm>
          <a:prstGeom prst="rect">
            <a:avLst/>
          </a:prstGeom>
          <a:noFill/>
        </p:spPr>
        <p:txBody>
          <a:bodyPr wrap="none" rtlCol="0">
            <a:spAutoFit/>
          </a:bodyPr>
          <a:lstStyle/>
          <a:p>
            <a:r>
              <a:rPr lang="es-ES" b="1" dirty="0" smtClean="0">
                <a:solidFill>
                  <a:schemeClr val="accent2">
                    <a:lumMod val="75000"/>
                  </a:schemeClr>
                </a:solidFill>
              </a:rPr>
              <a:t>CATETO ADYACENTE</a:t>
            </a:r>
            <a:endParaRPr lang="es-ES" b="1" dirty="0">
              <a:solidFill>
                <a:schemeClr val="accent2">
                  <a:lumMod val="75000"/>
                </a:schemeClr>
              </a:solidFill>
            </a:endParaRPr>
          </a:p>
        </p:txBody>
      </p:sp>
      <p:sp>
        <p:nvSpPr>
          <p:cNvPr id="30" name="CuadroTexto 29"/>
          <p:cNvSpPr txBox="1"/>
          <p:nvPr/>
        </p:nvSpPr>
        <p:spPr>
          <a:xfrm rot="18167602">
            <a:off x="736849" y="3736054"/>
            <a:ext cx="1552028" cy="369332"/>
          </a:xfrm>
          <a:prstGeom prst="rect">
            <a:avLst/>
          </a:prstGeom>
          <a:noFill/>
        </p:spPr>
        <p:txBody>
          <a:bodyPr wrap="none" rtlCol="0">
            <a:spAutoFit/>
          </a:bodyPr>
          <a:lstStyle/>
          <a:p>
            <a:r>
              <a:rPr lang="es-ES" b="1" dirty="0" smtClean="0">
                <a:solidFill>
                  <a:srgbClr val="FF0000"/>
                </a:solidFill>
              </a:rPr>
              <a:t>HIPOTENUSA</a:t>
            </a:r>
            <a:endParaRPr lang="es-ES" b="1" dirty="0">
              <a:solidFill>
                <a:srgbClr val="FF0000"/>
              </a:solidFill>
            </a:endParaRPr>
          </a:p>
        </p:txBody>
      </p:sp>
    </p:spTree>
    <p:extLst>
      <p:ext uri="{BB962C8B-B14F-4D97-AF65-F5344CB8AC3E}">
        <p14:creationId xmlns:p14="http://schemas.microsoft.com/office/powerpoint/2010/main" val="4100875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o 9"/>
          <p:cNvGrpSpPr/>
          <p:nvPr/>
        </p:nvGrpSpPr>
        <p:grpSpPr>
          <a:xfrm>
            <a:off x="3707904" y="980728"/>
            <a:ext cx="5256584" cy="2807653"/>
            <a:chOff x="3707904" y="980728"/>
            <a:chExt cx="5256584" cy="2807653"/>
          </a:xfrm>
        </p:grpSpPr>
        <p:cxnSp>
          <p:nvCxnSpPr>
            <p:cNvPr id="5" name="4 Conector recto"/>
            <p:cNvCxnSpPr/>
            <p:nvPr/>
          </p:nvCxnSpPr>
          <p:spPr>
            <a:xfrm>
              <a:off x="3707904" y="3240131"/>
              <a:ext cx="5184576" cy="6279"/>
            </a:xfrm>
            <a:prstGeom prst="line">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7" name="6 CuadroTexto"/>
            <p:cNvSpPr txBox="1"/>
            <p:nvPr/>
          </p:nvSpPr>
          <p:spPr>
            <a:xfrm>
              <a:off x="8664406" y="3342883"/>
              <a:ext cx="300082" cy="369332"/>
            </a:xfrm>
            <a:prstGeom prst="rect">
              <a:avLst/>
            </a:prstGeom>
            <a:noFill/>
          </p:spPr>
          <p:txBody>
            <a:bodyPr wrap="none" rtlCol="0">
              <a:spAutoFit/>
            </a:bodyPr>
            <a:lstStyle/>
            <a:p>
              <a:r>
                <a:rPr lang="es-ES_tradnl" dirty="0" smtClean="0"/>
                <a:t>x</a:t>
              </a:r>
              <a:endParaRPr lang="es-AR" dirty="0"/>
            </a:p>
          </p:txBody>
        </p:sp>
        <p:cxnSp>
          <p:nvCxnSpPr>
            <p:cNvPr id="9" name="8 Conector recto"/>
            <p:cNvCxnSpPr/>
            <p:nvPr/>
          </p:nvCxnSpPr>
          <p:spPr>
            <a:xfrm>
              <a:off x="4860032" y="1086170"/>
              <a:ext cx="0" cy="2448272"/>
            </a:xfrm>
            <a:prstGeom prst="line">
              <a:avLst/>
            </a:prstGeom>
            <a:ln>
              <a:solidFill>
                <a:schemeClr val="tx1"/>
              </a:solidFill>
              <a:prstDash val="dash"/>
              <a:headEnd type="arrow"/>
            </a:ln>
          </p:spPr>
          <p:style>
            <a:lnRef idx="1">
              <a:schemeClr val="accent1"/>
            </a:lnRef>
            <a:fillRef idx="0">
              <a:schemeClr val="accent1"/>
            </a:fillRef>
            <a:effectRef idx="0">
              <a:schemeClr val="accent1"/>
            </a:effectRef>
            <a:fontRef idx="minor">
              <a:schemeClr val="tx1"/>
            </a:fontRef>
          </p:style>
        </p:cxnSp>
        <p:cxnSp>
          <p:nvCxnSpPr>
            <p:cNvPr id="13" name="12 Conector recto de flecha"/>
            <p:cNvCxnSpPr/>
            <p:nvPr/>
          </p:nvCxnSpPr>
          <p:spPr>
            <a:xfrm flipV="1">
              <a:off x="4860032" y="1806250"/>
              <a:ext cx="1944216" cy="14401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15 Conector recto"/>
            <p:cNvCxnSpPr/>
            <p:nvPr/>
          </p:nvCxnSpPr>
          <p:spPr>
            <a:xfrm>
              <a:off x="6796941" y="1726648"/>
              <a:ext cx="0" cy="1519762"/>
            </a:xfrm>
            <a:prstGeom prst="line">
              <a:avLst/>
            </a:prstGeom>
            <a:ln>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18 Conector recto"/>
            <p:cNvCxnSpPr/>
            <p:nvPr/>
          </p:nvCxnSpPr>
          <p:spPr>
            <a:xfrm flipH="1">
              <a:off x="4716016" y="1806250"/>
              <a:ext cx="2088233" cy="0"/>
            </a:xfrm>
            <a:prstGeom prst="line">
              <a:avLst/>
            </a:prstGeom>
            <a:ln>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21 Conector recto de flecha"/>
            <p:cNvCxnSpPr/>
            <p:nvPr/>
          </p:nvCxnSpPr>
          <p:spPr>
            <a:xfrm flipV="1">
              <a:off x="4860032" y="1806250"/>
              <a:ext cx="0" cy="1457738"/>
            </a:xfrm>
            <a:prstGeom prst="straightConnector1">
              <a:avLst/>
            </a:prstGeom>
            <a:ln>
              <a:tailEnd type="arrow"/>
            </a:ln>
          </p:spPr>
          <p:style>
            <a:lnRef idx="1">
              <a:schemeClr val="accent6"/>
            </a:lnRef>
            <a:fillRef idx="0">
              <a:schemeClr val="accent6"/>
            </a:fillRef>
            <a:effectRef idx="0">
              <a:schemeClr val="accent6"/>
            </a:effectRef>
            <a:fontRef idx="minor">
              <a:schemeClr val="tx1"/>
            </a:fontRef>
          </p:style>
        </p:cxnSp>
        <p:cxnSp>
          <p:nvCxnSpPr>
            <p:cNvPr id="24" name="23 Conector recto de flecha"/>
            <p:cNvCxnSpPr/>
            <p:nvPr/>
          </p:nvCxnSpPr>
          <p:spPr>
            <a:xfrm>
              <a:off x="4860032" y="3246410"/>
              <a:ext cx="1936909" cy="0"/>
            </a:xfrm>
            <a:prstGeom prst="straightConnector1">
              <a:avLst/>
            </a:prstGeom>
            <a:ln>
              <a:tailEnd type="arrow"/>
            </a:ln>
          </p:spPr>
          <p:style>
            <a:lnRef idx="1">
              <a:schemeClr val="accent6"/>
            </a:lnRef>
            <a:fillRef idx="0">
              <a:schemeClr val="accent6"/>
            </a:fillRef>
            <a:effectRef idx="0">
              <a:schemeClr val="accent6"/>
            </a:effectRef>
            <a:fontRef idx="minor">
              <a:schemeClr val="tx1"/>
            </a:fontRef>
          </p:style>
        </p:cxnSp>
        <mc:AlternateContent xmlns:mc="http://schemas.openxmlformats.org/markup-compatibility/2006" xmlns:a14="http://schemas.microsoft.com/office/drawing/2010/main">
          <mc:Choice Requires="a14">
            <p:sp>
              <p:nvSpPr>
                <p:cNvPr id="25" name="24 CuadroTexto"/>
                <p:cNvSpPr txBox="1"/>
                <p:nvPr/>
              </p:nvSpPr>
              <p:spPr>
                <a:xfrm>
                  <a:off x="6313044" y="2846314"/>
                  <a:ext cx="463011" cy="4029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AR" i="1" smtClean="0">
                                <a:latin typeface="Cambria Math" panose="02040503050406030204" pitchFamily="18" charset="0"/>
                              </a:rPr>
                            </m:ctrlPr>
                          </m:accPr>
                          <m:e>
                            <m:sSub>
                              <m:sSubPr>
                                <m:ctrlPr>
                                  <a:rPr lang="es-AR" i="1" smtClean="0">
                                    <a:latin typeface="Cambria Math" panose="02040503050406030204" pitchFamily="18" charset="0"/>
                                  </a:rPr>
                                </m:ctrlPr>
                              </m:sSubPr>
                              <m:e>
                                <m:r>
                                  <a:rPr lang="es-ES_tradnl" b="0" i="1" smtClean="0">
                                    <a:latin typeface="Cambria Math"/>
                                  </a:rPr>
                                  <m:t>𝐹</m:t>
                                </m:r>
                              </m:e>
                              <m:sub>
                                <m:r>
                                  <a:rPr lang="es-ES_tradnl" b="0" i="1" smtClean="0">
                                    <a:latin typeface="Cambria Math"/>
                                  </a:rPr>
                                  <m:t>𝑥</m:t>
                                </m:r>
                              </m:sub>
                            </m:sSub>
                          </m:e>
                        </m:acc>
                      </m:oMath>
                    </m:oMathPara>
                  </a14:m>
                  <a:endParaRPr lang="es-AR" dirty="0"/>
                </a:p>
              </p:txBody>
            </p:sp>
          </mc:Choice>
          <mc:Fallback xmlns="">
            <p:sp>
              <p:nvSpPr>
                <p:cNvPr id="25" name="24 CuadroTexto"/>
                <p:cNvSpPr txBox="1">
                  <a:spLocks noRot="1" noChangeAspect="1" noMove="1" noResize="1" noEditPoints="1" noAdjustHandles="1" noChangeArrowheads="1" noChangeShapeType="1" noTextEdit="1"/>
                </p:cNvSpPr>
                <p:nvPr/>
              </p:nvSpPr>
              <p:spPr>
                <a:xfrm>
                  <a:off x="6313044" y="2846314"/>
                  <a:ext cx="463011" cy="402931"/>
                </a:xfrm>
                <a:prstGeom prst="rect">
                  <a:avLst/>
                </a:prstGeom>
                <a:blipFill rotWithShape="0">
                  <a:blip r:embed="rId2"/>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7" name="26 CuadroTexto"/>
                <p:cNvSpPr txBox="1"/>
                <p:nvPr/>
              </p:nvSpPr>
              <p:spPr>
                <a:xfrm>
                  <a:off x="4251406" y="1744225"/>
                  <a:ext cx="470642" cy="43120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s-AR" i="1" smtClean="0">
                                <a:latin typeface="Cambria Math" panose="02040503050406030204" pitchFamily="18" charset="0"/>
                              </a:rPr>
                            </m:ctrlPr>
                          </m:accPr>
                          <m:e>
                            <m:sSub>
                              <m:sSubPr>
                                <m:ctrlPr>
                                  <a:rPr lang="es-AR" i="1" smtClean="0">
                                    <a:latin typeface="Cambria Math" panose="02040503050406030204" pitchFamily="18" charset="0"/>
                                  </a:rPr>
                                </m:ctrlPr>
                              </m:sSubPr>
                              <m:e>
                                <m:r>
                                  <a:rPr lang="es-ES_tradnl" b="0" i="1" smtClean="0">
                                    <a:latin typeface="Cambria Math"/>
                                  </a:rPr>
                                  <m:t>𝐹</m:t>
                                </m:r>
                              </m:e>
                              <m:sub>
                                <m:r>
                                  <a:rPr lang="es-ES_tradnl" b="0" i="1" smtClean="0">
                                    <a:latin typeface="Cambria Math"/>
                                  </a:rPr>
                                  <m:t>𝑦</m:t>
                                </m:r>
                              </m:sub>
                            </m:sSub>
                          </m:e>
                        </m:acc>
                      </m:oMath>
                    </m:oMathPara>
                  </a14:m>
                  <a:endParaRPr lang="es-AR" dirty="0"/>
                </a:p>
              </p:txBody>
            </p:sp>
          </mc:Choice>
          <mc:Fallback xmlns="">
            <p:sp>
              <p:nvSpPr>
                <p:cNvPr id="27" name="26 CuadroTexto"/>
                <p:cNvSpPr txBox="1">
                  <a:spLocks noRot="1" noChangeAspect="1" noMove="1" noResize="1" noEditPoints="1" noAdjustHandles="1" noChangeArrowheads="1" noChangeShapeType="1" noTextEdit="1"/>
                </p:cNvSpPr>
                <p:nvPr/>
              </p:nvSpPr>
              <p:spPr>
                <a:xfrm>
                  <a:off x="4251406" y="1744225"/>
                  <a:ext cx="470642" cy="431208"/>
                </a:xfrm>
                <a:prstGeom prst="rect">
                  <a:avLst/>
                </a:prstGeom>
                <a:blipFill rotWithShape="0">
                  <a:blip r:embed="rId3"/>
                  <a:stretch>
                    <a:fillRect b="-2817"/>
                  </a:stretch>
                </a:blipFill>
              </p:spPr>
              <p:txBody>
                <a:bodyPr/>
                <a:lstStyle/>
                <a:p>
                  <a:r>
                    <a:rPr lang="es-ES">
                      <a:noFill/>
                    </a:rPr>
                    <a:t> </a:t>
                  </a:r>
                </a:p>
              </p:txBody>
            </p:sp>
          </mc:Fallback>
        </mc:AlternateContent>
        <p:sp>
          <p:nvSpPr>
            <p:cNvPr id="31" name="30 CuadroTexto"/>
            <p:cNvSpPr txBox="1"/>
            <p:nvPr/>
          </p:nvSpPr>
          <p:spPr>
            <a:xfrm>
              <a:off x="4495576" y="980728"/>
              <a:ext cx="298480" cy="369332"/>
            </a:xfrm>
            <a:prstGeom prst="rect">
              <a:avLst/>
            </a:prstGeom>
            <a:noFill/>
          </p:spPr>
          <p:txBody>
            <a:bodyPr wrap="none" rtlCol="0">
              <a:spAutoFit/>
            </a:bodyPr>
            <a:lstStyle/>
            <a:p>
              <a:r>
                <a:rPr lang="es-ES_tradnl" dirty="0" smtClean="0"/>
                <a:t>y</a:t>
              </a:r>
              <a:endParaRPr lang="es-AR" dirty="0"/>
            </a:p>
          </p:txBody>
        </p:sp>
        <mc:AlternateContent xmlns:mc="http://schemas.openxmlformats.org/markup-compatibility/2006" xmlns:a14="http://schemas.microsoft.com/office/drawing/2010/main">
          <mc:Choice Requires="a14">
            <p:sp>
              <p:nvSpPr>
                <p:cNvPr id="20" name="CuadroTexto 19"/>
                <p:cNvSpPr txBox="1"/>
                <p:nvPr/>
              </p:nvSpPr>
              <p:spPr>
                <a:xfrm>
                  <a:off x="5055778" y="2861352"/>
                  <a:ext cx="864096"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s-ES" sz="2400" b="1" i="1" smtClean="0">
                            <a:latin typeface="Cambria Math" panose="02040503050406030204" pitchFamily="18" charset="0"/>
                          </a:rPr>
                          <m:t>𝟓𝟓</m:t>
                        </m:r>
                        <m:r>
                          <a:rPr lang="es-ES" sz="2400" b="1" i="1" smtClean="0">
                            <a:latin typeface="Cambria Math" panose="02040503050406030204" pitchFamily="18" charset="0"/>
                          </a:rPr>
                          <m:t>º</m:t>
                        </m:r>
                      </m:oMath>
                    </m:oMathPara>
                  </a14:m>
                  <a:endParaRPr lang="es-ES" sz="2400" b="1" dirty="0"/>
                </a:p>
              </p:txBody>
            </p:sp>
          </mc:Choice>
          <mc:Fallback xmlns="">
            <p:sp>
              <p:nvSpPr>
                <p:cNvPr id="20" name="CuadroTexto 19"/>
                <p:cNvSpPr txBox="1">
                  <a:spLocks noRot="1" noChangeAspect="1" noMove="1" noResize="1" noEditPoints="1" noAdjustHandles="1" noChangeArrowheads="1" noChangeShapeType="1" noTextEdit="1"/>
                </p:cNvSpPr>
                <p:nvPr/>
              </p:nvSpPr>
              <p:spPr>
                <a:xfrm>
                  <a:off x="5055778" y="2861352"/>
                  <a:ext cx="864096" cy="461665"/>
                </a:xfrm>
                <a:prstGeom prst="rect">
                  <a:avLst/>
                </a:prstGeom>
                <a:blipFill rotWithShape="0">
                  <a:blip r:embed="rId4"/>
                  <a:stretch>
                    <a:fillRect/>
                  </a:stretch>
                </a:blipFill>
              </p:spPr>
              <p:txBody>
                <a:bodyPr/>
                <a:lstStyle/>
                <a:p>
                  <a:r>
                    <a:rPr lang="es-ES">
                      <a:noFill/>
                    </a:rPr>
                    <a:t> </a:t>
                  </a:r>
                </a:p>
              </p:txBody>
            </p:sp>
          </mc:Fallback>
        </mc:AlternateContent>
        <p:sp>
          <p:nvSpPr>
            <p:cNvPr id="4" name="Arco 3"/>
            <p:cNvSpPr/>
            <p:nvPr/>
          </p:nvSpPr>
          <p:spPr>
            <a:xfrm>
              <a:off x="5471298" y="2677232"/>
              <a:ext cx="339762" cy="111114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grpSp>
      <p:sp>
        <p:nvSpPr>
          <p:cNvPr id="23" name="Triángulo rectángulo 22"/>
          <p:cNvSpPr/>
          <p:nvPr/>
        </p:nvSpPr>
        <p:spPr>
          <a:xfrm flipH="1">
            <a:off x="270051" y="178469"/>
            <a:ext cx="2212461" cy="3512938"/>
          </a:xfrm>
          <a:prstGeom prst="rtTriangle">
            <a:avLst/>
          </a:prstGeom>
          <a:solidFill>
            <a:schemeClr val="accent3">
              <a:lumMod val="60000"/>
              <a:lumOff val="4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2" name="CuadroTexto 31"/>
          <p:cNvSpPr txBox="1"/>
          <p:nvPr/>
        </p:nvSpPr>
        <p:spPr>
          <a:xfrm rot="16200000">
            <a:off x="1629682" y="1905421"/>
            <a:ext cx="2074992" cy="369332"/>
          </a:xfrm>
          <a:prstGeom prst="rect">
            <a:avLst/>
          </a:prstGeom>
          <a:noFill/>
        </p:spPr>
        <p:txBody>
          <a:bodyPr wrap="none" rtlCol="0">
            <a:spAutoFit/>
          </a:bodyPr>
          <a:lstStyle/>
          <a:p>
            <a:r>
              <a:rPr lang="es-ES" b="1" dirty="0" smtClean="0">
                <a:solidFill>
                  <a:srgbClr val="00B050"/>
                </a:solidFill>
              </a:rPr>
              <a:t>CATETO OPUESTO</a:t>
            </a:r>
            <a:endParaRPr lang="es-ES" b="1" dirty="0">
              <a:solidFill>
                <a:srgbClr val="00B050"/>
              </a:solidFill>
            </a:endParaRPr>
          </a:p>
        </p:txBody>
      </p:sp>
      <p:sp>
        <p:nvSpPr>
          <p:cNvPr id="33" name="CuadroTexto 32"/>
          <p:cNvSpPr txBox="1"/>
          <p:nvPr/>
        </p:nvSpPr>
        <p:spPr>
          <a:xfrm>
            <a:off x="311981" y="3701461"/>
            <a:ext cx="2327817" cy="369332"/>
          </a:xfrm>
          <a:prstGeom prst="rect">
            <a:avLst/>
          </a:prstGeom>
          <a:noFill/>
        </p:spPr>
        <p:txBody>
          <a:bodyPr wrap="none" rtlCol="0">
            <a:spAutoFit/>
          </a:bodyPr>
          <a:lstStyle/>
          <a:p>
            <a:r>
              <a:rPr lang="es-ES" b="1" dirty="0" smtClean="0">
                <a:solidFill>
                  <a:schemeClr val="accent2">
                    <a:lumMod val="75000"/>
                  </a:schemeClr>
                </a:solidFill>
              </a:rPr>
              <a:t>CATETO ADYACENTE</a:t>
            </a:r>
            <a:endParaRPr lang="es-ES" b="1" dirty="0">
              <a:solidFill>
                <a:schemeClr val="accent2">
                  <a:lumMod val="75000"/>
                </a:schemeClr>
              </a:solidFill>
            </a:endParaRPr>
          </a:p>
        </p:txBody>
      </p:sp>
      <p:sp>
        <p:nvSpPr>
          <p:cNvPr id="34" name="CuadroTexto 33"/>
          <p:cNvSpPr txBox="1"/>
          <p:nvPr/>
        </p:nvSpPr>
        <p:spPr>
          <a:xfrm rot="18167602">
            <a:off x="482892" y="1648258"/>
            <a:ext cx="1552028" cy="369332"/>
          </a:xfrm>
          <a:prstGeom prst="rect">
            <a:avLst/>
          </a:prstGeom>
          <a:noFill/>
        </p:spPr>
        <p:txBody>
          <a:bodyPr wrap="none" rtlCol="0">
            <a:spAutoFit/>
          </a:bodyPr>
          <a:lstStyle/>
          <a:p>
            <a:r>
              <a:rPr lang="es-ES" b="1" dirty="0" smtClean="0">
                <a:solidFill>
                  <a:srgbClr val="FF0000"/>
                </a:solidFill>
              </a:rPr>
              <a:t>HIPOTENUSA</a:t>
            </a:r>
            <a:endParaRPr lang="es-ES" b="1" dirty="0">
              <a:solidFill>
                <a:srgbClr val="FF0000"/>
              </a:solidFill>
            </a:endParaRPr>
          </a:p>
        </p:txBody>
      </p:sp>
      <p:sp>
        <p:nvSpPr>
          <p:cNvPr id="35" name="CuadroTexto 34"/>
          <p:cNvSpPr txBox="1"/>
          <p:nvPr/>
        </p:nvSpPr>
        <p:spPr>
          <a:xfrm rot="19220616">
            <a:off x="5386489" y="2017007"/>
            <a:ext cx="544694" cy="369332"/>
          </a:xfrm>
          <a:prstGeom prst="rect">
            <a:avLst/>
          </a:prstGeom>
          <a:noFill/>
        </p:spPr>
        <p:txBody>
          <a:bodyPr wrap="square" rtlCol="0">
            <a:spAutoFit/>
          </a:bodyPr>
          <a:lstStyle/>
          <a:p>
            <a:r>
              <a:rPr lang="es-ES" b="1" dirty="0" smtClean="0">
                <a:solidFill>
                  <a:srgbClr val="FF0000"/>
                </a:solidFill>
              </a:rPr>
              <a:t>HIP</a:t>
            </a:r>
            <a:endParaRPr lang="es-ES" b="1" dirty="0">
              <a:solidFill>
                <a:srgbClr val="FF0000"/>
              </a:solidFill>
            </a:endParaRPr>
          </a:p>
        </p:txBody>
      </p:sp>
      <p:sp>
        <p:nvSpPr>
          <p:cNvPr id="36" name="CuadroTexto 35"/>
          <p:cNvSpPr txBox="1"/>
          <p:nvPr/>
        </p:nvSpPr>
        <p:spPr>
          <a:xfrm rot="16200000">
            <a:off x="7181503" y="2324550"/>
            <a:ext cx="487634" cy="369332"/>
          </a:xfrm>
          <a:prstGeom prst="rect">
            <a:avLst/>
          </a:prstGeom>
          <a:noFill/>
        </p:spPr>
        <p:txBody>
          <a:bodyPr wrap="none" rtlCol="0">
            <a:spAutoFit/>
          </a:bodyPr>
          <a:lstStyle/>
          <a:p>
            <a:r>
              <a:rPr lang="es-ES" b="1" dirty="0" smtClean="0">
                <a:solidFill>
                  <a:srgbClr val="00B050"/>
                </a:solidFill>
              </a:rPr>
              <a:t>CO</a:t>
            </a:r>
            <a:endParaRPr lang="es-ES" b="1" dirty="0">
              <a:solidFill>
                <a:srgbClr val="00B050"/>
              </a:solidFill>
            </a:endParaRPr>
          </a:p>
        </p:txBody>
      </p:sp>
      <p:sp>
        <p:nvSpPr>
          <p:cNvPr id="11" name="Cerrar llave 10"/>
          <p:cNvSpPr/>
          <p:nvPr/>
        </p:nvSpPr>
        <p:spPr>
          <a:xfrm>
            <a:off x="6942232" y="1806250"/>
            <a:ext cx="277536" cy="1416303"/>
          </a:xfrm>
          <a:prstGeom prst="rightBrace">
            <a:avLst>
              <a:gd name="adj1" fmla="val 36819"/>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2" name="Abrir llave 11"/>
          <p:cNvSpPr/>
          <p:nvPr/>
        </p:nvSpPr>
        <p:spPr>
          <a:xfrm rot="3224802">
            <a:off x="5633338" y="1187019"/>
            <a:ext cx="191281" cy="2349627"/>
          </a:xfrm>
          <a:prstGeom prst="leftBrace">
            <a:avLst>
              <a:gd name="adj1" fmla="val 38142"/>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5" name="Abrir llave 14"/>
          <p:cNvSpPr/>
          <p:nvPr/>
        </p:nvSpPr>
        <p:spPr>
          <a:xfrm rot="16200000">
            <a:off x="5612462" y="2573422"/>
            <a:ext cx="432048" cy="1936909"/>
          </a:xfrm>
          <a:prstGeom prst="leftBrace">
            <a:avLst>
              <a:gd name="adj1" fmla="val 42376"/>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37" name="CuadroTexto 36"/>
          <p:cNvSpPr txBox="1"/>
          <p:nvPr/>
        </p:nvSpPr>
        <p:spPr>
          <a:xfrm>
            <a:off x="5589796" y="3778684"/>
            <a:ext cx="471604" cy="369332"/>
          </a:xfrm>
          <a:prstGeom prst="rect">
            <a:avLst/>
          </a:prstGeom>
          <a:noFill/>
        </p:spPr>
        <p:txBody>
          <a:bodyPr wrap="none" rtlCol="0">
            <a:spAutoFit/>
          </a:bodyPr>
          <a:lstStyle/>
          <a:p>
            <a:r>
              <a:rPr lang="es-ES" b="1" dirty="0" smtClean="0">
                <a:solidFill>
                  <a:schemeClr val="accent2">
                    <a:lumMod val="75000"/>
                  </a:schemeClr>
                </a:solidFill>
              </a:rPr>
              <a:t>CA</a:t>
            </a:r>
            <a:endParaRPr lang="es-ES" b="1" dirty="0">
              <a:solidFill>
                <a:schemeClr val="accent2">
                  <a:lumMod val="75000"/>
                </a:schemeClr>
              </a:solidFill>
            </a:endParaRPr>
          </a:p>
        </p:txBody>
      </p:sp>
      <p:sp>
        <p:nvSpPr>
          <p:cNvPr id="38" name="CuadroTexto 37"/>
          <p:cNvSpPr txBox="1"/>
          <p:nvPr/>
        </p:nvSpPr>
        <p:spPr>
          <a:xfrm>
            <a:off x="395536" y="4283804"/>
            <a:ext cx="471604" cy="369332"/>
          </a:xfrm>
          <a:prstGeom prst="rect">
            <a:avLst/>
          </a:prstGeom>
          <a:noFill/>
        </p:spPr>
        <p:txBody>
          <a:bodyPr wrap="none" rtlCol="0">
            <a:spAutoFit/>
          </a:bodyPr>
          <a:lstStyle/>
          <a:p>
            <a:r>
              <a:rPr lang="es-ES" b="1" dirty="0" smtClean="0">
                <a:solidFill>
                  <a:schemeClr val="accent2">
                    <a:lumMod val="75000"/>
                  </a:schemeClr>
                </a:solidFill>
              </a:rPr>
              <a:t>CA</a:t>
            </a:r>
            <a:endParaRPr lang="es-ES" b="1" dirty="0">
              <a:solidFill>
                <a:schemeClr val="accent2">
                  <a:lumMod val="75000"/>
                </a:schemeClr>
              </a:solidFill>
            </a:endParaRPr>
          </a:p>
        </p:txBody>
      </p:sp>
      <p:cxnSp>
        <p:nvCxnSpPr>
          <p:cNvPr id="18" name="Conector recto de flecha 17"/>
          <p:cNvCxnSpPr/>
          <p:nvPr/>
        </p:nvCxnSpPr>
        <p:spPr>
          <a:xfrm>
            <a:off x="971600" y="4468470"/>
            <a:ext cx="50428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9" name="24 CuadroTexto"/>
              <p:cNvSpPr txBox="1"/>
              <p:nvPr/>
            </p:nvSpPr>
            <p:spPr>
              <a:xfrm>
                <a:off x="1619672" y="4250205"/>
                <a:ext cx="46301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ES_tradnl" b="0"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𝑥</m:t>
                          </m:r>
                        </m:sub>
                      </m:sSub>
                    </m:oMath>
                  </m:oMathPara>
                </a14:m>
                <a:endParaRPr lang="es-AR" dirty="0"/>
              </a:p>
            </p:txBody>
          </p:sp>
        </mc:Choice>
        <mc:Fallback xmlns="">
          <p:sp>
            <p:nvSpPr>
              <p:cNvPr id="39" name="24 CuadroTexto"/>
              <p:cNvSpPr txBox="1">
                <a:spLocks noRot="1" noChangeAspect="1" noMove="1" noResize="1" noEditPoints="1" noAdjustHandles="1" noChangeArrowheads="1" noChangeShapeType="1" noTextEdit="1"/>
              </p:cNvSpPr>
              <p:nvPr/>
            </p:nvSpPr>
            <p:spPr>
              <a:xfrm>
                <a:off x="1619672" y="4250205"/>
                <a:ext cx="463011" cy="369332"/>
              </a:xfrm>
              <a:prstGeom prst="rect">
                <a:avLst/>
              </a:prstGeom>
              <a:blipFill rotWithShape="0">
                <a:blip r:embed="rId5"/>
                <a:stretch>
                  <a:fillRect/>
                </a:stretch>
              </a:blipFill>
            </p:spPr>
            <p:txBody>
              <a:bodyPr/>
              <a:lstStyle/>
              <a:p>
                <a:r>
                  <a:rPr lang="es-ES">
                    <a:noFill/>
                  </a:rPr>
                  <a:t> </a:t>
                </a:r>
              </a:p>
            </p:txBody>
          </p:sp>
        </mc:Fallback>
      </mc:AlternateContent>
      <p:sp>
        <p:nvSpPr>
          <p:cNvPr id="40" name="CuadroTexto 39"/>
          <p:cNvSpPr txBox="1"/>
          <p:nvPr/>
        </p:nvSpPr>
        <p:spPr>
          <a:xfrm>
            <a:off x="379506" y="5085184"/>
            <a:ext cx="487634" cy="369332"/>
          </a:xfrm>
          <a:prstGeom prst="rect">
            <a:avLst/>
          </a:prstGeom>
          <a:noFill/>
        </p:spPr>
        <p:txBody>
          <a:bodyPr wrap="none" rtlCol="0">
            <a:spAutoFit/>
          </a:bodyPr>
          <a:lstStyle/>
          <a:p>
            <a:r>
              <a:rPr lang="es-ES" b="1" dirty="0" smtClean="0">
                <a:solidFill>
                  <a:srgbClr val="00B050"/>
                </a:solidFill>
              </a:rPr>
              <a:t>CO</a:t>
            </a:r>
            <a:endParaRPr lang="es-ES" b="1" dirty="0">
              <a:solidFill>
                <a:srgbClr val="00B050"/>
              </a:solidFill>
            </a:endParaRPr>
          </a:p>
        </p:txBody>
      </p:sp>
      <p:cxnSp>
        <p:nvCxnSpPr>
          <p:cNvPr id="41" name="Conector recto de flecha 40"/>
          <p:cNvCxnSpPr/>
          <p:nvPr/>
        </p:nvCxnSpPr>
        <p:spPr>
          <a:xfrm>
            <a:off x="981255" y="5283675"/>
            <a:ext cx="50428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2" name="26 CuadroTexto"/>
              <p:cNvSpPr txBox="1"/>
              <p:nvPr/>
            </p:nvSpPr>
            <p:spPr>
              <a:xfrm>
                <a:off x="1608407" y="5027171"/>
                <a:ext cx="470642" cy="39126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s-AR"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𝑦</m:t>
                          </m:r>
                        </m:sub>
                      </m:sSub>
                    </m:oMath>
                  </m:oMathPara>
                </a14:m>
                <a:endParaRPr lang="es-AR" dirty="0"/>
              </a:p>
            </p:txBody>
          </p:sp>
        </mc:Choice>
        <mc:Fallback xmlns="">
          <p:sp>
            <p:nvSpPr>
              <p:cNvPr id="42" name="26 CuadroTexto"/>
              <p:cNvSpPr txBox="1">
                <a:spLocks noRot="1" noChangeAspect="1" noMove="1" noResize="1" noEditPoints="1" noAdjustHandles="1" noChangeArrowheads="1" noChangeShapeType="1" noTextEdit="1"/>
              </p:cNvSpPr>
              <p:nvPr/>
            </p:nvSpPr>
            <p:spPr>
              <a:xfrm>
                <a:off x="1608407" y="5027171"/>
                <a:ext cx="470642" cy="391261"/>
              </a:xfrm>
              <a:prstGeom prst="rect">
                <a:avLst/>
              </a:prstGeom>
              <a:blipFill rotWithShape="0">
                <a:blip r:embed="rId6"/>
                <a:stretch>
                  <a:fillRect b="-3125"/>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1" name="CuadroTexto 20"/>
              <p:cNvSpPr txBox="1"/>
              <p:nvPr/>
            </p:nvSpPr>
            <p:spPr>
              <a:xfrm>
                <a:off x="2482512" y="4941168"/>
                <a:ext cx="1062406" cy="52431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es-ES" i="1" smtClean="0">
                              <a:latin typeface="Cambria Math" panose="02040503050406030204" pitchFamily="18" charset="0"/>
                            </a:rPr>
                          </m:ctrlPr>
                        </m:funcPr>
                        <m:fName>
                          <m:r>
                            <m:rPr>
                              <m:sty m:val="p"/>
                            </m:rPr>
                            <a:rPr lang="es-ES" i="0" smtClean="0">
                              <a:latin typeface="Cambria Math" panose="02040503050406030204" pitchFamily="18" charset="0"/>
                            </a:rPr>
                            <m:t>sin</m:t>
                          </m:r>
                        </m:fName>
                        <m:e>
                          <m:r>
                            <a:rPr lang="es-ES" i="1" smtClean="0">
                              <a:latin typeface="Cambria Math" panose="02040503050406030204" pitchFamily="18" charset="0"/>
                              <a:ea typeface="Cambria Math" panose="02040503050406030204" pitchFamily="18" charset="0"/>
                            </a:rPr>
                            <m:t>𝛼</m:t>
                          </m:r>
                        </m:e>
                      </m:func>
                      <m:r>
                        <a:rPr lang="es-ES" b="0" i="1" smtClean="0">
                          <a:latin typeface="Cambria Math" panose="02040503050406030204" pitchFamily="18" charset="0"/>
                        </a:rPr>
                        <m:t>=</m:t>
                      </m:r>
                      <m:f>
                        <m:fPr>
                          <m:ctrlPr>
                            <a:rPr lang="es-ES" b="0" i="1" smtClean="0">
                              <a:latin typeface="Cambria Math" panose="02040503050406030204" pitchFamily="18" charset="0"/>
                            </a:rPr>
                          </m:ctrlPr>
                        </m:fPr>
                        <m:num>
                          <m:sSub>
                            <m:sSubPr>
                              <m:ctrlPr>
                                <a:rPr lang="es-ES" b="0"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𝑦</m:t>
                              </m:r>
                            </m:sub>
                          </m:sSub>
                        </m:num>
                        <m:den>
                          <m:r>
                            <a:rPr lang="es-ES" b="0" i="1" smtClean="0">
                              <a:latin typeface="Cambria Math" panose="02040503050406030204" pitchFamily="18" charset="0"/>
                            </a:rPr>
                            <m:t>𝐹</m:t>
                          </m:r>
                        </m:den>
                      </m:f>
                    </m:oMath>
                  </m:oMathPara>
                </a14:m>
                <a:endParaRPr lang="es-ES" dirty="0"/>
              </a:p>
            </p:txBody>
          </p:sp>
        </mc:Choice>
        <mc:Fallback xmlns="">
          <p:sp>
            <p:nvSpPr>
              <p:cNvPr id="21" name="CuadroTexto 20"/>
              <p:cNvSpPr txBox="1">
                <a:spLocks noRot="1" noChangeAspect="1" noMove="1" noResize="1" noEditPoints="1" noAdjustHandles="1" noChangeArrowheads="1" noChangeShapeType="1" noTextEdit="1"/>
              </p:cNvSpPr>
              <p:nvPr/>
            </p:nvSpPr>
            <p:spPr>
              <a:xfrm>
                <a:off x="2482512" y="4941168"/>
                <a:ext cx="1062406" cy="524311"/>
              </a:xfrm>
              <a:prstGeom prst="rect">
                <a:avLst/>
              </a:prstGeom>
              <a:blipFill rotWithShape="0">
                <a:blip r:embed="rId7"/>
                <a:stretch>
                  <a:fillRect/>
                </a:stretch>
              </a:blipFill>
            </p:spPr>
            <p:txBody>
              <a:bodyPr/>
              <a:lstStyle/>
              <a:p>
                <a:r>
                  <a:rPr lang="es-ES">
                    <a:noFill/>
                  </a:rPr>
                  <a:t> </a:t>
                </a:r>
              </a:p>
            </p:txBody>
          </p:sp>
        </mc:Fallback>
      </mc:AlternateContent>
      <p:sp>
        <p:nvSpPr>
          <p:cNvPr id="43" name="CuadroTexto 42"/>
          <p:cNvSpPr txBox="1"/>
          <p:nvPr/>
        </p:nvSpPr>
        <p:spPr>
          <a:xfrm>
            <a:off x="371726" y="5723964"/>
            <a:ext cx="544694" cy="369332"/>
          </a:xfrm>
          <a:prstGeom prst="rect">
            <a:avLst/>
          </a:prstGeom>
          <a:noFill/>
        </p:spPr>
        <p:txBody>
          <a:bodyPr wrap="square" rtlCol="0">
            <a:spAutoFit/>
          </a:bodyPr>
          <a:lstStyle/>
          <a:p>
            <a:r>
              <a:rPr lang="es-ES" b="1" dirty="0" smtClean="0">
                <a:solidFill>
                  <a:srgbClr val="FF0000"/>
                </a:solidFill>
              </a:rPr>
              <a:t>HIP</a:t>
            </a:r>
            <a:endParaRPr lang="es-ES" b="1" dirty="0">
              <a:solidFill>
                <a:srgbClr val="FF0000"/>
              </a:solidFill>
            </a:endParaRPr>
          </a:p>
        </p:txBody>
      </p:sp>
      <p:cxnSp>
        <p:nvCxnSpPr>
          <p:cNvPr id="44" name="Conector recto de flecha 43"/>
          <p:cNvCxnSpPr/>
          <p:nvPr/>
        </p:nvCxnSpPr>
        <p:spPr>
          <a:xfrm>
            <a:off x="971600" y="5949280"/>
            <a:ext cx="50428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5" name="CuadroTexto 44"/>
              <p:cNvSpPr txBox="1"/>
              <p:nvPr/>
            </p:nvSpPr>
            <p:spPr>
              <a:xfrm>
                <a:off x="1632143" y="5816297"/>
                <a:ext cx="21903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ES" b="0" i="1" smtClean="0">
                          <a:latin typeface="Cambria Math" panose="02040503050406030204" pitchFamily="18" charset="0"/>
                        </a:rPr>
                        <m:t>𝐹</m:t>
                      </m:r>
                    </m:oMath>
                  </m:oMathPara>
                </a14:m>
                <a:endParaRPr lang="es-ES" dirty="0"/>
              </a:p>
            </p:txBody>
          </p:sp>
        </mc:Choice>
        <mc:Fallback xmlns="">
          <p:sp>
            <p:nvSpPr>
              <p:cNvPr id="45" name="CuadroTexto 44"/>
              <p:cNvSpPr txBox="1">
                <a:spLocks noRot="1" noChangeAspect="1" noMove="1" noResize="1" noEditPoints="1" noAdjustHandles="1" noChangeArrowheads="1" noChangeShapeType="1" noTextEdit="1"/>
              </p:cNvSpPr>
              <p:nvPr/>
            </p:nvSpPr>
            <p:spPr>
              <a:xfrm>
                <a:off x="1632143" y="5816297"/>
                <a:ext cx="219034" cy="276999"/>
              </a:xfrm>
              <a:prstGeom prst="rect">
                <a:avLst/>
              </a:prstGeom>
              <a:blipFill rotWithShape="0">
                <a:blip r:embed="rId8"/>
                <a:stretch>
                  <a:fillRect l="-22222" r="-16667" b="-8696"/>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46" name="CuadroTexto 45"/>
              <p:cNvSpPr txBox="1"/>
              <p:nvPr/>
            </p:nvSpPr>
            <p:spPr>
              <a:xfrm>
                <a:off x="2482512" y="4176498"/>
                <a:ext cx="1085232" cy="51674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es-ES" b="0" i="1" smtClean="0">
                              <a:latin typeface="Cambria Math" panose="02040503050406030204" pitchFamily="18" charset="0"/>
                            </a:rPr>
                          </m:ctrlPr>
                        </m:funcPr>
                        <m:fName>
                          <m:r>
                            <m:rPr>
                              <m:sty m:val="p"/>
                            </m:rPr>
                            <a:rPr lang="es-ES" b="0" i="0" smtClean="0">
                              <a:latin typeface="Cambria Math" panose="02040503050406030204" pitchFamily="18" charset="0"/>
                            </a:rPr>
                            <m:t>cos</m:t>
                          </m:r>
                        </m:fName>
                        <m:e>
                          <m:r>
                            <a:rPr lang="es-ES" b="0" i="1" smtClean="0">
                              <a:latin typeface="Cambria Math" panose="02040503050406030204" pitchFamily="18" charset="0"/>
                              <a:ea typeface="Cambria Math" panose="02040503050406030204" pitchFamily="18" charset="0"/>
                            </a:rPr>
                            <m:t>𝛼</m:t>
                          </m:r>
                        </m:e>
                      </m:func>
                      <m:r>
                        <a:rPr lang="es-ES" b="0" i="1" smtClean="0">
                          <a:latin typeface="Cambria Math" panose="02040503050406030204" pitchFamily="18" charset="0"/>
                        </a:rPr>
                        <m:t>=</m:t>
                      </m:r>
                      <m:f>
                        <m:fPr>
                          <m:ctrlPr>
                            <a:rPr lang="es-ES" b="0" i="1" smtClean="0">
                              <a:latin typeface="Cambria Math" panose="02040503050406030204" pitchFamily="18" charset="0"/>
                            </a:rPr>
                          </m:ctrlPr>
                        </m:fPr>
                        <m:num>
                          <m:sSub>
                            <m:sSubPr>
                              <m:ctrlPr>
                                <a:rPr lang="es-ES" b="0" i="1" smtClean="0">
                                  <a:latin typeface="Cambria Math" panose="02040503050406030204" pitchFamily="18" charset="0"/>
                                </a:rPr>
                              </m:ctrlPr>
                            </m:sSubPr>
                            <m:e>
                              <m:r>
                                <a:rPr lang="es-ES" b="0" i="1" smtClean="0">
                                  <a:latin typeface="Cambria Math" panose="02040503050406030204" pitchFamily="18" charset="0"/>
                                </a:rPr>
                                <m:t>𝐹</m:t>
                              </m:r>
                            </m:e>
                            <m:sub>
                              <m:r>
                                <a:rPr lang="es-ES" b="0" i="1" smtClean="0">
                                  <a:latin typeface="Cambria Math" panose="02040503050406030204" pitchFamily="18" charset="0"/>
                                </a:rPr>
                                <m:t>𝑥</m:t>
                              </m:r>
                            </m:sub>
                          </m:sSub>
                        </m:num>
                        <m:den>
                          <m:r>
                            <a:rPr lang="es-ES" b="0" i="1" smtClean="0">
                              <a:latin typeface="Cambria Math" panose="02040503050406030204" pitchFamily="18" charset="0"/>
                            </a:rPr>
                            <m:t>𝐹</m:t>
                          </m:r>
                        </m:den>
                      </m:f>
                    </m:oMath>
                  </m:oMathPara>
                </a14:m>
                <a:endParaRPr lang="es-ES" dirty="0"/>
              </a:p>
            </p:txBody>
          </p:sp>
        </mc:Choice>
        <mc:Fallback xmlns="">
          <p:sp>
            <p:nvSpPr>
              <p:cNvPr id="46" name="CuadroTexto 45"/>
              <p:cNvSpPr txBox="1">
                <a:spLocks noRot="1" noChangeAspect="1" noMove="1" noResize="1" noEditPoints="1" noAdjustHandles="1" noChangeArrowheads="1" noChangeShapeType="1" noTextEdit="1"/>
              </p:cNvSpPr>
              <p:nvPr/>
            </p:nvSpPr>
            <p:spPr>
              <a:xfrm>
                <a:off x="2482512" y="4176498"/>
                <a:ext cx="1085232" cy="516745"/>
              </a:xfrm>
              <a:prstGeom prst="rect">
                <a:avLst/>
              </a:prstGeom>
              <a:blipFill rotWithShape="0">
                <a:blip r:embed="rId9"/>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47" name="CuadroTexto 46"/>
              <p:cNvSpPr txBox="1"/>
              <p:nvPr/>
            </p:nvSpPr>
            <p:spPr>
              <a:xfrm>
                <a:off x="4868162" y="4232925"/>
                <a:ext cx="2351606"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sz="3200" i="1" smtClean="0">
                              <a:latin typeface="Cambria Math" panose="02040503050406030204" pitchFamily="18" charset="0"/>
                            </a:rPr>
                          </m:ctrlPr>
                        </m:sSubPr>
                        <m:e>
                          <m:r>
                            <a:rPr lang="es-ES" sz="3200" b="0" i="1" smtClean="0">
                              <a:latin typeface="Cambria Math" panose="02040503050406030204" pitchFamily="18" charset="0"/>
                            </a:rPr>
                            <m:t>𝐹</m:t>
                          </m:r>
                        </m:e>
                        <m:sub>
                          <m:r>
                            <a:rPr lang="es-ES" sz="3200" b="0" i="1" smtClean="0">
                              <a:latin typeface="Cambria Math" panose="02040503050406030204" pitchFamily="18" charset="0"/>
                            </a:rPr>
                            <m:t>𝑥</m:t>
                          </m:r>
                        </m:sub>
                      </m:sSub>
                      <m:r>
                        <a:rPr lang="es-ES" sz="3200" b="0" i="1" smtClean="0">
                          <a:latin typeface="Cambria Math" panose="02040503050406030204" pitchFamily="18" charset="0"/>
                        </a:rPr>
                        <m:t>=</m:t>
                      </m:r>
                      <m:r>
                        <a:rPr lang="es-ES" sz="3200" b="0" i="1" smtClean="0">
                          <a:latin typeface="Cambria Math" panose="02040503050406030204" pitchFamily="18" charset="0"/>
                        </a:rPr>
                        <m:t>𝐹</m:t>
                      </m:r>
                      <m:r>
                        <a:rPr lang="es-ES" sz="3200" b="0" i="1" smtClean="0">
                          <a:latin typeface="Cambria Math" panose="02040503050406030204" pitchFamily="18" charset="0"/>
                        </a:rPr>
                        <m:t>.</m:t>
                      </m:r>
                      <m:func>
                        <m:funcPr>
                          <m:ctrlPr>
                            <a:rPr lang="es-ES" sz="3200" b="0" i="1" smtClean="0">
                              <a:latin typeface="Cambria Math" panose="02040503050406030204" pitchFamily="18" charset="0"/>
                            </a:rPr>
                          </m:ctrlPr>
                        </m:funcPr>
                        <m:fName>
                          <m:r>
                            <m:rPr>
                              <m:sty m:val="p"/>
                            </m:rPr>
                            <a:rPr lang="es-ES" sz="3200" b="0" i="0" smtClean="0">
                              <a:latin typeface="Cambria Math" panose="02040503050406030204" pitchFamily="18" charset="0"/>
                            </a:rPr>
                            <m:t>cos</m:t>
                          </m:r>
                        </m:fName>
                        <m:e>
                          <m:r>
                            <a:rPr lang="es-ES" sz="3200" b="0" i="1" smtClean="0">
                              <a:latin typeface="Cambria Math" panose="02040503050406030204" pitchFamily="18" charset="0"/>
                              <a:ea typeface="Cambria Math" panose="02040503050406030204" pitchFamily="18" charset="0"/>
                            </a:rPr>
                            <m:t>𝛼</m:t>
                          </m:r>
                        </m:e>
                      </m:func>
                    </m:oMath>
                  </m:oMathPara>
                </a14:m>
                <a:endParaRPr lang="es-ES" sz="3200" dirty="0"/>
              </a:p>
            </p:txBody>
          </p:sp>
        </mc:Choice>
        <mc:Fallback xmlns="">
          <p:sp>
            <p:nvSpPr>
              <p:cNvPr id="47" name="CuadroTexto 46"/>
              <p:cNvSpPr txBox="1">
                <a:spLocks noRot="1" noChangeAspect="1" noMove="1" noResize="1" noEditPoints="1" noAdjustHandles="1" noChangeArrowheads="1" noChangeShapeType="1" noTextEdit="1"/>
              </p:cNvSpPr>
              <p:nvPr/>
            </p:nvSpPr>
            <p:spPr>
              <a:xfrm>
                <a:off x="4868162" y="4232925"/>
                <a:ext cx="2351606" cy="492443"/>
              </a:xfrm>
              <a:prstGeom prst="rect">
                <a:avLst/>
              </a:prstGeom>
              <a:blipFill rotWithShape="0">
                <a:blip r:embed="rId10"/>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48" name="CuadroTexto 47"/>
              <p:cNvSpPr txBox="1"/>
              <p:nvPr/>
            </p:nvSpPr>
            <p:spPr>
              <a:xfrm>
                <a:off x="4827319" y="5004200"/>
                <a:ext cx="2307619" cy="5312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sz="3200" i="1" smtClean="0">
                              <a:latin typeface="Cambria Math" panose="02040503050406030204" pitchFamily="18" charset="0"/>
                            </a:rPr>
                          </m:ctrlPr>
                        </m:sSubPr>
                        <m:e>
                          <m:r>
                            <a:rPr lang="es-ES" sz="3200" b="0" i="1" smtClean="0">
                              <a:latin typeface="Cambria Math" panose="02040503050406030204" pitchFamily="18" charset="0"/>
                            </a:rPr>
                            <m:t>𝐹</m:t>
                          </m:r>
                        </m:e>
                        <m:sub>
                          <m:r>
                            <a:rPr lang="es-ES" sz="3200" b="0" i="1" smtClean="0">
                              <a:latin typeface="Cambria Math" panose="02040503050406030204" pitchFamily="18" charset="0"/>
                            </a:rPr>
                            <m:t>𝑦</m:t>
                          </m:r>
                        </m:sub>
                      </m:sSub>
                      <m:r>
                        <a:rPr lang="es-ES" sz="3200" b="0" i="1" smtClean="0">
                          <a:latin typeface="Cambria Math" panose="02040503050406030204" pitchFamily="18" charset="0"/>
                        </a:rPr>
                        <m:t>=</m:t>
                      </m:r>
                      <m:r>
                        <a:rPr lang="es-ES" sz="3200" b="0" i="1" smtClean="0">
                          <a:latin typeface="Cambria Math" panose="02040503050406030204" pitchFamily="18" charset="0"/>
                        </a:rPr>
                        <m:t>𝐹</m:t>
                      </m:r>
                      <m:r>
                        <a:rPr lang="es-ES" sz="3200" b="0" i="1" smtClean="0">
                          <a:latin typeface="Cambria Math" panose="02040503050406030204" pitchFamily="18" charset="0"/>
                        </a:rPr>
                        <m:t>.</m:t>
                      </m:r>
                      <m:func>
                        <m:funcPr>
                          <m:ctrlPr>
                            <a:rPr lang="es-ES" sz="3200" b="0" i="1" smtClean="0">
                              <a:latin typeface="Cambria Math" panose="02040503050406030204" pitchFamily="18" charset="0"/>
                            </a:rPr>
                          </m:ctrlPr>
                        </m:funcPr>
                        <m:fName>
                          <m:r>
                            <m:rPr>
                              <m:sty m:val="p"/>
                            </m:rPr>
                            <a:rPr lang="es-ES" sz="3200" b="0" i="0" smtClean="0">
                              <a:latin typeface="Cambria Math" panose="02040503050406030204" pitchFamily="18" charset="0"/>
                            </a:rPr>
                            <m:t>sin</m:t>
                          </m:r>
                        </m:fName>
                        <m:e>
                          <m:r>
                            <a:rPr lang="es-ES" sz="3200" b="0" i="1" smtClean="0">
                              <a:latin typeface="Cambria Math" panose="02040503050406030204" pitchFamily="18" charset="0"/>
                              <a:ea typeface="Cambria Math" panose="02040503050406030204" pitchFamily="18" charset="0"/>
                            </a:rPr>
                            <m:t>𝛼</m:t>
                          </m:r>
                        </m:e>
                      </m:func>
                    </m:oMath>
                  </m:oMathPara>
                </a14:m>
                <a:endParaRPr lang="es-ES" dirty="0"/>
              </a:p>
            </p:txBody>
          </p:sp>
        </mc:Choice>
        <mc:Fallback xmlns="">
          <p:sp>
            <p:nvSpPr>
              <p:cNvPr id="48" name="CuadroTexto 47"/>
              <p:cNvSpPr txBox="1">
                <a:spLocks noRot="1" noChangeAspect="1" noMove="1" noResize="1" noEditPoints="1" noAdjustHandles="1" noChangeArrowheads="1" noChangeShapeType="1" noTextEdit="1"/>
              </p:cNvSpPr>
              <p:nvPr/>
            </p:nvSpPr>
            <p:spPr>
              <a:xfrm>
                <a:off x="4827319" y="5004200"/>
                <a:ext cx="2307619" cy="531299"/>
              </a:xfrm>
              <a:prstGeom prst="rect">
                <a:avLst/>
              </a:prstGeom>
              <a:blipFill rotWithShape="0">
                <a:blip r:embed="rId11"/>
                <a:stretch>
                  <a:fillRect b="-1149"/>
                </a:stretch>
              </a:blipFill>
            </p:spPr>
            <p:txBody>
              <a:bodyPr/>
              <a:lstStyle/>
              <a:p>
                <a:r>
                  <a:rPr lang="es-ES">
                    <a:noFill/>
                  </a:rPr>
                  <a:t> </a:t>
                </a:r>
              </a:p>
            </p:txBody>
          </p:sp>
        </mc:Fallback>
      </mc:AlternateContent>
      <p:sp>
        <p:nvSpPr>
          <p:cNvPr id="49" name="CuadroTexto 48"/>
          <p:cNvSpPr txBox="1"/>
          <p:nvPr/>
        </p:nvSpPr>
        <p:spPr>
          <a:xfrm>
            <a:off x="2739238" y="5631631"/>
            <a:ext cx="1512168" cy="923330"/>
          </a:xfrm>
          <a:prstGeom prst="rect">
            <a:avLst/>
          </a:prstGeom>
          <a:noFill/>
        </p:spPr>
        <p:txBody>
          <a:bodyPr wrap="square" rtlCol="0">
            <a:spAutoFit/>
          </a:bodyPr>
          <a:lstStyle/>
          <a:p>
            <a:r>
              <a:rPr lang="es-ES" dirty="0" smtClean="0"/>
              <a:t>Aplicando el teorema de PITÁGORAS</a:t>
            </a:r>
            <a:endParaRPr lang="es-ES" dirty="0"/>
          </a:p>
        </p:txBody>
      </p:sp>
      <mc:AlternateContent xmlns:mc="http://schemas.openxmlformats.org/markup-compatibility/2006" xmlns:a14="http://schemas.microsoft.com/office/drawing/2010/main">
        <mc:Choice Requires="a14">
          <p:sp>
            <p:nvSpPr>
              <p:cNvPr id="51" name="CuadroTexto 50"/>
              <p:cNvSpPr txBox="1"/>
              <p:nvPr/>
            </p:nvSpPr>
            <p:spPr>
              <a:xfrm>
                <a:off x="4774330" y="5694059"/>
                <a:ext cx="2855333" cy="100213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ES" sz="3200" b="0" i="1" smtClean="0">
                          <a:latin typeface="Cambria Math" panose="02040503050406030204" pitchFamily="18" charset="0"/>
                        </a:rPr>
                        <m:t>𝐹</m:t>
                      </m:r>
                      <m:r>
                        <a:rPr lang="es-ES" sz="3200" b="0" i="1" smtClean="0">
                          <a:latin typeface="Cambria Math" panose="02040503050406030204" pitchFamily="18" charset="0"/>
                        </a:rPr>
                        <m:t>=</m:t>
                      </m:r>
                      <m:rad>
                        <m:radPr>
                          <m:degHide m:val="on"/>
                          <m:ctrlPr>
                            <a:rPr lang="es-ES" sz="3200" b="0" i="1" smtClean="0">
                              <a:latin typeface="Cambria Math" panose="02040503050406030204" pitchFamily="18" charset="0"/>
                            </a:rPr>
                          </m:ctrlPr>
                        </m:radPr>
                        <m:deg/>
                        <m:e>
                          <m:sSup>
                            <m:sSupPr>
                              <m:ctrlPr>
                                <a:rPr lang="es-ES" sz="3200" i="1">
                                  <a:latin typeface="Cambria Math" panose="02040503050406030204" pitchFamily="18" charset="0"/>
                                </a:rPr>
                              </m:ctrlPr>
                            </m:sSupPr>
                            <m:e>
                              <m:sSub>
                                <m:sSubPr>
                                  <m:ctrlPr>
                                    <a:rPr lang="es-ES" sz="3200" i="1">
                                      <a:latin typeface="Cambria Math" panose="02040503050406030204" pitchFamily="18" charset="0"/>
                                    </a:rPr>
                                  </m:ctrlPr>
                                </m:sSubPr>
                                <m:e>
                                  <m:r>
                                    <a:rPr lang="es-ES" sz="3200" i="1">
                                      <a:latin typeface="Cambria Math" panose="02040503050406030204" pitchFamily="18" charset="0"/>
                                    </a:rPr>
                                    <m:t>𝐹</m:t>
                                  </m:r>
                                </m:e>
                                <m:sub>
                                  <m:r>
                                    <a:rPr lang="es-ES" sz="3200" i="1">
                                      <a:latin typeface="Cambria Math" panose="02040503050406030204" pitchFamily="18" charset="0"/>
                                    </a:rPr>
                                    <m:t>𝑥</m:t>
                                  </m:r>
                                </m:sub>
                              </m:sSub>
                            </m:e>
                            <m:sup>
                              <m:r>
                                <a:rPr lang="es-ES" sz="3200" i="1">
                                  <a:latin typeface="Cambria Math" panose="02040503050406030204" pitchFamily="18" charset="0"/>
                                </a:rPr>
                                <m:t>2</m:t>
                              </m:r>
                            </m:sup>
                          </m:sSup>
                          <m:r>
                            <a:rPr lang="es-ES" sz="3200" i="1">
                              <a:latin typeface="Cambria Math" panose="02040503050406030204" pitchFamily="18" charset="0"/>
                            </a:rPr>
                            <m:t>+</m:t>
                          </m:r>
                          <m:sSup>
                            <m:sSupPr>
                              <m:ctrlPr>
                                <a:rPr lang="es-ES" sz="3200" i="1">
                                  <a:latin typeface="Cambria Math" panose="02040503050406030204" pitchFamily="18" charset="0"/>
                                </a:rPr>
                              </m:ctrlPr>
                            </m:sSupPr>
                            <m:e>
                              <m:sSub>
                                <m:sSubPr>
                                  <m:ctrlPr>
                                    <a:rPr lang="es-ES" sz="3200" i="1">
                                      <a:latin typeface="Cambria Math" panose="02040503050406030204" pitchFamily="18" charset="0"/>
                                    </a:rPr>
                                  </m:ctrlPr>
                                </m:sSubPr>
                                <m:e>
                                  <m:r>
                                    <a:rPr lang="es-ES" sz="3200" i="1">
                                      <a:latin typeface="Cambria Math" panose="02040503050406030204" pitchFamily="18" charset="0"/>
                                    </a:rPr>
                                    <m:t>𝐹</m:t>
                                  </m:r>
                                </m:e>
                                <m:sub>
                                  <m:r>
                                    <a:rPr lang="es-ES" sz="3200" i="1">
                                      <a:latin typeface="Cambria Math" panose="02040503050406030204" pitchFamily="18" charset="0"/>
                                    </a:rPr>
                                    <m:t>𝑦</m:t>
                                  </m:r>
                                </m:sub>
                              </m:sSub>
                            </m:e>
                            <m:sup>
                              <m:r>
                                <a:rPr lang="es-ES" sz="3200" i="1">
                                  <a:latin typeface="Cambria Math" panose="02040503050406030204" pitchFamily="18" charset="0"/>
                                </a:rPr>
                                <m:t>2</m:t>
                              </m:r>
                            </m:sup>
                          </m:sSup>
                        </m:e>
                      </m:rad>
                    </m:oMath>
                  </m:oMathPara>
                </a14:m>
                <a:endParaRPr lang="es-ES" sz="3200" dirty="0"/>
              </a:p>
            </p:txBody>
          </p:sp>
        </mc:Choice>
        <mc:Fallback xmlns="">
          <p:sp>
            <p:nvSpPr>
              <p:cNvPr id="51" name="CuadroTexto 50"/>
              <p:cNvSpPr txBox="1">
                <a:spLocks noRot="1" noChangeAspect="1" noMove="1" noResize="1" noEditPoints="1" noAdjustHandles="1" noChangeArrowheads="1" noChangeShapeType="1" noTextEdit="1"/>
              </p:cNvSpPr>
              <p:nvPr/>
            </p:nvSpPr>
            <p:spPr>
              <a:xfrm>
                <a:off x="4774330" y="5694059"/>
                <a:ext cx="2855333" cy="1002134"/>
              </a:xfrm>
              <a:prstGeom prst="rect">
                <a:avLst/>
              </a:prstGeom>
              <a:blipFill rotWithShape="0">
                <a:blip r:embed="rId12"/>
                <a:stretch>
                  <a:fillRect/>
                </a:stretch>
              </a:blipFill>
            </p:spPr>
            <p:txBody>
              <a:bodyPr/>
              <a:lstStyle/>
              <a:p>
                <a:r>
                  <a:rPr lang="es-ES">
                    <a:noFill/>
                  </a:rPr>
                  <a:t> </a:t>
                </a:r>
              </a:p>
            </p:txBody>
          </p:sp>
        </mc:Fallback>
      </mc:AlternateContent>
      <p:cxnSp>
        <p:nvCxnSpPr>
          <p:cNvPr id="53" name="Conector recto de flecha 52"/>
          <p:cNvCxnSpPr>
            <a:stCxn id="39" idx="3"/>
            <a:endCxn id="46" idx="1"/>
          </p:cNvCxnSpPr>
          <p:nvPr/>
        </p:nvCxnSpPr>
        <p:spPr>
          <a:xfrm>
            <a:off x="2082683" y="4434871"/>
            <a:ext cx="39982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Conector recto de flecha 54"/>
          <p:cNvCxnSpPr>
            <a:stCxn id="42" idx="3"/>
            <a:endCxn id="21" idx="1"/>
          </p:cNvCxnSpPr>
          <p:nvPr/>
        </p:nvCxnSpPr>
        <p:spPr>
          <a:xfrm flipV="1">
            <a:off x="2079049" y="5203324"/>
            <a:ext cx="403463" cy="194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Conector recto de flecha 56"/>
          <p:cNvCxnSpPr>
            <a:stCxn id="45" idx="3"/>
          </p:cNvCxnSpPr>
          <p:nvPr/>
        </p:nvCxnSpPr>
        <p:spPr>
          <a:xfrm flipV="1">
            <a:off x="1851177" y="5949280"/>
            <a:ext cx="788621" cy="55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Conector recto de flecha 58"/>
          <p:cNvCxnSpPr/>
          <p:nvPr/>
        </p:nvCxnSpPr>
        <p:spPr>
          <a:xfrm>
            <a:off x="3707904" y="4434870"/>
            <a:ext cx="1017134" cy="442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1" name="Conector recto de flecha 60"/>
          <p:cNvCxnSpPr/>
          <p:nvPr/>
        </p:nvCxnSpPr>
        <p:spPr>
          <a:xfrm>
            <a:off x="3698055" y="5213063"/>
            <a:ext cx="1017961" cy="567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Conector recto de flecha 62"/>
          <p:cNvCxnSpPr>
            <a:stCxn id="49" idx="3"/>
            <a:endCxn id="51" idx="1"/>
          </p:cNvCxnSpPr>
          <p:nvPr/>
        </p:nvCxnSpPr>
        <p:spPr>
          <a:xfrm>
            <a:off x="4251406" y="6093296"/>
            <a:ext cx="522924" cy="1018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5903884"/>
      </p:ext>
    </p:extLst>
  </p:cSld>
  <p:clrMapOvr>
    <a:masterClrMapping/>
  </p:clrMapOvr>
  <p:timing>
    <p:tnLst>
      <p:par>
        <p:cTn id="1" dur="indefinite" restart="never" nodeType="tmRoot"/>
      </p:par>
    </p:tnLst>
  </p:timing>
</p:sld>
</file>

<file path=ppt/theme/theme1.xml><?xml version="1.0" encoding="utf-8"?>
<a:theme xmlns:a="http://schemas.openxmlformats.org/drawingml/2006/main" name="Transmisión de listas">
  <a:themeElements>
    <a:clrScheme name="Transmisión de listas">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Transmisión de listas">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ransmisión de listas">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6463</TotalTime>
  <Words>1701</Words>
  <Application>Microsoft Office PowerPoint</Application>
  <PresentationFormat>Presentación en pantalla (4:3)</PresentationFormat>
  <Paragraphs>357</Paragraphs>
  <Slides>58</Slides>
  <Notes>0</Notes>
  <HiddenSlides>0</HiddenSlides>
  <MMClips>0</MMClips>
  <ScaleCrop>false</ScaleCrop>
  <HeadingPairs>
    <vt:vector size="8" baseType="variant">
      <vt:variant>
        <vt:lpstr>Fuentes usadas</vt:lpstr>
      </vt:variant>
      <vt:variant>
        <vt:i4>8</vt:i4>
      </vt:variant>
      <vt:variant>
        <vt:lpstr>Tema</vt:lpstr>
      </vt:variant>
      <vt:variant>
        <vt:i4>1</vt:i4>
      </vt:variant>
      <vt:variant>
        <vt:lpstr>Servidores OLE incrustados</vt:lpstr>
      </vt:variant>
      <vt:variant>
        <vt:i4>1</vt:i4>
      </vt:variant>
      <vt:variant>
        <vt:lpstr>Títulos de diapositiva</vt:lpstr>
      </vt:variant>
      <vt:variant>
        <vt:i4>58</vt:i4>
      </vt:variant>
    </vt:vector>
  </HeadingPairs>
  <TitlesOfParts>
    <vt:vector size="68" baseType="lpstr">
      <vt:lpstr>arial</vt:lpstr>
      <vt:lpstr>arial</vt:lpstr>
      <vt:lpstr>Cambria Math</vt:lpstr>
      <vt:lpstr>Comic Sans MS</vt:lpstr>
      <vt:lpstr>Georgia</vt:lpstr>
      <vt:lpstr>Open Sans</vt:lpstr>
      <vt:lpstr>Palatino Linotype</vt:lpstr>
      <vt:lpstr>Trebuchet MS</vt:lpstr>
      <vt:lpstr>Transmisión de listas</vt:lpstr>
      <vt:lpstr>Equation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Usuario</cp:lastModifiedBy>
  <cp:revision>157</cp:revision>
  <dcterms:created xsi:type="dcterms:W3CDTF">2014-03-31T02:28:55Z</dcterms:created>
  <dcterms:modified xsi:type="dcterms:W3CDTF">2020-04-15T01:37:35Z</dcterms:modified>
</cp:coreProperties>
</file>