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8" r:id="rId5"/>
    <p:sldId id="259" r:id="rId6"/>
    <p:sldId id="269" r:id="rId7"/>
    <p:sldId id="268" r:id="rId8"/>
    <p:sldId id="270" r:id="rId9"/>
    <p:sldId id="274" r:id="rId10"/>
    <p:sldId id="275" r:id="rId11"/>
    <p:sldId id="266" r:id="rId12"/>
    <p:sldId id="271" r:id="rId13"/>
    <p:sldId id="272" r:id="rId14"/>
    <p:sldId id="273" r:id="rId15"/>
    <p:sldId id="265" r:id="rId16"/>
    <p:sldId id="264" r:id="rId17"/>
    <p:sldId id="263" r:id="rId18"/>
    <p:sldId id="276" r:id="rId19"/>
    <p:sldId id="267" r:id="rId20"/>
    <p:sldId id="262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835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5473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3345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76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500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683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8786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3349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95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520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461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38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8676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570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79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319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3262A-44DE-4A5E-937D-E51278CA9481}" type="datetimeFigureOut">
              <a:rPr lang="es-ES" smtClean="0"/>
              <a:t>15/04/2018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95ACF95-64E5-4104-92BB-B5776408AA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203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QY04orf1GyE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youtube.com/watch?v=fPd6U8QVTh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2TjgLUu2cuI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het.colorado.edu/sims/html/projectile-motion/latest/projectile-motion_es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6519" y="721217"/>
            <a:ext cx="11436439" cy="1750846"/>
          </a:xfrm>
        </p:spPr>
        <p:txBody>
          <a:bodyPr>
            <a:normAutofit/>
          </a:bodyPr>
          <a:lstStyle/>
          <a:p>
            <a:r>
              <a:rPr lang="es-ES" sz="6600" dirty="0" smtClean="0">
                <a:latin typeface="Bauhaus 93" panose="04030905020B02020C02" pitchFamily="82" charset="0"/>
              </a:rPr>
              <a:t>Movimiento en 2 dimensiones</a:t>
            </a:r>
            <a:endParaRPr lang="es-ES" sz="6600" dirty="0">
              <a:latin typeface="Bauhaus 93" panose="04030905020B02020C02" pitchFamily="8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84608" y="4426286"/>
            <a:ext cx="9144000" cy="622232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LANZAMIENTO DE PROYECTILES</a:t>
            </a:r>
            <a:endParaRPr lang="es-ES" sz="32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18260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06072" y="618186"/>
            <a:ext cx="27174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 smtClean="0"/>
              <a:t>RESUMEN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3520" t="36425" r="23205" b="22617"/>
          <a:stretch/>
        </p:blipFill>
        <p:spPr>
          <a:xfrm>
            <a:off x="5017983" y="1094705"/>
            <a:ext cx="5838908" cy="21250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7753251" y="862013"/>
                <a:ext cx="1303177" cy="4653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𝑦𝑓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251" y="862013"/>
                <a:ext cx="1303177" cy="4653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/>
          <p:cNvCxnSpPr/>
          <p:nvPr/>
        </p:nvCxnSpPr>
        <p:spPr>
          <a:xfrm>
            <a:off x="8087932" y="1387627"/>
            <a:ext cx="25758" cy="169042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/>
              <p:cNvSpPr txBox="1"/>
              <p:nvPr/>
            </p:nvSpPr>
            <p:spPr>
              <a:xfrm>
                <a:off x="1180865" y="1532716"/>
                <a:ext cx="2044342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𝑠𝑒𝑛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7" name="Cuadro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865" y="1532716"/>
                <a:ext cx="2044342" cy="4648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/>
              <p:cNvSpPr txBox="1"/>
              <p:nvPr/>
            </p:nvSpPr>
            <p:spPr>
              <a:xfrm>
                <a:off x="1155107" y="2031572"/>
                <a:ext cx="200490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8" name="Cuadro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107" y="2031572"/>
                <a:ext cx="2004908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/>
              <p:cNvSpPr txBox="1"/>
              <p:nvPr/>
            </p:nvSpPr>
            <p:spPr>
              <a:xfrm>
                <a:off x="1155107" y="2496444"/>
                <a:ext cx="2518253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9" name="Cuadro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107" y="2496444"/>
                <a:ext cx="2518253" cy="8768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/>
              <p:cNvSpPr txBox="1"/>
              <p:nvPr/>
            </p:nvSpPr>
            <p:spPr>
              <a:xfrm>
                <a:off x="2287147" y="5077381"/>
                <a:ext cx="1386213" cy="8094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s-E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s-ES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147" y="5077381"/>
                <a:ext cx="1386213" cy="80945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/>
              <p:cNvSpPr txBox="1"/>
              <p:nvPr/>
            </p:nvSpPr>
            <p:spPr>
              <a:xfrm>
                <a:off x="5092560" y="4948851"/>
                <a:ext cx="2514727" cy="46538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𝑦𝑓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𝑦𝑖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11" name="CuadroTex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560" y="4948851"/>
                <a:ext cx="2514727" cy="4653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/>
              <p:cNvSpPr txBox="1"/>
              <p:nvPr/>
            </p:nvSpPr>
            <p:spPr>
              <a:xfrm>
                <a:off x="5092560" y="5482107"/>
                <a:ext cx="2699713" cy="8617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s-ES" sz="2800" i="0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ES" sz="2800" i="0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8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𝑦𝑖</m:t>
                          </m:r>
                        </m:sub>
                      </m:sSub>
                      <m:r>
                        <a:rPr lang="es-ES" sz="28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s-ES" sz="28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s-ES" sz="28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sz="28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s-ES" sz="2800" i="1" smtClean="0">
                                  <a:ln w="0"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800" i="1" smtClean="0">
                                  <a:ln w="0"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ES" sz="2800" i="1" smtClean="0">
                                  <a:ln w="0"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28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ES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uadro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560" y="5482107"/>
                <a:ext cx="2699713" cy="861774"/>
              </a:xfrm>
              <a:prstGeom prst="rect">
                <a:avLst/>
              </a:prstGeom>
              <a:blipFill rotWithShape="0">
                <a:blip r:embed="rId9"/>
                <a:stretch>
                  <a:fillRect b="-49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/>
              <p:cNvSpPr txBox="1"/>
              <p:nvPr/>
            </p:nvSpPr>
            <p:spPr>
              <a:xfrm>
                <a:off x="8404839" y="5181543"/>
                <a:ext cx="2813539" cy="970124"/>
              </a:xfrm>
              <a:prstGeom prst="flowChartAlternateProcess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s-E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E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𝑦𝑓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s-E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s-ES" sz="3600" dirty="0"/>
              </a:p>
            </p:txBody>
          </p:sp>
        </mc:Choice>
        <mc:Fallback xmlns="">
          <p:sp>
            <p:nvSpPr>
              <p:cNvPr id="13" name="Cuadro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839" y="5181543"/>
                <a:ext cx="2813539" cy="970124"/>
              </a:xfrm>
              <a:prstGeom prst="flowChartAlternateProcess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/>
          <p:cNvCxnSpPr/>
          <p:nvPr/>
        </p:nvCxnSpPr>
        <p:spPr>
          <a:xfrm>
            <a:off x="4314423" y="3915177"/>
            <a:ext cx="25757" cy="294282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V="1">
            <a:off x="1725769" y="4649273"/>
            <a:ext cx="9388699" cy="2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2215526" y="4006121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EJE “x”</a:t>
            </a:r>
            <a:endParaRPr lang="es-ES" sz="28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5222557" y="3972484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EJE “y”</a:t>
            </a:r>
            <a:endParaRPr lang="es-ES" sz="28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607287" y="3885127"/>
            <a:ext cx="3174214" cy="57888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sz="2800" b="1" dirty="0" smtClean="0"/>
              <a:t>a = g = - 9,8 m/s</a:t>
            </a:r>
            <a:r>
              <a:rPr lang="es-ES" sz="2800" b="1" baseline="30000" dirty="0" smtClean="0"/>
              <a:t>2</a:t>
            </a:r>
            <a:endParaRPr lang="es-ES" sz="2800" b="1" baseline="30000" dirty="0"/>
          </a:p>
        </p:txBody>
      </p:sp>
    </p:spTree>
    <p:extLst>
      <p:ext uri="{BB962C8B-B14F-4D97-AF65-F5344CB8AC3E}">
        <p14:creationId xmlns:p14="http://schemas.microsoft.com/office/powerpoint/2010/main" val="3886018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796" t="20080" r="34401" b="8712"/>
          <a:stretch/>
        </p:blipFill>
        <p:spPr>
          <a:xfrm>
            <a:off x="2678804" y="1821521"/>
            <a:ext cx="7778839" cy="488109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930416" y="682581"/>
            <a:ext cx="46378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¿CÓMO LO APLICAMOS?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497940" y="1328995"/>
            <a:ext cx="9548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VEAMOS UN EJEMPLO EN UN DEPORTE QUE DE ESTO DEBE SABER MUCHO…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9825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007" t="19328" r="34085" b="8713"/>
          <a:stretch/>
        </p:blipFill>
        <p:spPr>
          <a:xfrm>
            <a:off x="2086378" y="991673"/>
            <a:ext cx="7791718" cy="4932608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6722772" y="1275008"/>
            <a:ext cx="476518" cy="46364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6040192" y="2884868"/>
            <a:ext cx="579549" cy="83712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7006107" y="4043966"/>
            <a:ext cx="991673" cy="68258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1609860" y="5093284"/>
            <a:ext cx="9118242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Analicemos en movimiento de la pelota calculando la velocidad que adquiere la pelota luego de la recepción.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22896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403" y="867512"/>
            <a:ext cx="8124634" cy="4747677"/>
          </a:xfrm>
          <a:prstGeom prst="rect">
            <a:avLst/>
          </a:prstGeom>
        </p:spPr>
      </p:pic>
      <p:pic>
        <p:nvPicPr>
          <p:cNvPr id="3" name="Imagen 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/>
          <a:srcRect l="2007" t="19328" r="34085" b="8713"/>
          <a:stretch/>
        </p:blipFill>
        <p:spPr>
          <a:xfrm>
            <a:off x="9028091" y="4829576"/>
            <a:ext cx="2034391" cy="128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9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007" t="19328" r="34085" b="8713"/>
          <a:stretch/>
        </p:blipFill>
        <p:spPr>
          <a:xfrm>
            <a:off x="2086378" y="991673"/>
            <a:ext cx="7791718" cy="4932608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>
            <a:off x="6941713" y="1519707"/>
            <a:ext cx="0" cy="24920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/>
          <p:nvPr/>
        </p:nvCxnSpPr>
        <p:spPr>
          <a:xfrm>
            <a:off x="6439437" y="3593206"/>
            <a:ext cx="1004552" cy="8371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342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81" y="540913"/>
            <a:ext cx="11443359" cy="583412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35" y="1633403"/>
            <a:ext cx="3876675" cy="4029075"/>
          </a:xfrm>
          <a:prstGeom prst="rect">
            <a:avLst/>
          </a:prstGeom>
        </p:spPr>
      </p:pic>
      <p:cxnSp>
        <p:nvCxnSpPr>
          <p:cNvPr id="5" name="Conector recto de flecha 4"/>
          <p:cNvCxnSpPr/>
          <p:nvPr/>
        </p:nvCxnSpPr>
        <p:spPr>
          <a:xfrm flipV="1">
            <a:off x="4443211" y="3457977"/>
            <a:ext cx="1918952" cy="4443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10122795" y="3717633"/>
            <a:ext cx="1287887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b="1" dirty="0" smtClean="0">
                <a:hlinkClick r:id="rId4" action="ppaction://hlinksldjump"/>
              </a:rPr>
              <a:t>ESQUEMA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14737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64" y="1915196"/>
            <a:ext cx="4423156" cy="3517336"/>
          </a:xfrm>
          <a:prstGeom prst="rect">
            <a:avLst/>
          </a:prstGeom>
        </p:spPr>
      </p:pic>
      <p:pic>
        <p:nvPicPr>
          <p:cNvPr id="3" name="Imagen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428" y="2071095"/>
            <a:ext cx="6287505" cy="320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87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312" y="266700"/>
            <a:ext cx="7953375" cy="6324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/>
              <p:cNvSpPr txBox="1"/>
              <p:nvPr/>
            </p:nvSpPr>
            <p:spPr>
              <a:xfrm>
                <a:off x="6400969" y="0"/>
                <a:ext cx="1127936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969" y="0"/>
                <a:ext cx="1127936" cy="464871"/>
              </a:xfrm>
              <a:prstGeom prst="rect">
                <a:avLst/>
              </a:prstGeom>
              <a:blipFill rotWithShape="0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082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1660405" y="1449837"/>
                <a:ext cx="196393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=5,95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405" y="1449837"/>
                <a:ext cx="1963936" cy="43088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/>
              <p:cNvSpPr txBox="1"/>
              <p:nvPr/>
            </p:nvSpPr>
            <p:spPr>
              <a:xfrm>
                <a:off x="1660405" y="2032763"/>
                <a:ext cx="195906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=6,75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405" y="2032763"/>
                <a:ext cx="1959062" cy="4308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4135081" y="2973114"/>
                <a:ext cx="1319143" cy="738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5081" y="2973114"/>
                <a:ext cx="1319143" cy="7387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/>
              <p:cNvSpPr txBox="1"/>
              <p:nvPr/>
            </p:nvSpPr>
            <p:spPr>
              <a:xfrm>
                <a:off x="1138147" y="2934324"/>
                <a:ext cx="2312428" cy="7387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s-ES" sz="2400" i="0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ES" sz="2400" i="0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4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4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4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𝑦𝑖</m:t>
                          </m:r>
                        </m:sub>
                      </m:sSub>
                      <m:r>
                        <a:rPr lang="es-ES" sz="24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s-ES" sz="24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s-ES" sz="2400" i="1" smtClean="0">
                          <a:ln w="0"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sz="24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s-ES" sz="2400" i="1" smtClean="0">
                                  <a:ln w="0"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400" i="1" smtClean="0">
                                  <a:ln w="0"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ES" sz="2400" i="1" smtClean="0">
                                  <a:ln w="0"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2400" i="1" smtClean="0">
                              <a:ln w="0">
                                <a:noFill/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ES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uadro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147" y="2934324"/>
                <a:ext cx="2312428" cy="738728"/>
              </a:xfrm>
              <a:prstGeom prst="rect">
                <a:avLst/>
              </a:prstGeom>
              <a:blipFill rotWithShape="0">
                <a:blip r:embed="rId5"/>
                <a:stretch>
                  <a:fillRect b="-4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/>
              <p:cNvSpPr txBox="1"/>
              <p:nvPr/>
            </p:nvSpPr>
            <p:spPr>
              <a:xfrm>
                <a:off x="6516709" y="2789800"/>
                <a:ext cx="1743106" cy="127304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2.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7" name="Cuadro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709" y="2789800"/>
                <a:ext cx="1743106" cy="127304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ector recto 8"/>
          <p:cNvCxnSpPr/>
          <p:nvPr/>
        </p:nvCxnSpPr>
        <p:spPr>
          <a:xfrm flipH="1">
            <a:off x="1970468" y="3302659"/>
            <a:ext cx="517536" cy="19618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echa derecha 11"/>
          <p:cNvSpPr/>
          <p:nvPr/>
        </p:nvSpPr>
        <p:spPr>
          <a:xfrm>
            <a:off x="3567448" y="3193961"/>
            <a:ext cx="450760" cy="3867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 derecha 12"/>
          <p:cNvSpPr/>
          <p:nvPr/>
        </p:nvSpPr>
        <p:spPr>
          <a:xfrm>
            <a:off x="5675091" y="3232958"/>
            <a:ext cx="450760" cy="3867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6" name="Grupo 15"/>
          <p:cNvGrpSpPr/>
          <p:nvPr/>
        </p:nvGrpSpPr>
        <p:grpSpPr>
          <a:xfrm>
            <a:off x="1503481" y="4564140"/>
            <a:ext cx="2514727" cy="1534589"/>
            <a:chOff x="9162284" y="286440"/>
            <a:chExt cx="2514727" cy="15345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CuadroTexto 13"/>
                <p:cNvSpPr txBox="1"/>
                <p:nvPr/>
              </p:nvSpPr>
              <p:spPr>
                <a:xfrm>
                  <a:off x="9331891" y="286440"/>
                  <a:ext cx="1386213" cy="80945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s-E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s-E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</m:oMath>
                    </m:oMathPara>
                  </a14:m>
                  <a:endParaRPr lang="es-ES" sz="48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CuadroTexto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31891" y="286440"/>
                  <a:ext cx="1386213" cy="80945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uadroTexto 14"/>
                <p:cNvSpPr txBox="1"/>
                <p:nvPr/>
              </p:nvSpPr>
              <p:spPr>
                <a:xfrm>
                  <a:off x="9162284" y="1355645"/>
                  <a:ext cx="2514727" cy="46538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s-ES" sz="2800" b="0" i="1" smtClean="0">
                                <a:latin typeface="Cambria Math" panose="02040503050406030204" pitchFamily="18" charset="0"/>
                              </a:rPr>
                              <m:t>𝑦𝑓</m:t>
                            </m:r>
                          </m:sub>
                        </m:sSub>
                        <m:r>
                          <a:rPr lang="es-E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s-E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s-ES" sz="2800" b="0" i="1" smtClean="0">
                                <a:latin typeface="Cambria Math" panose="02040503050406030204" pitchFamily="18" charset="0"/>
                              </a:rPr>
                              <m:t>𝑦𝑖</m:t>
                            </m:r>
                          </m:sub>
                        </m:sSub>
                        <m:r>
                          <a:rPr lang="es-E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ES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s-ES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s-E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s-ES" sz="2800" dirty="0"/>
                </a:p>
              </p:txBody>
            </p:sp>
          </mc:Choice>
          <mc:Fallback xmlns="">
            <p:sp>
              <p:nvSpPr>
                <p:cNvPr id="15" name="CuadroTexto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2284" y="1355645"/>
                  <a:ext cx="2514727" cy="465384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1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CuadroTexto 16"/>
          <p:cNvSpPr txBox="1"/>
          <p:nvPr/>
        </p:nvSpPr>
        <p:spPr>
          <a:xfrm>
            <a:off x="1854048" y="691166"/>
            <a:ext cx="1505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/>
              <a:t>DATOS</a:t>
            </a:r>
            <a:endParaRPr lang="es-ES" sz="1600" b="1" dirty="0"/>
          </a:p>
        </p:txBody>
      </p:sp>
      <p:cxnSp>
        <p:nvCxnSpPr>
          <p:cNvPr id="19" name="Conector recto de flecha 18"/>
          <p:cNvCxnSpPr/>
          <p:nvPr/>
        </p:nvCxnSpPr>
        <p:spPr>
          <a:xfrm>
            <a:off x="4135081" y="5215944"/>
            <a:ext cx="29998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/>
              <p:cNvSpPr txBox="1"/>
              <p:nvPr/>
            </p:nvSpPr>
            <p:spPr>
              <a:xfrm>
                <a:off x="7697574" y="4756502"/>
                <a:ext cx="2518253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0" name="CuadroTexto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574" y="4756502"/>
                <a:ext cx="2518253" cy="8768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/>
              <p:cNvSpPr txBox="1"/>
              <p:nvPr/>
            </p:nvSpPr>
            <p:spPr>
              <a:xfrm>
                <a:off x="9322300" y="3026689"/>
                <a:ext cx="250286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𝑐𝑎𝑒𝑟</m:t>
                          </m:r>
                        </m:sub>
                      </m:sSub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=1,1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 xmlns="">
          <p:sp>
            <p:nvSpPr>
              <p:cNvPr id="21" name="Cuadro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300" y="3026689"/>
                <a:ext cx="2502865" cy="5539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lecha derecha 21"/>
          <p:cNvSpPr/>
          <p:nvPr/>
        </p:nvSpPr>
        <p:spPr>
          <a:xfrm>
            <a:off x="8680624" y="3232598"/>
            <a:ext cx="450760" cy="3867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/>
              <p:cNvSpPr txBox="1"/>
              <p:nvPr/>
            </p:nvSpPr>
            <p:spPr>
              <a:xfrm>
                <a:off x="9131384" y="3711842"/>
                <a:ext cx="2588594" cy="55399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=2,2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 xmlns="">
          <p:sp>
            <p:nvSpPr>
              <p:cNvPr id="23" name="CuadroTexto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384" y="3711842"/>
                <a:ext cx="2588594" cy="55399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/>
              <p:cNvSpPr txBox="1"/>
              <p:nvPr/>
            </p:nvSpPr>
            <p:spPr>
              <a:xfrm>
                <a:off x="4904018" y="4864945"/>
                <a:ext cx="14619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=3,07</m:t>
                      </m:r>
                      <m:f>
                        <m:fPr>
                          <m:type m:val="skw"/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4" name="CuadroTexto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018" y="4864945"/>
                <a:ext cx="1461939" cy="276999"/>
              </a:xfrm>
              <a:prstGeom prst="rect">
                <a:avLst/>
              </a:prstGeom>
              <a:blipFill rotWithShape="0">
                <a:blip r:embed="rId12"/>
                <a:stretch>
                  <a:fillRect l="-1667" t="-171111" r="-40833" b="-26000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/>
              <p:cNvSpPr txBox="1"/>
              <p:nvPr/>
            </p:nvSpPr>
            <p:spPr>
              <a:xfrm>
                <a:off x="4794652" y="5289945"/>
                <a:ext cx="1582228" cy="299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𝑦𝑓</m:t>
                          </m:r>
                        </m:sub>
                      </m:sSub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=21,6</m:t>
                      </m:r>
                      <m:f>
                        <m:fPr>
                          <m:type m:val="skw"/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5" name="CuadroTexto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652" y="5289945"/>
                <a:ext cx="1582228" cy="299249"/>
              </a:xfrm>
              <a:prstGeom prst="rect">
                <a:avLst/>
              </a:prstGeom>
              <a:blipFill rotWithShape="0">
                <a:blip r:embed="rId13"/>
                <a:stretch>
                  <a:fillRect l="-1544" t="-159184" r="-37838" b="-22857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ector recto 25"/>
          <p:cNvCxnSpPr/>
          <p:nvPr/>
        </p:nvCxnSpPr>
        <p:spPr>
          <a:xfrm flipH="1">
            <a:off x="2541765" y="5842098"/>
            <a:ext cx="517536" cy="19618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/>
              <p:cNvSpPr txBox="1"/>
              <p:nvPr/>
            </p:nvSpPr>
            <p:spPr>
              <a:xfrm>
                <a:off x="7804597" y="5796049"/>
                <a:ext cx="3316863" cy="655915"/>
              </a:xfrm>
              <a:prstGeom prst="cloud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=21,8</m:t>
                      </m:r>
                      <m:f>
                        <m:fPr>
                          <m:type m:val="skw"/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7" name="CuadroTexto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4597" y="5796049"/>
                <a:ext cx="3316863" cy="655915"/>
              </a:xfrm>
              <a:prstGeom prst="cloud">
                <a:avLst/>
              </a:prstGeom>
              <a:blipFill rotWithShape="0">
                <a:blip r:embed="rId1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569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 animBg="1"/>
      <p:bldP spid="12" grpId="0" animBg="1"/>
      <p:bldP spid="13" grpId="0" animBg="1"/>
      <p:bldP spid="17" grpId="0"/>
      <p:bldP spid="20" grpId="0"/>
      <p:bldP spid="21" grpId="0"/>
      <p:bldP spid="22" grpId="0" animBg="1"/>
      <p:bldP spid="23" grpId="0" animBg="1"/>
      <p:bldP spid="24" grpId="0"/>
      <p:bldP spid="25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113" t="21019" r="33979" b="19421"/>
          <a:stretch/>
        </p:blipFill>
        <p:spPr>
          <a:xfrm>
            <a:off x="2446984" y="1403798"/>
            <a:ext cx="7791719" cy="408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9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09859" y="669702"/>
            <a:ext cx="4880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¿QUÉ ES UN PROYECTIL?</a:t>
            </a:r>
            <a:endParaRPr lang="es-ES" sz="32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98490" y="1859547"/>
            <a:ext cx="107452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Un proyectil es un objeto al cual se ha ejercido una fuerza y por lo tanto este adquiere una velocidad inicial y se ha dejado en libertad para que realice un movimiento bajo la acción </a:t>
            </a:r>
            <a:r>
              <a:rPr lang="es-ES" sz="2400" dirty="0" smtClean="0">
                <a:solidFill>
                  <a:srgbClr val="222222"/>
                </a:solidFill>
                <a:latin typeface="Georgia" panose="02040502050405020303" pitchFamily="18" charset="0"/>
              </a:rPr>
              <a:t>únicamente</a:t>
            </a:r>
            <a:r>
              <a:rPr lang="es-ES" sz="2400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 de la fuerza </a:t>
            </a:r>
            <a:r>
              <a:rPr lang="es-ES" sz="2400" b="1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Peso</a:t>
            </a:r>
            <a:r>
              <a:rPr lang="es-ES" sz="2400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. </a:t>
            </a:r>
          </a:p>
          <a:p>
            <a:endParaRPr lang="es-ES" sz="2400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r>
              <a:rPr lang="es-ES" sz="2400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Los proyectiles que están cerca de la Tierra siguen una trayectoria curva muy simple que se conoce como parábola. </a:t>
            </a:r>
          </a:p>
          <a:p>
            <a:endParaRPr lang="es-ES" sz="2400" dirty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r>
              <a:rPr lang="es-ES" sz="2400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Para describir el movimiento es útil separarlo en sus componentes horizontal y vertical.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76243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1685" y="1094704"/>
            <a:ext cx="7611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http://espaciodeltie.blogspot.com.uy/p/introduccion.html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07075" y="2101282"/>
            <a:ext cx="10861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http://fisica4toantoniosandoval.blogspot.com.uy/2014/10/movimiento-en-dimensiones.html</a:t>
            </a:r>
          </a:p>
        </p:txBody>
      </p:sp>
      <p:sp>
        <p:nvSpPr>
          <p:cNvPr id="4" name="Rectángulo 3"/>
          <p:cNvSpPr/>
          <p:nvPr/>
        </p:nvSpPr>
        <p:spPr>
          <a:xfrm>
            <a:off x="927279" y="3105835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http://laplace.ucv.cl/GaleriaGalileoDVD/Galeria/Mecanica/g_m_lanzamiento_proyectiles.pdf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019018" y="5317833"/>
            <a:ext cx="5844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https://www.youtube.com/watch?v=QY04orf1GyE</a:t>
            </a:r>
          </a:p>
        </p:txBody>
      </p:sp>
    </p:spTree>
    <p:extLst>
      <p:ext uri="{BB962C8B-B14F-4D97-AF65-F5344CB8AC3E}">
        <p14:creationId xmlns:p14="http://schemas.microsoft.com/office/powerpoint/2010/main" val="1461156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165938" y="514673"/>
            <a:ext cx="38908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solidFill>
                  <a:srgbClr val="222222"/>
                </a:solidFill>
                <a:latin typeface="Georgia" panose="02040502050405020303" pitchFamily="18" charset="0"/>
              </a:rPr>
              <a:t>M</a:t>
            </a:r>
            <a:r>
              <a:rPr lang="es-ES" sz="2000" b="1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ovimiento de un proyectil </a:t>
            </a:r>
            <a:endParaRPr lang="es-ES" sz="2000" b="1" dirty="0"/>
          </a:p>
        </p:txBody>
      </p:sp>
      <p:sp>
        <p:nvSpPr>
          <p:cNvPr id="5" name="Rectángulo 4"/>
          <p:cNvSpPr/>
          <p:nvPr/>
        </p:nvSpPr>
        <p:spPr>
          <a:xfrm>
            <a:off x="4635062" y="1878832"/>
            <a:ext cx="2432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i="0" dirty="0" smtClean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superposición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215794" y="3950495"/>
            <a:ext cx="3501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movimiento rectilíneo uniforme 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5962532" y="3994536"/>
            <a:ext cx="4971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0" i="0" dirty="0" smtClean="0">
                <a:solidFill>
                  <a:srgbClr val="222222"/>
                </a:solidFill>
                <a:effectLst/>
                <a:latin typeface="Georgia" panose="02040502050405020303" pitchFamily="18" charset="0"/>
              </a:rPr>
              <a:t>movimiento rectilíneo uniformemente variado 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3219718" y="4904847"/>
            <a:ext cx="1969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Análisis del movimiento</a:t>
            </a:r>
            <a:endParaRPr lang="es-E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827801" y="4709270"/>
            <a:ext cx="1907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Velocidad</a:t>
            </a:r>
          </a:p>
          <a:p>
            <a:r>
              <a:rPr lang="es-ES" dirty="0" smtClean="0"/>
              <a:t>Tiempo</a:t>
            </a:r>
          </a:p>
          <a:p>
            <a:r>
              <a:rPr lang="es-ES" dirty="0" smtClean="0"/>
              <a:t>Altura</a:t>
            </a:r>
          </a:p>
          <a:p>
            <a:r>
              <a:rPr lang="es-ES" dirty="0" smtClean="0"/>
              <a:t>Alcance horizontal</a:t>
            </a:r>
            <a:endParaRPr lang="es-ES" dirty="0"/>
          </a:p>
        </p:txBody>
      </p:sp>
      <p:cxnSp>
        <p:nvCxnSpPr>
          <p:cNvPr id="11" name="Conector recto de flecha 10"/>
          <p:cNvCxnSpPr>
            <a:stCxn id="8" idx="3"/>
          </p:cNvCxnSpPr>
          <p:nvPr/>
        </p:nvCxnSpPr>
        <p:spPr>
          <a:xfrm flipV="1">
            <a:off x="5189391" y="4807206"/>
            <a:ext cx="1547462" cy="513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>
            <a:stCxn id="8" idx="3"/>
          </p:cNvCxnSpPr>
          <p:nvPr/>
        </p:nvCxnSpPr>
        <p:spPr>
          <a:xfrm flipV="1">
            <a:off x="5189391" y="5089518"/>
            <a:ext cx="1547462" cy="230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8" idx="3"/>
          </p:cNvCxnSpPr>
          <p:nvPr/>
        </p:nvCxnSpPr>
        <p:spPr>
          <a:xfrm>
            <a:off x="5189391" y="5320346"/>
            <a:ext cx="1547462" cy="66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8" idx="3"/>
          </p:cNvCxnSpPr>
          <p:nvPr/>
        </p:nvCxnSpPr>
        <p:spPr>
          <a:xfrm>
            <a:off x="5189391" y="5320346"/>
            <a:ext cx="1547462" cy="405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lecha abajo 17"/>
          <p:cNvSpPr/>
          <p:nvPr/>
        </p:nvSpPr>
        <p:spPr>
          <a:xfrm>
            <a:off x="5679583" y="1025013"/>
            <a:ext cx="403536" cy="9307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cha derecha 18"/>
          <p:cNvSpPr/>
          <p:nvPr/>
        </p:nvSpPr>
        <p:spPr>
          <a:xfrm rot="8273199">
            <a:off x="3826156" y="2693164"/>
            <a:ext cx="1674253" cy="637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 derecha 19"/>
          <p:cNvSpPr/>
          <p:nvPr/>
        </p:nvSpPr>
        <p:spPr>
          <a:xfrm rot="2903517">
            <a:off x="6077046" y="2722478"/>
            <a:ext cx="1738648" cy="68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32"/>
          <p:cNvSpPr txBox="1"/>
          <p:nvPr/>
        </p:nvSpPr>
        <p:spPr>
          <a:xfrm>
            <a:off x="572445" y="2750070"/>
            <a:ext cx="2393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V = constante</a:t>
            </a:r>
            <a:endParaRPr lang="es-E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8770632" y="2805613"/>
            <a:ext cx="2430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Leelawadee" panose="020B0502040204020203" pitchFamily="34" charset="-34"/>
                <a:cs typeface="Leelawadee" panose="020B0502040204020203" pitchFamily="34" charset="-34"/>
              </a:rPr>
              <a:t>a</a:t>
            </a:r>
            <a:r>
              <a:rPr lang="es-ES" sz="28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= constante</a:t>
            </a:r>
            <a:endParaRPr lang="es-ES" sz="28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7332802" y="1323851"/>
            <a:ext cx="4502882" cy="79646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b="1" dirty="0">
                <a:latin typeface="Leelawadee" panose="020B0502040204020203" pitchFamily="34" charset="-34"/>
                <a:cs typeface="Leelawadee" panose="020B0502040204020203" pitchFamily="34" charset="-34"/>
              </a:rPr>
              <a:t>a</a:t>
            </a:r>
            <a:r>
              <a:rPr lang="es-ES" sz="28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= g = 9,8 m/s2</a:t>
            </a:r>
            <a:endParaRPr lang="es-ES" sz="28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cxnSp>
        <p:nvCxnSpPr>
          <p:cNvPr id="37" name="Conector curvado 36"/>
          <p:cNvCxnSpPr>
            <a:stCxn id="6" idx="0"/>
            <a:endCxn id="33" idx="2"/>
          </p:cNvCxnSpPr>
          <p:nvPr/>
        </p:nvCxnSpPr>
        <p:spPr>
          <a:xfrm rot="16200000" flipV="1">
            <a:off x="2029335" y="3013396"/>
            <a:ext cx="677205" cy="119699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curvado 38"/>
          <p:cNvCxnSpPr>
            <a:stCxn id="7" idx="0"/>
            <a:endCxn id="34" idx="2"/>
          </p:cNvCxnSpPr>
          <p:nvPr/>
        </p:nvCxnSpPr>
        <p:spPr>
          <a:xfrm rot="5400000" flipH="1" flipV="1">
            <a:off x="8884288" y="2892695"/>
            <a:ext cx="665703" cy="153798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curvado 40"/>
          <p:cNvCxnSpPr>
            <a:stCxn id="34" idx="0"/>
            <a:endCxn id="35" idx="1"/>
          </p:cNvCxnSpPr>
          <p:nvPr/>
        </p:nvCxnSpPr>
        <p:spPr>
          <a:xfrm rot="16200000" flipV="1">
            <a:off x="9442116" y="2261600"/>
            <a:ext cx="686141" cy="40188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2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8" grpId="0" animBg="1"/>
      <p:bldP spid="19" grpId="0" animBg="1"/>
      <p:bldP spid="20" grpId="0" animBg="1"/>
      <p:bldP spid="33" grpId="0"/>
      <p:bldP spid="34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5809" t="9182" r="5880" b="10591"/>
          <a:stretch/>
        </p:blipFill>
        <p:spPr>
          <a:xfrm>
            <a:off x="708338" y="631065"/>
            <a:ext cx="10766738" cy="549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2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0986" t="15194" r="12852" b="18106"/>
          <a:stretch/>
        </p:blipFill>
        <p:spPr>
          <a:xfrm>
            <a:off x="2421228" y="2520045"/>
            <a:ext cx="7044744" cy="346863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815921" y="515153"/>
            <a:ext cx="4713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SIMULACIÓN:</a:t>
            </a:r>
            <a:endParaRPr lang="es-ES" sz="54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46140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3520" t="36425" r="23205" b="22617"/>
          <a:stretch/>
        </p:blipFill>
        <p:spPr>
          <a:xfrm>
            <a:off x="3979572" y="257578"/>
            <a:ext cx="7714445" cy="28075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/>
              <p:cNvSpPr txBox="1"/>
              <p:nvPr/>
            </p:nvSpPr>
            <p:spPr>
              <a:xfrm>
                <a:off x="5473520" y="2633902"/>
                <a:ext cx="656823" cy="8625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es-ES" sz="40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s-E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groupCh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520" y="2633902"/>
                <a:ext cx="656823" cy="8625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4299395" y="902951"/>
                <a:ext cx="656823" cy="9244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es-ES" sz="40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s-E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groupCh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395" y="902951"/>
                <a:ext cx="656823" cy="9244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/>
              <p:cNvSpPr txBox="1"/>
              <p:nvPr/>
            </p:nvSpPr>
            <p:spPr>
              <a:xfrm>
                <a:off x="5583634" y="830187"/>
                <a:ext cx="4365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s-ES" sz="4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4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5" name="Cuadro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634" y="830187"/>
                <a:ext cx="436593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/>
              <p:cNvSpPr txBox="1"/>
              <p:nvPr/>
            </p:nvSpPr>
            <p:spPr>
              <a:xfrm>
                <a:off x="5117674" y="2326125"/>
                <a:ext cx="4659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6" name="Cuadro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674" y="2326125"/>
                <a:ext cx="465960" cy="6155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/>
              <p:cNvSpPr txBox="1"/>
              <p:nvPr/>
            </p:nvSpPr>
            <p:spPr>
              <a:xfrm>
                <a:off x="3827449" y="3967038"/>
                <a:ext cx="200490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7" name="Cuadro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449" y="3967038"/>
                <a:ext cx="2004908" cy="4308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/>
              <p:cNvSpPr txBox="1"/>
              <p:nvPr/>
            </p:nvSpPr>
            <p:spPr>
              <a:xfrm>
                <a:off x="1180865" y="2176661"/>
                <a:ext cx="2044342" cy="464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𝑠𝑒𝑛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8" name="Cuadro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865" y="2176661"/>
                <a:ext cx="2044342" cy="464871"/>
              </a:xfrm>
              <a:prstGeom prst="rect">
                <a:avLst/>
              </a:prstGeom>
              <a:blipFill rotWithShape="0"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curvado 12"/>
          <p:cNvCxnSpPr>
            <a:stCxn id="4" idx="1"/>
            <a:endCxn id="8" idx="0"/>
          </p:cNvCxnSpPr>
          <p:nvPr/>
        </p:nvCxnSpPr>
        <p:spPr>
          <a:xfrm rot="10800000" flipV="1">
            <a:off x="2203037" y="1365161"/>
            <a:ext cx="2096359" cy="81150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/>
              <p:cNvSpPr txBox="1"/>
              <p:nvPr/>
            </p:nvSpPr>
            <p:spPr>
              <a:xfrm>
                <a:off x="7624291" y="3496446"/>
                <a:ext cx="2518253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8" name="Cuadro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291" y="3496446"/>
                <a:ext cx="2518253" cy="8768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ector curvado 19"/>
          <p:cNvCxnSpPr>
            <a:stCxn id="5" idx="3"/>
            <a:endCxn id="18" idx="1"/>
          </p:cNvCxnSpPr>
          <p:nvPr/>
        </p:nvCxnSpPr>
        <p:spPr>
          <a:xfrm>
            <a:off x="6020227" y="1137964"/>
            <a:ext cx="1604064" cy="279690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curvado 21"/>
          <p:cNvCxnSpPr>
            <a:endCxn id="7" idx="0"/>
          </p:cNvCxnSpPr>
          <p:nvPr/>
        </p:nvCxnSpPr>
        <p:spPr>
          <a:xfrm rot="10800000" flipV="1">
            <a:off x="4829903" y="3351478"/>
            <a:ext cx="724368" cy="61556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3258877" y="4545737"/>
            <a:ext cx="293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Componente horizontal de la velocidad</a:t>
            </a:r>
            <a:endParaRPr lang="es-ES" dirty="0"/>
          </a:p>
        </p:txBody>
      </p:sp>
      <p:sp>
        <p:nvSpPr>
          <p:cNvPr id="28" name="CuadroTexto 27"/>
          <p:cNvSpPr txBox="1"/>
          <p:nvPr/>
        </p:nvSpPr>
        <p:spPr>
          <a:xfrm>
            <a:off x="684273" y="2782678"/>
            <a:ext cx="293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Componente vertical de la velocidad</a:t>
            </a:r>
            <a:endParaRPr lang="es-ES" dirty="0"/>
          </a:p>
        </p:txBody>
      </p:sp>
      <p:sp>
        <p:nvSpPr>
          <p:cNvPr id="29" name="CuadroTexto 28"/>
          <p:cNvSpPr txBox="1"/>
          <p:nvPr/>
        </p:nvSpPr>
        <p:spPr>
          <a:xfrm>
            <a:off x="7888742" y="4545736"/>
            <a:ext cx="2253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Módulo del vector velocidad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90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8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3520" t="36425" r="23205" b="22617"/>
          <a:stretch/>
        </p:blipFill>
        <p:spPr>
          <a:xfrm>
            <a:off x="3979572" y="257578"/>
            <a:ext cx="7714445" cy="28075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5473520" y="2633902"/>
                <a:ext cx="656823" cy="8625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es-ES" sz="40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s-E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groupCh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520" y="2633902"/>
                <a:ext cx="656823" cy="8625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/>
              <p:cNvSpPr txBox="1"/>
              <p:nvPr/>
            </p:nvSpPr>
            <p:spPr>
              <a:xfrm>
                <a:off x="4299395" y="902951"/>
                <a:ext cx="656823" cy="9244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→"/>
                          <m:pos m:val="top"/>
                          <m:ctrlPr>
                            <a:rPr lang="es-ES" sz="40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s-E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sz="4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groupCh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5" name="Cuadro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395" y="902951"/>
                <a:ext cx="656823" cy="9244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/>
          <p:cNvSpPr txBox="1"/>
          <p:nvPr/>
        </p:nvSpPr>
        <p:spPr>
          <a:xfrm>
            <a:off x="524858" y="3951957"/>
            <a:ext cx="122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/>
              <a:t>Eje x</a:t>
            </a:r>
            <a:endParaRPr lang="es-ES" sz="36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1769196" y="3956980"/>
            <a:ext cx="4726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En ausencia de la fuerza de rozamiento causada por aire podemos afirmar que</a:t>
            </a:r>
            <a:endParaRPr lang="es-E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uadroTexto 9"/>
              <p:cNvSpPr txBox="1"/>
              <p:nvPr/>
            </p:nvSpPr>
            <p:spPr>
              <a:xfrm>
                <a:off x="6307694" y="3680217"/>
                <a:ext cx="1986185" cy="10433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s-ES" sz="2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s-E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28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s-ES" sz="2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e>
                      </m:nary>
                      <m:r>
                        <a:rPr lang="es-E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s-ES" sz="28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s-ES" sz="2800" b="1" dirty="0"/>
              </a:p>
            </p:txBody>
          </p:sp>
        </mc:Choice>
        <mc:Fallback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694" y="3680217"/>
                <a:ext cx="1986185" cy="104336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10"/>
          <p:cNvSpPr txBox="1"/>
          <p:nvPr/>
        </p:nvSpPr>
        <p:spPr>
          <a:xfrm>
            <a:off x="8630385" y="3767958"/>
            <a:ext cx="2962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velocidad a lo largo del eje x es constante</a:t>
            </a:r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671667" y="5125783"/>
            <a:ext cx="4927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En el eje x el proyectil describe un </a:t>
            </a:r>
            <a:r>
              <a:rPr lang="es-ES" b="1" dirty="0" smtClean="0"/>
              <a:t>M.R.U.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/>
              <p:cNvSpPr txBox="1"/>
              <p:nvPr/>
            </p:nvSpPr>
            <p:spPr>
              <a:xfrm>
                <a:off x="6251896" y="4638979"/>
                <a:ext cx="3621883" cy="2112399"/>
              </a:xfrm>
              <a:prstGeom prst="cloud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48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s-E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s-E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s-E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s-E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s-ES" sz="4800" b="1" dirty="0"/>
              </a:p>
            </p:txBody>
          </p:sp>
        </mc:Choice>
        <mc:Fallback xmlns="">
          <p:sp>
            <p:nvSpPr>
              <p:cNvPr id="13" name="Cuadro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896" y="4638979"/>
                <a:ext cx="3621883" cy="2112399"/>
              </a:xfrm>
              <a:prstGeom prst="cloud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uadroTexto 13"/>
          <p:cNvSpPr txBox="1"/>
          <p:nvPr/>
        </p:nvSpPr>
        <p:spPr>
          <a:xfrm>
            <a:off x="10534914" y="4756451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alcance</a:t>
            </a: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10661545" y="5825391"/>
            <a:ext cx="1330841" cy="65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Tiempo de vuelo</a:t>
            </a:r>
            <a:endParaRPr lang="es-ES" dirty="0"/>
          </a:p>
        </p:txBody>
      </p:sp>
      <p:cxnSp>
        <p:nvCxnSpPr>
          <p:cNvPr id="17" name="Conector curvado 16"/>
          <p:cNvCxnSpPr>
            <a:stCxn id="6" idx="0"/>
            <a:endCxn id="7" idx="0"/>
          </p:cNvCxnSpPr>
          <p:nvPr/>
        </p:nvCxnSpPr>
        <p:spPr>
          <a:xfrm rot="16200000" flipH="1">
            <a:off x="2633207" y="2457718"/>
            <a:ext cx="5023" cy="2993500"/>
          </a:xfrm>
          <a:prstGeom prst="curvedConnector3">
            <a:avLst>
              <a:gd name="adj1" fmla="val -45510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curvado 18"/>
          <p:cNvCxnSpPr>
            <a:stCxn id="7" idx="2"/>
          </p:cNvCxnSpPr>
          <p:nvPr/>
        </p:nvCxnSpPr>
        <p:spPr>
          <a:xfrm rot="5400000" flipH="1" flipV="1">
            <a:off x="5550986" y="3050692"/>
            <a:ext cx="134102" cy="2971136"/>
          </a:xfrm>
          <a:prstGeom prst="curvedConnector4">
            <a:avLst>
              <a:gd name="adj1" fmla="val -170467"/>
              <a:gd name="adj2" fmla="val 10234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curvado 20"/>
          <p:cNvCxnSpPr>
            <a:stCxn id="10" idx="0"/>
            <a:endCxn id="11" idx="0"/>
          </p:cNvCxnSpPr>
          <p:nvPr/>
        </p:nvCxnSpPr>
        <p:spPr>
          <a:xfrm rot="16200000" flipH="1">
            <a:off x="8662250" y="2318753"/>
            <a:ext cx="87741" cy="2810668"/>
          </a:xfrm>
          <a:prstGeom prst="curvedConnector3">
            <a:avLst>
              <a:gd name="adj1" fmla="val -2605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>
            <a:endCxn id="14" idx="1"/>
          </p:cNvCxnSpPr>
          <p:nvPr/>
        </p:nvCxnSpPr>
        <p:spPr>
          <a:xfrm flipV="1">
            <a:off x="9156879" y="4941117"/>
            <a:ext cx="1378035" cy="328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>
            <a:endCxn id="15" idx="1"/>
          </p:cNvCxnSpPr>
          <p:nvPr/>
        </p:nvCxnSpPr>
        <p:spPr>
          <a:xfrm flipV="1">
            <a:off x="9053848" y="6151733"/>
            <a:ext cx="1607697" cy="17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esultado de imagen para newt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58" y="2159446"/>
            <a:ext cx="1613621" cy="13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uadroTexto 30"/>
          <p:cNvSpPr txBox="1"/>
          <p:nvPr/>
        </p:nvSpPr>
        <p:spPr>
          <a:xfrm>
            <a:off x="1968228" y="523646"/>
            <a:ext cx="1447504" cy="1405533"/>
          </a:xfrm>
          <a:prstGeom prst="cloudCallout">
            <a:avLst>
              <a:gd name="adj1" fmla="val -69768"/>
              <a:gd name="adj2" fmla="val 9090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Ley</a:t>
            </a:r>
          </a:p>
          <a:p>
            <a:pPr algn="ctr"/>
            <a:r>
              <a:rPr lang="es-ES" dirty="0"/>
              <a:t>d</a:t>
            </a:r>
            <a:r>
              <a:rPr lang="es-ES" dirty="0" smtClean="0"/>
              <a:t>e</a:t>
            </a:r>
          </a:p>
          <a:p>
            <a:pPr algn="ctr"/>
            <a:r>
              <a:rPr lang="es-ES" dirty="0" smtClean="0"/>
              <a:t>Inercia</a:t>
            </a:r>
            <a:endParaRPr lang="es-ES" dirty="0"/>
          </a:p>
        </p:txBody>
      </p:sp>
      <p:cxnSp>
        <p:nvCxnSpPr>
          <p:cNvPr id="33" name="Conector curvado 32"/>
          <p:cNvCxnSpPr>
            <a:stCxn id="31" idx="1"/>
          </p:cNvCxnSpPr>
          <p:nvPr/>
        </p:nvCxnSpPr>
        <p:spPr>
          <a:xfrm rot="16200000" flipH="1">
            <a:off x="3976550" y="643111"/>
            <a:ext cx="1798463" cy="4367603"/>
          </a:xfrm>
          <a:prstGeom prst="curvedConnector2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634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 animBg="1"/>
      <p:bldP spid="14" grpId="0"/>
      <p:bldP spid="15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8557" t="35674" r="23944" b="20549"/>
          <a:stretch/>
        </p:blipFill>
        <p:spPr>
          <a:xfrm>
            <a:off x="6091708" y="358735"/>
            <a:ext cx="5409126" cy="19723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4573" t="46443" r="63226" b="49548"/>
          <a:stretch/>
        </p:blipFill>
        <p:spPr>
          <a:xfrm>
            <a:off x="3886464" y="678376"/>
            <a:ext cx="1322977" cy="135447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329777" y="1146220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D.C.L.</a:t>
            </a:r>
            <a:endParaRPr lang="es-ES" dirty="0"/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1751528" y="2728310"/>
            <a:ext cx="1841677" cy="2011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 flipV="1">
            <a:off x="2431960" y="1653998"/>
            <a:ext cx="27904" cy="214862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2431960" y="2728310"/>
            <a:ext cx="13952" cy="697470"/>
          </a:xfrm>
          <a:prstGeom prst="straightConnector1">
            <a:avLst/>
          </a:prstGeom>
          <a:ln w="5715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/>
              <p:cNvSpPr txBox="1"/>
              <p:nvPr/>
            </p:nvSpPr>
            <p:spPr>
              <a:xfrm>
                <a:off x="2498502" y="2891415"/>
                <a:ext cx="426462" cy="6213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s-ES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1" name="CuadroTex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502" y="2891415"/>
                <a:ext cx="426462" cy="6213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/>
              <p:cNvSpPr txBox="1"/>
              <p:nvPr/>
            </p:nvSpPr>
            <p:spPr>
              <a:xfrm>
                <a:off x="3345003" y="2752915"/>
                <a:ext cx="1945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2" name="Cuadro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003" y="2752915"/>
                <a:ext cx="194540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15625" r="-9375" b="-444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/>
              <p:cNvSpPr txBox="1"/>
              <p:nvPr/>
            </p:nvSpPr>
            <p:spPr>
              <a:xfrm>
                <a:off x="2234022" y="1755853"/>
                <a:ext cx="197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3" name="Cuadro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022" y="1755853"/>
                <a:ext cx="19793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7273" r="-21212" b="-3111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ipse 13"/>
          <p:cNvSpPr/>
          <p:nvPr/>
        </p:nvSpPr>
        <p:spPr>
          <a:xfrm>
            <a:off x="8100811" y="759854"/>
            <a:ext cx="347730" cy="3863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de flecha 15"/>
          <p:cNvCxnSpPr>
            <a:stCxn id="14" idx="1"/>
          </p:cNvCxnSpPr>
          <p:nvPr/>
        </p:nvCxnSpPr>
        <p:spPr>
          <a:xfrm flipH="1">
            <a:off x="4945487" y="816436"/>
            <a:ext cx="3206248" cy="528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curvado 17"/>
          <p:cNvCxnSpPr>
            <a:stCxn id="3" idx="1"/>
            <a:endCxn id="4" idx="0"/>
          </p:cNvCxnSpPr>
          <p:nvPr/>
        </p:nvCxnSpPr>
        <p:spPr>
          <a:xfrm rot="10800000">
            <a:off x="1751528" y="1146220"/>
            <a:ext cx="2134936" cy="209394"/>
          </a:xfrm>
          <a:prstGeom prst="curvedConnector4">
            <a:avLst>
              <a:gd name="adj1" fmla="val 40123"/>
              <a:gd name="adj2" fmla="val 20917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curvado 19"/>
          <p:cNvCxnSpPr>
            <a:stCxn id="4" idx="2"/>
          </p:cNvCxnSpPr>
          <p:nvPr/>
        </p:nvCxnSpPr>
        <p:spPr>
          <a:xfrm rot="16200000" flipH="1">
            <a:off x="1621420" y="1645660"/>
            <a:ext cx="656761" cy="396544"/>
          </a:xfrm>
          <a:prstGeom prst="curvedConnector3">
            <a:avLst>
              <a:gd name="adj1" fmla="val 540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4041433" y="2599290"/>
            <a:ext cx="4046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Sobre la bala de cañón solo actúa la fuerza Peso, que tiene dirección vertical y hacia abajo.</a:t>
            </a:r>
            <a:endParaRPr lang="es-ES" dirty="0"/>
          </a:p>
        </p:txBody>
      </p:sp>
      <p:sp>
        <p:nvSpPr>
          <p:cNvPr id="22" name="CuadroTexto 21"/>
          <p:cNvSpPr txBox="1"/>
          <p:nvPr/>
        </p:nvSpPr>
        <p:spPr>
          <a:xfrm>
            <a:off x="692195" y="3855434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Eje y</a:t>
            </a:r>
            <a:endParaRPr lang="es-ES" sz="2800" b="1" dirty="0"/>
          </a:p>
        </p:txBody>
      </p:sp>
      <p:sp>
        <p:nvSpPr>
          <p:cNvPr id="23" name="CuadroTexto 22"/>
          <p:cNvSpPr txBox="1"/>
          <p:nvPr/>
        </p:nvSpPr>
        <p:spPr>
          <a:xfrm>
            <a:off x="2025591" y="4129755"/>
            <a:ext cx="6082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 partícula experimenta una aceleración constante</a:t>
            </a: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/>
              <p:cNvSpPr txBox="1"/>
              <p:nvPr/>
            </p:nvSpPr>
            <p:spPr>
              <a:xfrm>
                <a:off x="9384624" y="4378654"/>
                <a:ext cx="11458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s-ES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s-ES" sz="3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ES" sz="32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acc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4" name="CuadroTexto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624" y="4378654"/>
                <a:ext cx="1145891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" descr="Resultado de imagen para newt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931" y="2533577"/>
            <a:ext cx="1613621" cy="13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curvado 32"/>
          <p:cNvCxnSpPr>
            <a:stCxn id="29" idx="1"/>
          </p:cNvCxnSpPr>
          <p:nvPr/>
        </p:nvCxnSpPr>
        <p:spPr>
          <a:xfrm rot="10800000" flipV="1">
            <a:off x="5459897" y="3202076"/>
            <a:ext cx="2938035" cy="841565"/>
          </a:xfrm>
          <a:prstGeom prst="curvedConnector3">
            <a:avLst>
              <a:gd name="adj1" fmla="val 1572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curvado 36"/>
          <p:cNvCxnSpPr>
            <a:stCxn id="21" idx="1"/>
            <a:endCxn id="23" idx="0"/>
          </p:cNvCxnSpPr>
          <p:nvPr/>
        </p:nvCxnSpPr>
        <p:spPr>
          <a:xfrm rot="10800000" flipH="1" flipV="1">
            <a:off x="4041432" y="3060955"/>
            <a:ext cx="1025215" cy="1068800"/>
          </a:xfrm>
          <a:prstGeom prst="curvedConnector4">
            <a:avLst>
              <a:gd name="adj1" fmla="val -22298"/>
              <a:gd name="adj2" fmla="val 715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Llamada de nube 37"/>
          <p:cNvSpPr/>
          <p:nvPr/>
        </p:nvSpPr>
        <p:spPr>
          <a:xfrm>
            <a:off x="9384624" y="1187949"/>
            <a:ext cx="2663687" cy="1311965"/>
          </a:xfrm>
          <a:prstGeom prst="cloudCallout">
            <a:avLst>
              <a:gd name="adj1" fmla="val -45708"/>
              <a:gd name="adj2" fmla="val 786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Ley fundamental de la dinámica</a:t>
            </a:r>
            <a:endParaRPr lang="es-ES" dirty="0"/>
          </a:p>
        </p:txBody>
      </p:sp>
      <p:sp>
        <p:nvSpPr>
          <p:cNvPr id="39" name="CuadroTexto 38"/>
          <p:cNvSpPr txBox="1"/>
          <p:nvPr/>
        </p:nvSpPr>
        <p:spPr>
          <a:xfrm>
            <a:off x="881272" y="4729974"/>
            <a:ext cx="656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En el </a:t>
            </a:r>
            <a:r>
              <a:rPr lang="es-ES" b="1" dirty="0" smtClean="0"/>
              <a:t>eje y </a:t>
            </a:r>
            <a:r>
              <a:rPr lang="es-ES" dirty="0" smtClean="0"/>
              <a:t>el proyectil describe un </a:t>
            </a:r>
            <a:r>
              <a:rPr lang="es-ES" b="1" dirty="0" smtClean="0"/>
              <a:t>M.R.U.V. (CAÍDA LIBRE)</a:t>
            </a:r>
            <a:endParaRPr lang="es-ES" b="1" dirty="0"/>
          </a:p>
        </p:txBody>
      </p:sp>
      <p:sp>
        <p:nvSpPr>
          <p:cNvPr id="40" name="CuadroTexto 39"/>
          <p:cNvSpPr txBox="1"/>
          <p:nvPr/>
        </p:nvSpPr>
        <p:spPr>
          <a:xfrm>
            <a:off x="821201" y="5258411"/>
            <a:ext cx="3065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ECUACIONES CINEÁTICAS</a:t>
            </a:r>
            <a:endParaRPr lang="es-E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/>
              <p:cNvSpPr txBox="1"/>
              <p:nvPr/>
            </p:nvSpPr>
            <p:spPr>
              <a:xfrm>
                <a:off x="2266597" y="5833816"/>
                <a:ext cx="1651198" cy="331084"/>
              </a:xfrm>
              <a:prstGeom prst="flowChartAlternateProcess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𝑦𝑓</m:t>
                          </m:r>
                        </m:sub>
                      </m:sSub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𝑦𝑖</m:t>
                          </m:r>
                        </m:sub>
                      </m:sSub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1" name="CuadroTexto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597" y="5833816"/>
                <a:ext cx="1651198" cy="331084"/>
              </a:xfrm>
              <a:prstGeom prst="flowChartAlternateProcess">
                <a:avLst/>
              </a:prstGeom>
              <a:blipFill rotWithShape="0">
                <a:blip r:embed="rId8"/>
                <a:stretch>
                  <a:fillRect l="-365" b="-1754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/>
              <p:cNvSpPr txBox="1"/>
              <p:nvPr/>
            </p:nvSpPr>
            <p:spPr>
              <a:xfrm>
                <a:off x="5066648" y="5706441"/>
                <a:ext cx="1791699" cy="612934"/>
              </a:xfrm>
              <a:prstGeom prst="flowChartAlternateProcess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E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𝑦𝑖</m:t>
                          </m:r>
                        </m:sub>
                      </m:sSub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s-E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2" name="CuadroTexto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648" y="5706441"/>
                <a:ext cx="1791699" cy="612934"/>
              </a:xfrm>
              <a:prstGeom prst="flowChartAlternateProcess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uadroTexto 42"/>
              <p:cNvSpPr txBox="1"/>
              <p:nvPr/>
            </p:nvSpPr>
            <p:spPr>
              <a:xfrm>
                <a:off x="8238733" y="5698554"/>
                <a:ext cx="1811890" cy="623646"/>
              </a:xfrm>
              <a:prstGeom prst="flowChartAlternateProcess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s-E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y</m:t>
                      </m:r>
                      <m:r>
                        <a:rPr lang="es-E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𝑦𝑓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s-E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s-E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s-E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s-E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43" name="CuadroTexto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8733" y="5698554"/>
                <a:ext cx="1811890" cy="623646"/>
              </a:xfrm>
              <a:prstGeom prst="flowChartAlternateProcess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Conector curvado 45"/>
          <p:cNvCxnSpPr>
            <a:endCxn id="23" idx="1"/>
          </p:cNvCxnSpPr>
          <p:nvPr/>
        </p:nvCxnSpPr>
        <p:spPr>
          <a:xfrm>
            <a:off x="1751527" y="4129755"/>
            <a:ext cx="274064" cy="18466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curvado 47"/>
          <p:cNvCxnSpPr>
            <a:stCxn id="23" idx="3"/>
            <a:endCxn id="24" idx="1"/>
          </p:cNvCxnSpPr>
          <p:nvPr/>
        </p:nvCxnSpPr>
        <p:spPr>
          <a:xfrm>
            <a:off x="8107705" y="4314421"/>
            <a:ext cx="1276919" cy="31045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193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 animBg="1"/>
      <p:bldP spid="21" grpId="0"/>
      <p:bldP spid="22" grpId="0"/>
      <p:bldP spid="23" grpId="0"/>
      <p:bldP spid="24" grpId="0"/>
      <p:bldP spid="38" grpId="0" animBg="1"/>
      <p:bldP spid="39" grpId="0"/>
      <p:bldP spid="40" grpId="0"/>
      <p:bldP spid="41" grpId="0" animBg="1"/>
      <p:bldP spid="42" grpId="0" animBg="1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96225" y="656823"/>
            <a:ext cx="35333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/>
              <a:t>OBSERVACIONES</a:t>
            </a:r>
            <a:endParaRPr lang="es-ES" b="1" dirty="0"/>
          </a:p>
        </p:txBody>
      </p:sp>
      <p:sp>
        <p:nvSpPr>
          <p:cNvPr id="3" name="Flecha derecha 2"/>
          <p:cNvSpPr/>
          <p:nvPr/>
        </p:nvSpPr>
        <p:spPr>
          <a:xfrm>
            <a:off x="888642" y="2073499"/>
            <a:ext cx="1107583" cy="57954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2524259" y="2073499"/>
            <a:ext cx="3618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trayectoria que describe el proyectil se corresponde a la forma de una parábola</a:t>
            </a:r>
            <a:endParaRPr lang="es-ES" dirty="0"/>
          </a:p>
        </p:txBody>
      </p:sp>
      <p:cxnSp>
        <p:nvCxnSpPr>
          <p:cNvPr id="6" name="Conector recto de flecha 5"/>
          <p:cNvCxnSpPr>
            <a:stCxn id="4" idx="3"/>
          </p:cNvCxnSpPr>
          <p:nvPr/>
        </p:nvCxnSpPr>
        <p:spPr>
          <a:xfrm>
            <a:off x="6143223" y="2535164"/>
            <a:ext cx="1133340" cy="1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7482626" y="2073499"/>
            <a:ext cx="4378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El movimiento ascendente es simétrico con respecto al movimiento descendente</a:t>
            </a:r>
            <a:endParaRPr lang="es-ES" dirty="0"/>
          </a:p>
        </p:txBody>
      </p:sp>
      <p:sp>
        <p:nvSpPr>
          <p:cNvPr id="9" name="Flecha derecha 8"/>
          <p:cNvSpPr/>
          <p:nvPr/>
        </p:nvSpPr>
        <p:spPr>
          <a:xfrm>
            <a:off x="888638" y="3391437"/>
            <a:ext cx="1107583" cy="57954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2452359" y="3458494"/>
            <a:ext cx="9122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El tiempo que demora en llegar a la altura máxima es el mismo que demora en caer desde allí</a:t>
            </a:r>
            <a:endParaRPr lang="es-ES" dirty="0"/>
          </a:p>
        </p:txBody>
      </p:sp>
      <p:sp>
        <p:nvSpPr>
          <p:cNvPr id="11" name="Flecha derecha 10"/>
          <p:cNvSpPr/>
          <p:nvPr/>
        </p:nvSpPr>
        <p:spPr>
          <a:xfrm>
            <a:off x="888638" y="4219978"/>
            <a:ext cx="1107583" cy="57954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2524258" y="4325086"/>
            <a:ext cx="897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Cuando llega a la altura máxima a recorrido la mitad de su alcance horizontal</a:t>
            </a:r>
            <a:endParaRPr lang="es-ES" dirty="0"/>
          </a:p>
        </p:txBody>
      </p:sp>
      <p:sp>
        <p:nvSpPr>
          <p:cNvPr id="13" name="Flecha derecha 12"/>
          <p:cNvSpPr/>
          <p:nvPr/>
        </p:nvSpPr>
        <p:spPr>
          <a:xfrm>
            <a:off x="888638" y="5048519"/>
            <a:ext cx="1107583" cy="57954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2452358" y="5048519"/>
            <a:ext cx="9122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Cuando llega a la altura máxima la velocidad vertical es nula, solo tiene componente horizontal, o sea que:</a:t>
            </a: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/>
              <p:cNvSpPr txBox="1"/>
              <p:nvPr/>
            </p:nvSpPr>
            <p:spPr>
              <a:xfrm>
                <a:off x="6594152" y="5694850"/>
                <a:ext cx="1303177" cy="4653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𝑦𝑓</m:t>
                          </m:r>
                        </m:sub>
                      </m:sSub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6" name="CuadroTexto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152" y="5694850"/>
                <a:ext cx="1303177" cy="4653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/>
              <p:cNvSpPr txBox="1"/>
              <p:nvPr/>
            </p:nvSpPr>
            <p:spPr>
              <a:xfrm>
                <a:off x="8356326" y="5662756"/>
                <a:ext cx="11246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s-E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E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E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8" name="Cuadro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326" y="5662756"/>
                <a:ext cx="1124667" cy="4308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03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8" grpId="0"/>
      <p:bldP spid="9" grpId="0" animBg="1"/>
      <p:bldP spid="10" grpId="0"/>
      <p:bldP spid="11" grpId="0" animBg="1"/>
      <p:bldP spid="12" grpId="0"/>
      <p:bldP spid="13" grpId="0" animBg="1"/>
      <p:bldP spid="15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1465</TotalTime>
  <Words>433</Words>
  <Application>Microsoft Office PowerPoint</Application>
  <PresentationFormat>Panorámica</PresentationFormat>
  <Paragraphs>101</Paragraphs>
  <Slides>20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Bauhaus 93</vt:lpstr>
      <vt:lpstr>Cambria Math</vt:lpstr>
      <vt:lpstr>Century Gothic</vt:lpstr>
      <vt:lpstr>Georgia</vt:lpstr>
      <vt:lpstr>Leelawadee</vt:lpstr>
      <vt:lpstr>Wingdings 3</vt:lpstr>
      <vt:lpstr>Espiral</vt:lpstr>
      <vt:lpstr>Movimiento en 2 dimensiones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Movimiento en 2 dimensiones</dc:title>
  <dc:creator>Usuario</dc:creator>
  <cp:lastModifiedBy>Usuario</cp:lastModifiedBy>
  <cp:revision>39</cp:revision>
  <dcterms:created xsi:type="dcterms:W3CDTF">2018-04-14T03:27:08Z</dcterms:created>
  <dcterms:modified xsi:type="dcterms:W3CDTF">2018-04-16T11:49:17Z</dcterms:modified>
</cp:coreProperties>
</file>